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8D9BB4F-19E0-44D5-A555-0D9874341EF2}" type="datetimeFigureOut">
              <a:rPr lang="ru-RU" smtClean="0"/>
              <a:pPr/>
              <a:t>27.11.2013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DF15A9-EB5B-40A1-843E-CC64E02C1B6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6000" b="-1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9BB4F-19E0-44D5-A555-0D9874341EF2}" type="datetimeFigureOut">
              <a:rPr lang="ru-RU" smtClean="0"/>
              <a:pPr/>
              <a:t>27.11.2013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F15A9-EB5B-40A1-843E-CC64E02C1B6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357166"/>
            <a:ext cx="7715304" cy="969983"/>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dirty="0" smtClean="0">
                <a:latin typeface="Courier New" pitchFamily="49" charset="0"/>
                <a:cs typeface="Courier New" pitchFamily="49" charset="0"/>
              </a:rPr>
              <a:t>Электромагнитные волны.</a:t>
            </a:r>
            <a:endParaRPr lang="ru-RU" dirty="0">
              <a:latin typeface="Courier New" pitchFamily="49" charset="0"/>
              <a:cs typeface="Courier New" pitchFamily="49" charset="0"/>
            </a:endParaRPr>
          </a:p>
        </p:txBody>
      </p:sp>
      <p:sp>
        <p:nvSpPr>
          <p:cNvPr id="3" name="Подзаголовок 2"/>
          <p:cNvSpPr>
            <a:spLocks noGrp="1"/>
          </p:cNvSpPr>
          <p:nvPr>
            <p:ph type="subTitle" idx="1"/>
          </p:nvPr>
        </p:nvSpPr>
        <p:spPr>
          <a:xfrm>
            <a:off x="5929322" y="5786454"/>
            <a:ext cx="3214678" cy="1071546"/>
          </a:xfrm>
        </p:spPr>
        <p:txBody>
          <a:bodyPr>
            <a:normAutofit/>
          </a:bodyPr>
          <a:lstStyle/>
          <a:p>
            <a:r>
              <a:rPr lang="ru-RU" sz="2400" dirty="0" smtClean="0">
                <a:latin typeface="Courier New" pitchFamily="49" charset="0"/>
                <a:cs typeface="Courier New" pitchFamily="49" charset="0"/>
              </a:rPr>
              <a:t>Анисимова Ольга</a:t>
            </a:r>
          </a:p>
          <a:p>
            <a:r>
              <a:rPr lang="ru-RU" sz="2400" dirty="0" smtClean="0">
                <a:latin typeface="Courier New" pitchFamily="49" charset="0"/>
                <a:cs typeface="Courier New" pitchFamily="49" charset="0"/>
              </a:rPr>
              <a:t>Класс 11-2</a:t>
            </a:r>
            <a:endParaRPr lang="ru-RU" sz="2400" dirty="0">
              <a:latin typeface="Courier New" pitchFamily="49" charset="0"/>
              <a:cs typeface="Courier New"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285728"/>
            <a:ext cx="2786081" cy="428628"/>
          </a:xfrm>
        </p:spPr>
        <p:style>
          <a:lnRef idx="1">
            <a:schemeClr val="accent4"/>
          </a:lnRef>
          <a:fillRef idx="2">
            <a:schemeClr val="accent4"/>
          </a:fillRef>
          <a:effectRef idx="1">
            <a:schemeClr val="accent4"/>
          </a:effectRef>
          <a:fontRef idx="minor">
            <a:schemeClr val="dk1"/>
          </a:fontRef>
        </p:style>
        <p:txBody>
          <a:bodyPr>
            <a:normAutofit/>
          </a:bodyPr>
          <a:lstStyle/>
          <a:p>
            <a:r>
              <a:rPr lang="ru-RU" i="1" u="sng" dirty="0" smtClean="0">
                <a:latin typeface="Courier New" pitchFamily="49" charset="0"/>
                <a:cs typeface="Courier New" pitchFamily="49" charset="0"/>
              </a:rPr>
              <a:t>Теория Максвелла.</a:t>
            </a:r>
            <a:endParaRPr lang="ru-RU" i="1" u="sng" dirty="0">
              <a:latin typeface="Courier New" pitchFamily="49" charset="0"/>
              <a:cs typeface="Courier New" pitchFamily="49" charset="0"/>
            </a:endParaRPr>
          </a:p>
        </p:txBody>
      </p:sp>
      <p:sp>
        <p:nvSpPr>
          <p:cNvPr id="5" name="Содержимое 4"/>
          <p:cNvSpPr>
            <a:spLocks noGrp="1"/>
          </p:cNvSpPr>
          <p:nvPr>
            <p:ph idx="1"/>
          </p:nvPr>
        </p:nvSpPr>
        <p:spPr>
          <a:xfrm>
            <a:off x="4286248" y="285728"/>
            <a:ext cx="4429156" cy="5286412"/>
          </a:xfrm>
        </p:spPr>
        <p:style>
          <a:lnRef idx="1">
            <a:schemeClr val="accent4"/>
          </a:lnRef>
          <a:fillRef idx="2">
            <a:schemeClr val="accent4"/>
          </a:fillRef>
          <a:effectRef idx="1">
            <a:schemeClr val="accent4"/>
          </a:effectRef>
          <a:fontRef idx="minor">
            <a:schemeClr val="dk1"/>
          </a:fontRef>
        </p:style>
        <p:txBody>
          <a:bodyPr>
            <a:noAutofit/>
          </a:bodyPr>
          <a:lstStyle/>
          <a:p>
            <a:pPr marL="0">
              <a:buNone/>
            </a:pPr>
            <a:r>
              <a:rPr lang="ru-RU" sz="2000" dirty="0" smtClean="0">
                <a:latin typeface="Courier New" pitchFamily="49" charset="0"/>
                <a:cs typeface="Courier New" pitchFamily="49" charset="0"/>
              </a:rPr>
              <a:t>Теория Максвелла по-новому поставила вопрос о взаимосвязи электричества и магнетизма. Их единство проявляется в том, что изменяющееся электрическое поле порождает магнитное, а изменяющееся магнитное порождает электрическое, т.е. электрическое и магнитное поля не есть некие самостоятельные сущности, а есть частные проявления единого электромагнитного поля, определяемые выбранной системой отсчета.</a:t>
            </a:r>
            <a:endParaRPr lang="ru-RU" sz="2000" dirty="0">
              <a:latin typeface="Courier New" pitchFamily="49" charset="0"/>
              <a:cs typeface="Courier New" pitchFamily="49" charset="0"/>
            </a:endParaRPr>
          </a:p>
        </p:txBody>
      </p:sp>
      <p:sp>
        <p:nvSpPr>
          <p:cNvPr id="6" name="Текст 5"/>
          <p:cNvSpPr>
            <a:spLocks noGrp="1"/>
          </p:cNvSpPr>
          <p:nvPr>
            <p:ph type="body" sz="half" idx="2"/>
          </p:nvPr>
        </p:nvSpPr>
        <p:spPr>
          <a:xfrm>
            <a:off x="357158" y="1071546"/>
            <a:ext cx="3143272" cy="5572164"/>
          </a:xfrm>
        </p:spPr>
        <p:style>
          <a:lnRef idx="1">
            <a:schemeClr val="accent4"/>
          </a:lnRef>
          <a:fillRef idx="2">
            <a:schemeClr val="accent4"/>
          </a:fillRef>
          <a:effectRef idx="1">
            <a:schemeClr val="accent4"/>
          </a:effectRef>
          <a:fontRef idx="minor">
            <a:schemeClr val="dk1"/>
          </a:fontRef>
        </p:style>
        <p:txBody>
          <a:bodyPr>
            <a:noAutofit/>
          </a:bodyPr>
          <a:lstStyle/>
          <a:p>
            <a:r>
              <a:rPr lang="ru-RU" sz="2000" dirty="0" smtClean="0">
                <a:latin typeface="Courier New" pitchFamily="49" charset="0"/>
                <a:cs typeface="Courier New" pitchFamily="49" charset="0"/>
              </a:rPr>
              <a:t>В середине 19-го века английский физик Джеймс Клерк Максвелл построил теорию электромагнитных явлений. </a:t>
            </a:r>
          </a:p>
          <a:p>
            <a:r>
              <a:rPr lang="ru-RU" sz="2000" dirty="0" smtClean="0">
                <a:latin typeface="Courier New" pitchFamily="49" charset="0"/>
                <a:cs typeface="Courier New" pitchFamily="49" charset="0"/>
              </a:rPr>
              <a:t>Одним из важнейших предсказаний этой теории явилось предсказание электромагнитных волн. В конце 19-го века это предсказание подтвердил на опыте немецкий физик Генрих Герц.</a:t>
            </a:r>
            <a:endParaRPr lang="ru-RU" sz="2000" dirty="0">
              <a:latin typeface="Courier New" pitchFamily="49" charset="0"/>
              <a:cs typeface="Courier New" pitchFamily="49" charset="0"/>
            </a:endParaRPr>
          </a:p>
        </p:txBody>
      </p:sp>
      <p:sp>
        <p:nvSpPr>
          <p:cNvPr id="7" name="Прямоугольник 6"/>
          <p:cNvSpPr/>
          <p:nvPr/>
        </p:nvSpPr>
        <p:spPr>
          <a:xfrm>
            <a:off x="3786182" y="5786454"/>
            <a:ext cx="5143536"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ru-RU" sz="1600" dirty="0" smtClean="0">
                <a:latin typeface="Courier New" pitchFamily="49" charset="0"/>
                <a:cs typeface="Courier New" pitchFamily="49" charset="0"/>
              </a:rPr>
              <a:t>Объединив электрическое и магнитное поля в общую систему уравнений, Максвелл ввел понятие единого </a:t>
            </a:r>
            <a:r>
              <a:rPr lang="ru-RU" sz="1600" b="1" i="1" dirty="0" smtClean="0">
                <a:latin typeface="Courier New" pitchFamily="49" charset="0"/>
                <a:cs typeface="Courier New" pitchFamily="49" charset="0"/>
              </a:rPr>
              <a:t>электромагнитного поля</a:t>
            </a:r>
            <a:r>
              <a:rPr lang="ru-RU" sz="1600" dirty="0" smtClean="0">
                <a:latin typeface="Courier New" pitchFamily="49" charset="0"/>
                <a:cs typeface="Courier New" pitchFamily="49" charset="0"/>
              </a:rPr>
              <a:t>.</a:t>
            </a: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style>
          <a:lnRef idx="1">
            <a:schemeClr val="accent4"/>
          </a:lnRef>
          <a:fillRef idx="2">
            <a:schemeClr val="accent4"/>
          </a:fillRef>
          <a:effectRef idx="1">
            <a:schemeClr val="accent4"/>
          </a:effectRef>
          <a:fontRef idx="minor">
            <a:schemeClr val="dk1"/>
          </a:fontRef>
        </p:style>
        <p:txBody>
          <a:bodyPr>
            <a:normAutofit/>
          </a:bodyPr>
          <a:lstStyle/>
          <a:p>
            <a:r>
              <a:rPr lang="ru-RU" i="1" dirty="0" smtClean="0">
                <a:latin typeface="Courier New" pitchFamily="49" charset="0"/>
                <a:cs typeface="Courier New" pitchFamily="49" charset="0"/>
              </a:rPr>
              <a:t>Чем создаются поля.</a:t>
            </a:r>
            <a:endParaRPr lang="ru-RU" i="1" dirty="0">
              <a:latin typeface="Courier New" pitchFamily="49" charset="0"/>
              <a:cs typeface="Courier New" pitchFamily="49" charset="0"/>
            </a:endParaRPr>
          </a:p>
        </p:txBody>
      </p:sp>
      <p:sp>
        <p:nvSpPr>
          <p:cNvPr id="5" name="Текст 4"/>
          <p:cNvSpPr>
            <a:spLocks noGrp="1"/>
          </p:cNvSpPr>
          <p:nvPr>
            <p:ph type="body" idx="1"/>
          </p:nvPr>
        </p:nvSpPr>
        <p:spPr>
          <a:xfrm>
            <a:off x="428596" y="1428736"/>
            <a:ext cx="4040188" cy="639762"/>
          </a:xfrm>
        </p:spPr>
        <p:style>
          <a:lnRef idx="1">
            <a:schemeClr val="accent4"/>
          </a:lnRef>
          <a:fillRef idx="2">
            <a:schemeClr val="accent4"/>
          </a:fillRef>
          <a:effectRef idx="1">
            <a:schemeClr val="accent4"/>
          </a:effectRef>
          <a:fontRef idx="minor">
            <a:schemeClr val="dk1"/>
          </a:fontRef>
        </p:style>
        <p:txBody>
          <a:bodyPr/>
          <a:lstStyle/>
          <a:p>
            <a:r>
              <a:rPr lang="ru-RU" b="0" dirty="0" smtClean="0">
                <a:latin typeface="Courier New" pitchFamily="49" charset="0"/>
                <a:cs typeface="Courier New" pitchFamily="49" charset="0"/>
              </a:rPr>
              <a:t>Электрическое поле</a:t>
            </a:r>
            <a:endParaRPr lang="ru-RU" b="0" dirty="0">
              <a:latin typeface="Courier New" pitchFamily="49" charset="0"/>
              <a:cs typeface="Courier New" pitchFamily="49" charset="0"/>
            </a:endParaRPr>
          </a:p>
        </p:txBody>
      </p:sp>
      <p:sp>
        <p:nvSpPr>
          <p:cNvPr id="6" name="Содержимое 5"/>
          <p:cNvSpPr>
            <a:spLocks noGrp="1"/>
          </p:cNvSpPr>
          <p:nvPr>
            <p:ph sz="half" idx="2"/>
          </p:nvPr>
        </p:nvSpPr>
        <p:spPr>
          <a:xfrm>
            <a:off x="457200" y="2174875"/>
            <a:ext cx="4040188" cy="4325960"/>
          </a:xfrm>
        </p:spPr>
        <p:style>
          <a:lnRef idx="1">
            <a:schemeClr val="accent4"/>
          </a:lnRef>
          <a:fillRef idx="2">
            <a:schemeClr val="accent4"/>
          </a:fillRef>
          <a:effectRef idx="1">
            <a:schemeClr val="accent4"/>
          </a:effectRef>
          <a:fontRef idx="minor">
            <a:schemeClr val="dk1"/>
          </a:fontRef>
        </p:style>
        <p:txBody>
          <a:bodyPr/>
          <a:lstStyle/>
          <a:p>
            <a:r>
              <a:rPr lang="ru-RU" dirty="0" smtClean="0">
                <a:latin typeface="Courier New" pitchFamily="49" charset="0"/>
                <a:cs typeface="Courier New" pitchFamily="49" charset="0"/>
              </a:rPr>
              <a:t>Покоящимися и движущимися электрическими зарядами.</a:t>
            </a:r>
          </a:p>
          <a:p>
            <a:endParaRPr lang="ru-RU" dirty="0" smtClean="0">
              <a:latin typeface="Courier New" pitchFamily="49" charset="0"/>
              <a:cs typeface="Courier New" pitchFamily="49" charset="0"/>
            </a:endParaRPr>
          </a:p>
          <a:p>
            <a:endParaRPr lang="ru-RU" dirty="0">
              <a:latin typeface="Courier New" pitchFamily="49" charset="0"/>
              <a:cs typeface="Courier New" pitchFamily="49" charset="0"/>
            </a:endParaRPr>
          </a:p>
          <a:p>
            <a:pPr>
              <a:buNone/>
            </a:pPr>
            <a:endParaRPr lang="ru-RU" dirty="0" smtClean="0">
              <a:latin typeface="Courier New" pitchFamily="49" charset="0"/>
              <a:cs typeface="Courier New" pitchFamily="49" charset="0"/>
            </a:endParaRPr>
          </a:p>
          <a:p>
            <a:r>
              <a:rPr lang="ru-RU" dirty="0" smtClean="0">
                <a:latin typeface="Courier New" pitchFamily="49" charset="0"/>
                <a:cs typeface="Courier New" pitchFamily="49" charset="0"/>
              </a:rPr>
              <a:t>Переменным </a:t>
            </a:r>
            <a:r>
              <a:rPr lang="ru-RU" i="1" dirty="0" smtClean="0">
                <a:latin typeface="Courier New" pitchFamily="49" charset="0"/>
                <a:cs typeface="Courier New" pitchFamily="49" charset="0"/>
              </a:rPr>
              <a:t>магнитным</a:t>
            </a:r>
            <a:r>
              <a:rPr lang="ru-RU" dirty="0" smtClean="0">
                <a:latin typeface="Courier New" pitchFamily="49" charset="0"/>
                <a:cs typeface="Courier New" pitchFamily="49" charset="0"/>
              </a:rPr>
              <a:t> полем.</a:t>
            </a:r>
            <a:endParaRPr lang="ru-RU" dirty="0">
              <a:latin typeface="Courier New" pitchFamily="49" charset="0"/>
              <a:cs typeface="Courier New" pitchFamily="49" charset="0"/>
            </a:endParaRPr>
          </a:p>
        </p:txBody>
      </p:sp>
      <p:sp>
        <p:nvSpPr>
          <p:cNvPr id="7" name="Текст 6"/>
          <p:cNvSpPr>
            <a:spLocks noGrp="1"/>
          </p:cNvSpPr>
          <p:nvPr>
            <p:ph type="body" sz="quarter" idx="3"/>
          </p:nvPr>
        </p:nvSpPr>
        <p:spPr>
          <a:xfrm>
            <a:off x="4643438" y="1428736"/>
            <a:ext cx="4041775" cy="639762"/>
          </a:xfrm>
        </p:spPr>
        <p:style>
          <a:lnRef idx="1">
            <a:schemeClr val="accent4"/>
          </a:lnRef>
          <a:fillRef idx="2">
            <a:schemeClr val="accent4"/>
          </a:fillRef>
          <a:effectRef idx="1">
            <a:schemeClr val="accent4"/>
          </a:effectRef>
          <a:fontRef idx="minor">
            <a:schemeClr val="dk1"/>
          </a:fontRef>
        </p:style>
        <p:txBody>
          <a:bodyPr/>
          <a:lstStyle/>
          <a:p>
            <a:r>
              <a:rPr lang="ru-RU" b="0" i="1" dirty="0" smtClean="0">
                <a:latin typeface="Courier New" pitchFamily="49" charset="0"/>
                <a:cs typeface="Courier New" pitchFamily="49" charset="0"/>
              </a:rPr>
              <a:t>Магнитное поле</a:t>
            </a:r>
            <a:endParaRPr lang="ru-RU" b="0" i="1" dirty="0">
              <a:latin typeface="Courier New" pitchFamily="49" charset="0"/>
              <a:cs typeface="Courier New" pitchFamily="49" charset="0"/>
            </a:endParaRPr>
          </a:p>
        </p:txBody>
      </p:sp>
      <p:sp>
        <p:nvSpPr>
          <p:cNvPr id="8" name="Содержимое 7"/>
          <p:cNvSpPr>
            <a:spLocks noGrp="1"/>
          </p:cNvSpPr>
          <p:nvPr>
            <p:ph sz="quarter" idx="4"/>
          </p:nvPr>
        </p:nvSpPr>
        <p:spPr>
          <a:xfrm>
            <a:off x="4645025" y="2174875"/>
            <a:ext cx="4041775" cy="4325960"/>
          </a:xfrm>
        </p:spPr>
        <p:style>
          <a:lnRef idx="1">
            <a:schemeClr val="accent4"/>
          </a:lnRef>
          <a:fillRef idx="2">
            <a:schemeClr val="accent4"/>
          </a:fillRef>
          <a:effectRef idx="1">
            <a:schemeClr val="accent4"/>
          </a:effectRef>
          <a:fontRef idx="minor">
            <a:schemeClr val="dk1"/>
          </a:fontRef>
        </p:style>
        <p:txBody>
          <a:bodyPr/>
          <a:lstStyle/>
          <a:p>
            <a:r>
              <a:rPr lang="ru-RU" dirty="0" smtClean="0">
                <a:latin typeface="Courier New" pitchFamily="49" charset="0"/>
                <a:cs typeface="Courier New" pitchFamily="49" charset="0"/>
              </a:rPr>
              <a:t>Движущимися электрическими зарядами (токами).</a:t>
            </a:r>
          </a:p>
          <a:p>
            <a:endParaRPr lang="ru-RU" dirty="0" smtClean="0">
              <a:latin typeface="Courier New" pitchFamily="49" charset="0"/>
              <a:cs typeface="Courier New" pitchFamily="49" charset="0"/>
            </a:endParaRPr>
          </a:p>
          <a:p>
            <a:endParaRPr lang="ru-RU" dirty="0">
              <a:latin typeface="Courier New" pitchFamily="49" charset="0"/>
              <a:cs typeface="Courier New" pitchFamily="49" charset="0"/>
            </a:endParaRPr>
          </a:p>
          <a:p>
            <a:endParaRPr lang="ru-RU" dirty="0" smtClean="0">
              <a:latin typeface="Courier New" pitchFamily="49" charset="0"/>
              <a:cs typeface="Courier New" pitchFamily="49" charset="0"/>
            </a:endParaRPr>
          </a:p>
          <a:p>
            <a:endParaRPr lang="ru-RU" dirty="0">
              <a:latin typeface="Courier New" pitchFamily="49" charset="0"/>
              <a:cs typeface="Courier New" pitchFamily="49" charset="0"/>
            </a:endParaRPr>
          </a:p>
          <a:p>
            <a:r>
              <a:rPr lang="ru-RU" dirty="0" smtClean="0">
                <a:latin typeface="Courier New" pitchFamily="49" charset="0"/>
                <a:cs typeface="Courier New" pitchFamily="49" charset="0"/>
              </a:rPr>
              <a:t>Переменным </a:t>
            </a:r>
            <a:r>
              <a:rPr lang="ru-RU" i="1" dirty="0" smtClean="0">
                <a:latin typeface="Courier New" pitchFamily="49" charset="0"/>
                <a:cs typeface="Courier New" pitchFamily="49" charset="0"/>
              </a:rPr>
              <a:t>электрическим</a:t>
            </a:r>
            <a:r>
              <a:rPr lang="ru-RU" dirty="0" smtClean="0">
                <a:latin typeface="Courier New" pitchFamily="49" charset="0"/>
                <a:cs typeface="Courier New" pitchFamily="49" charset="0"/>
              </a:rPr>
              <a:t> полем</a:t>
            </a:r>
            <a:r>
              <a:rPr lang="ru-RU" dirty="0" smtClean="0"/>
              <a:t>.</a:t>
            </a:r>
          </a:p>
        </p:txBody>
      </p:sp>
      <p:pic>
        <p:nvPicPr>
          <p:cNvPr id="1027" name="Picture 3" descr="C:\Users\user\Desktop\ElectricField.jpg"/>
          <p:cNvPicPr>
            <a:picLocks noChangeAspect="1" noChangeArrowheads="1"/>
          </p:cNvPicPr>
          <p:nvPr/>
        </p:nvPicPr>
        <p:blipFill>
          <a:blip r:embed="rId2"/>
          <a:srcRect/>
          <a:stretch>
            <a:fillRect/>
          </a:stretch>
        </p:blipFill>
        <p:spPr bwMode="auto">
          <a:xfrm>
            <a:off x="2641218" y="3357562"/>
            <a:ext cx="1667150" cy="1571636"/>
          </a:xfrm>
          <a:prstGeom prst="rect">
            <a:avLst/>
          </a:prstGeom>
          <a:noFill/>
        </p:spPr>
      </p:pic>
      <p:pic>
        <p:nvPicPr>
          <p:cNvPr id="1028" name="Picture 4" descr="C:\Users\user\Desktop\550px-Electromagnetism.svg.png"/>
          <p:cNvPicPr>
            <a:picLocks noChangeAspect="1" noChangeArrowheads="1"/>
          </p:cNvPicPr>
          <p:nvPr/>
        </p:nvPicPr>
        <p:blipFill>
          <a:blip r:embed="rId3" cstate="print"/>
          <a:srcRect/>
          <a:stretch>
            <a:fillRect/>
          </a:stretch>
        </p:blipFill>
        <p:spPr bwMode="auto">
          <a:xfrm>
            <a:off x="6929454" y="3429000"/>
            <a:ext cx="1627091" cy="164307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85720" y="357166"/>
            <a:ext cx="2971792" cy="428628"/>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dirty="0" smtClean="0"/>
              <a:t>Электромагнитные волны.</a:t>
            </a:r>
            <a:endParaRPr lang="ru-RU" dirty="0"/>
          </a:p>
        </p:txBody>
      </p:sp>
      <p:sp>
        <p:nvSpPr>
          <p:cNvPr id="8" name="Содержимое 7"/>
          <p:cNvSpPr>
            <a:spLocks noGrp="1"/>
          </p:cNvSpPr>
          <p:nvPr>
            <p:ph idx="1"/>
          </p:nvPr>
        </p:nvSpPr>
        <p:spPr>
          <a:xfrm>
            <a:off x="4929190" y="1500174"/>
            <a:ext cx="3786214" cy="3143272"/>
          </a:xfrm>
        </p:spPr>
        <p:style>
          <a:lnRef idx="1">
            <a:schemeClr val="accent4"/>
          </a:lnRef>
          <a:fillRef idx="2">
            <a:schemeClr val="accent4"/>
          </a:fillRef>
          <a:effectRef idx="1">
            <a:schemeClr val="accent4"/>
          </a:effectRef>
          <a:fontRef idx="minor">
            <a:schemeClr val="dk1"/>
          </a:fontRef>
        </p:style>
        <p:txBody>
          <a:bodyPr>
            <a:noAutofit/>
          </a:bodyPr>
          <a:lstStyle/>
          <a:p>
            <a:pPr marL="0">
              <a:buNone/>
            </a:pPr>
            <a:r>
              <a:rPr lang="ru-RU" sz="2000" dirty="0" smtClean="0">
                <a:latin typeface="Courier New" pitchFamily="49" charset="0"/>
                <a:cs typeface="Courier New" pitchFamily="49" charset="0"/>
              </a:rPr>
              <a:t>Существование магнитных волн и было главным предсказанием теории Максвелла. </a:t>
            </a:r>
          </a:p>
          <a:p>
            <a:pPr marL="0">
              <a:buNone/>
            </a:pPr>
            <a:r>
              <a:rPr lang="ru-RU" sz="2000" dirty="0" smtClean="0">
                <a:latin typeface="Courier New" pitchFamily="49" charset="0"/>
                <a:cs typeface="Courier New" pitchFamily="49" charset="0"/>
              </a:rPr>
              <a:t>Он смог теоретически вычислить скорость распространения волн. Скорость совпала с уже измеренной </a:t>
            </a:r>
            <a:r>
              <a:rPr lang="ru-RU" sz="2000" i="1" dirty="0" smtClean="0">
                <a:latin typeface="Courier New" pitchFamily="49" charset="0"/>
                <a:cs typeface="Courier New" pitchFamily="49" charset="0"/>
              </a:rPr>
              <a:t>скоростью света.</a:t>
            </a:r>
            <a:endParaRPr lang="ru-RU" sz="2000" i="1" dirty="0">
              <a:latin typeface="Courier New" pitchFamily="49" charset="0"/>
              <a:cs typeface="Courier New" pitchFamily="49" charset="0"/>
            </a:endParaRPr>
          </a:p>
        </p:txBody>
      </p:sp>
      <p:sp>
        <p:nvSpPr>
          <p:cNvPr id="9" name="Текст 8"/>
          <p:cNvSpPr>
            <a:spLocks noGrp="1"/>
          </p:cNvSpPr>
          <p:nvPr>
            <p:ph type="body" sz="half" idx="2"/>
          </p:nvPr>
        </p:nvSpPr>
        <p:spPr>
          <a:xfrm>
            <a:off x="214282" y="1643050"/>
            <a:ext cx="4357718" cy="2786082"/>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ru-RU" sz="2200" dirty="0" smtClean="0">
                <a:latin typeface="Courier New" pitchFamily="49" charset="0"/>
                <a:cs typeface="Courier New" pitchFamily="49" charset="0"/>
              </a:rPr>
              <a:t>Из взаимного порождения электрического и магнитного полей следует, что переменные электрическое и магнитное поля могут отделиться от электрических  зарядов . Это и будут </a:t>
            </a:r>
            <a:r>
              <a:rPr lang="ru-RU" sz="2200" b="1" dirty="0" smtClean="0">
                <a:latin typeface="Courier New" pitchFamily="49" charset="0"/>
                <a:cs typeface="Courier New" pitchFamily="49" charset="0"/>
              </a:rPr>
              <a:t>электромагнитные волны, </a:t>
            </a:r>
            <a:r>
              <a:rPr lang="ru-RU" sz="2200" dirty="0" smtClean="0">
                <a:latin typeface="Courier New" pitchFamily="49" charset="0"/>
                <a:cs typeface="Courier New" pitchFamily="49" charset="0"/>
              </a:rPr>
              <a:t>распространяющиеся в пространстве возмущений электромагнитного поля</a:t>
            </a:r>
            <a:r>
              <a:rPr lang="ru-RU" sz="2200" b="1" dirty="0" smtClean="0">
                <a:latin typeface="Courier New" pitchFamily="49" charset="0"/>
                <a:cs typeface="Courier New" pitchFamily="49" charset="0"/>
              </a:rPr>
              <a:t>.</a:t>
            </a:r>
            <a:endParaRPr lang="ru-RU" sz="2200" b="1" dirty="0">
              <a:latin typeface="Courier New" pitchFamily="49" charset="0"/>
              <a:cs typeface="Courier New" pitchFamily="49" charset="0"/>
            </a:endParaRPr>
          </a:p>
        </p:txBody>
      </p:sp>
      <p:pic>
        <p:nvPicPr>
          <p:cNvPr id="2050" name="Picture 2" descr="C:\Users\user\Desktop\02010101.jpg"/>
          <p:cNvPicPr>
            <a:picLocks noChangeAspect="1" noChangeArrowheads="1"/>
          </p:cNvPicPr>
          <p:nvPr/>
        </p:nvPicPr>
        <p:blipFill>
          <a:blip r:embed="rId2"/>
          <a:srcRect/>
          <a:stretch>
            <a:fillRect/>
          </a:stretch>
        </p:blipFill>
        <p:spPr bwMode="auto">
          <a:xfrm>
            <a:off x="1142976" y="4857760"/>
            <a:ext cx="6899523" cy="17938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5043494" cy="64294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i="1" dirty="0" smtClean="0">
                <a:latin typeface="Courier New" pitchFamily="49" charset="0"/>
                <a:cs typeface="Courier New" pitchFamily="49" charset="0"/>
              </a:rPr>
              <a:t>Подтверждение существования электромагнитных волн на опыте.</a:t>
            </a:r>
            <a:endParaRPr lang="ru-RU" i="1" dirty="0">
              <a:latin typeface="Courier New" pitchFamily="49" charset="0"/>
              <a:cs typeface="Courier New" pitchFamily="49" charset="0"/>
            </a:endParaRPr>
          </a:p>
        </p:txBody>
      </p:sp>
      <p:sp>
        <p:nvSpPr>
          <p:cNvPr id="4" name="Текст 3"/>
          <p:cNvSpPr>
            <a:spLocks noGrp="1"/>
          </p:cNvSpPr>
          <p:nvPr>
            <p:ph type="body" sz="half" idx="2"/>
          </p:nvPr>
        </p:nvSpPr>
        <p:spPr>
          <a:xfrm>
            <a:off x="357158" y="1071547"/>
            <a:ext cx="8429684" cy="2643205"/>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ru-RU" sz="1800" dirty="0">
                <a:latin typeface="Courier New" pitchFamily="49" charset="0"/>
                <a:cs typeface="Courier New" pitchFamily="49" charset="0"/>
              </a:rPr>
              <a:t>Первое экспериментальное подтверждение электромагнитной теории Максвелла было дано в </a:t>
            </a:r>
            <a:r>
              <a:rPr lang="ru-RU" sz="1800" dirty="0" smtClean="0">
                <a:latin typeface="Courier New" pitchFamily="49" charset="0"/>
                <a:cs typeface="Courier New" pitchFamily="49" charset="0"/>
              </a:rPr>
              <a:t>опытах Г. Герца в </a:t>
            </a:r>
            <a:r>
              <a:rPr lang="ru-RU" sz="1800" dirty="0">
                <a:latin typeface="Courier New" pitchFamily="49" charset="0"/>
                <a:cs typeface="Courier New" pitchFamily="49" charset="0"/>
              </a:rPr>
              <a:t>1887 </a:t>
            </a:r>
            <a:r>
              <a:rPr lang="ru-RU" sz="1800" dirty="0" smtClean="0">
                <a:latin typeface="Courier New" pitchFamily="49" charset="0"/>
                <a:cs typeface="Courier New" pitchFamily="49" charset="0"/>
              </a:rPr>
              <a:t>г.</a:t>
            </a:r>
          </a:p>
          <a:p>
            <a:r>
              <a:rPr lang="ru-RU" sz="1800" dirty="0" smtClean="0">
                <a:latin typeface="Courier New" pitchFamily="49" charset="0"/>
                <a:cs typeface="Courier New" pitchFamily="49" charset="0"/>
              </a:rPr>
              <a:t>Для </a:t>
            </a:r>
            <a:r>
              <a:rPr lang="ru-RU" sz="1800" dirty="0">
                <a:latin typeface="Courier New" pitchFamily="49" charset="0"/>
                <a:cs typeface="Courier New" pitchFamily="49" charset="0"/>
              </a:rPr>
              <a:t>получения электромагнитных волн Герц применил прибор, состоящий из двух стержней, разделенных искровым </a:t>
            </a:r>
            <a:r>
              <a:rPr lang="ru-RU" sz="1800" dirty="0" smtClean="0">
                <a:latin typeface="Courier New" pitchFamily="49" charset="0"/>
                <a:cs typeface="Courier New" pitchFamily="49" charset="0"/>
              </a:rPr>
              <a:t>промежутком. При </a:t>
            </a:r>
            <a:r>
              <a:rPr lang="ru-RU" sz="1800" dirty="0">
                <a:latin typeface="Courier New" pitchFamily="49" charset="0"/>
                <a:cs typeface="Courier New" pitchFamily="49" charset="0"/>
              </a:rPr>
              <a:t>определенной разности потенциалов в промежутке между ними возникала искра – высокочастотный разряд, возбуждались колебания тока и излучалась электромагнитная волна. Для приема волн Герц применил резонатор – прямоугольный контур с промежутком, на концах которого укреплены небольшие медные </a:t>
            </a:r>
            <a:r>
              <a:rPr lang="ru-RU" sz="1800" dirty="0" smtClean="0">
                <a:latin typeface="Courier New" pitchFamily="49" charset="0"/>
                <a:cs typeface="Courier New" pitchFamily="49" charset="0"/>
              </a:rPr>
              <a:t>шарики.</a:t>
            </a:r>
            <a:endParaRPr lang="ru-RU" sz="1800" dirty="0">
              <a:latin typeface="Courier New" pitchFamily="49" charset="0"/>
              <a:cs typeface="Courier New" pitchFamily="49" charset="0"/>
            </a:endParaRPr>
          </a:p>
        </p:txBody>
      </p:sp>
      <p:pic>
        <p:nvPicPr>
          <p:cNvPr id="3074" name="Picture 2" descr="C:\Users\user\Desktop\clip_image049.jpg"/>
          <p:cNvPicPr>
            <a:picLocks noChangeAspect="1" noChangeArrowheads="1"/>
          </p:cNvPicPr>
          <p:nvPr/>
        </p:nvPicPr>
        <p:blipFill>
          <a:blip r:embed="rId2"/>
          <a:srcRect/>
          <a:stretch>
            <a:fillRect/>
          </a:stretch>
        </p:blipFill>
        <p:spPr bwMode="auto">
          <a:xfrm>
            <a:off x="357158" y="3929066"/>
            <a:ext cx="4500594" cy="2714644"/>
          </a:xfrm>
          <a:prstGeom prst="rect">
            <a:avLst/>
          </a:prstGeom>
          <a:noFill/>
        </p:spPr>
      </p:pic>
      <p:pic>
        <p:nvPicPr>
          <p:cNvPr id="3075" name="Picture 3" descr="C:\Users\user\Desktop\Lesson-3_clip_image002_0004.jpg"/>
          <p:cNvPicPr>
            <a:picLocks noChangeAspect="1" noChangeArrowheads="1"/>
          </p:cNvPicPr>
          <p:nvPr/>
        </p:nvPicPr>
        <p:blipFill>
          <a:blip r:embed="rId3"/>
          <a:srcRect/>
          <a:stretch>
            <a:fillRect/>
          </a:stretch>
        </p:blipFill>
        <p:spPr bwMode="auto">
          <a:xfrm>
            <a:off x="5643570" y="3929066"/>
            <a:ext cx="3071834" cy="268922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714744" y="1004887"/>
            <a:ext cx="4857784" cy="5853113"/>
          </a:xfrm>
        </p:spPr>
        <p:style>
          <a:lnRef idx="1">
            <a:schemeClr val="accent4"/>
          </a:lnRef>
          <a:fillRef idx="2">
            <a:schemeClr val="accent4"/>
          </a:fillRef>
          <a:effectRef idx="1">
            <a:schemeClr val="accent4"/>
          </a:effectRef>
          <a:fontRef idx="minor">
            <a:schemeClr val="dk1"/>
          </a:fontRef>
        </p:style>
        <p:txBody>
          <a:bodyPr>
            <a:normAutofit/>
          </a:bodyPr>
          <a:lstStyle/>
          <a:p>
            <a:pPr marL="0">
              <a:buNone/>
            </a:pPr>
            <a:r>
              <a:rPr lang="ru-RU" sz="2400" dirty="0" smtClean="0">
                <a:latin typeface="Courier New" pitchFamily="49" charset="0"/>
                <a:cs typeface="Courier New" pitchFamily="49" charset="0"/>
              </a:rPr>
              <a:t>На рисунке схематически изображена зависимость от координат напряженности электрического поля и индукции магнитного поля.</a:t>
            </a:r>
          </a:p>
          <a:p>
            <a:pPr marL="0">
              <a:buNone/>
            </a:pPr>
            <a:endParaRPr lang="ru-RU" sz="2400" dirty="0" smtClean="0">
              <a:latin typeface="Courier New" pitchFamily="49" charset="0"/>
              <a:cs typeface="Courier New" pitchFamily="49" charset="0"/>
            </a:endParaRPr>
          </a:p>
          <a:p>
            <a:pPr marL="0">
              <a:buNone/>
            </a:pPr>
            <a:endParaRPr lang="ru-RU" sz="2400" dirty="0">
              <a:latin typeface="Courier New" pitchFamily="49" charset="0"/>
              <a:cs typeface="Courier New" pitchFamily="49" charset="0"/>
            </a:endParaRPr>
          </a:p>
          <a:p>
            <a:pPr marL="0">
              <a:buNone/>
            </a:pPr>
            <a:endParaRPr lang="ru-RU" sz="2400" dirty="0" smtClean="0">
              <a:latin typeface="Courier New" pitchFamily="49" charset="0"/>
              <a:cs typeface="Courier New" pitchFamily="49" charset="0"/>
            </a:endParaRPr>
          </a:p>
          <a:p>
            <a:pPr marL="0">
              <a:buNone/>
            </a:pPr>
            <a:endParaRPr lang="ru-RU" sz="2400" dirty="0">
              <a:latin typeface="Courier New" pitchFamily="49" charset="0"/>
              <a:cs typeface="Courier New" pitchFamily="49" charset="0"/>
            </a:endParaRPr>
          </a:p>
          <a:p>
            <a:pPr marL="0">
              <a:buNone/>
            </a:pPr>
            <a:endParaRPr lang="ru-RU" sz="2400" dirty="0" smtClean="0">
              <a:latin typeface="Courier New" pitchFamily="49" charset="0"/>
              <a:cs typeface="Courier New" pitchFamily="49" charset="0"/>
            </a:endParaRPr>
          </a:p>
          <a:p>
            <a:pPr marL="0">
              <a:buNone/>
            </a:pPr>
            <a:r>
              <a:rPr lang="ru-RU" sz="2400" dirty="0" smtClean="0">
                <a:latin typeface="Courier New" pitchFamily="49" charset="0"/>
                <a:cs typeface="Courier New" pitchFamily="49" charset="0"/>
              </a:rPr>
              <a:t>Гребни электромагнитной волны перемещаются в пространстве со скоростью света</a:t>
            </a:r>
            <a:r>
              <a:rPr lang="en-US" sz="2400" dirty="0">
                <a:latin typeface="Courier New" pitchFamily="49" charset="0"/>
                <a:cs typeface="Courier New" pitchFamily="49" charset="0"/>
              </a:rPr>
              <a:t>.</a:t>
            </a:r>
            <a:endParaRPr lang="ru-RU" sz="2400" dirty="0">
              <a:latin typeface="Courier New" pitchFamily="49" charset="0"/>
              <a:cs typeface="Courier New" pitchFamily="49" charset="0"/>
            </a:endParaRPr>
          </a:p>
        </p:txBody>
      </p:sp>
      <p:sp>
        <p:nvSpPr>
          <p:cNvPr id="4" name="Текст 3"/>
          <p:cNvSpPr>
            <a:spLocks noGrp="1"/>
          </p:cNvSpPr>
          <p:nvPr>
            <p:ph type="body" sz="half" idx="2"/>
          </p:nvPr>
        </p:nvSpPr>
        <p:spPr>
          <a:xfrm>
            <a:off x="214282" y="214290"/>
            <a:ext cx="3071833" cy="1857388"/>
          </a:xfrm>
        </p:spPr>
        <p:style>
          <a:lnRef idx="1">
            <a:schemeClr val="accent4"/>
          </a:lnRef>
          <a:fillRef idx="2">
            <a:schemeClr val="accent4"/>
          </a:fillRef>
          <a:effectRef idx="1">
            <a:schemeClr val="accent4"/>
          </a:effectRef>
          <a:fontRef idx="minor">
            <a:schemeClr val="dk1"/>
          </a:fontRef>
        </p:style>
        <p:txBody>
          <a:bodyPr>
            <a:normAutofit/>
          </a:bodyPr>
          <a:lstStyle/>
          <a:p>
            <a:r>
              <a:rPr lang="ru-RU" sz="1600" dirty="0" smtClean="0">
                <a:latin typeface="Courier New" pitchFamily="49" charset="0"/>
                <a:cs typeface="Courier New" pitchFamily="49" charset="0"/>
              </a:rPr>
              <a:t>Как следует из теории Максвелла и подтверждается опытом, электромагнитные волны излучаются ускоренно движущимися заряженными частицами.  </a:t>
            </a:r>
            <a:endParaRPr lang="ru-RU" sz="1600" dirty="0">
              <a:latin typeface="Courier New" pitchFamily="49" charset="0"/>
              <a:cs typeface="Courier New" pitchFamily="49" charset="0"/>
            </a:endParaRPr>
          </a:p>
        </p:txBody>
      </p:sp>
      <p:pic>
        <p:nvPicPr>
          <p:cNvPr id="4099" name="Picture 3" descr="C:\Users\user\Desktop\600px-Em-voln-1-01.jpg"/>
          <p:cNvPicPr>
            <a:picLocks noChangeAspect="1" noChangeArrowheads="1"/>
          </p:cNvPicPr>
          <p:nvPr/>
        </p:nvPicPr>
        <p:blipFill>
          <a:blip r:embed="rId2"/>
          <a:srcRect/>
          <a:stretch>
            <a:fillRect/>
          </a:stretch>
        </p:blipFill>
        <p:spPr bwMode="auto">
          <a:xfrm>
            <a:off x="642910" y="2928934"/>
            <a:ext cx="7929618" cy="20426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2185973" cy="441306"/>
          </a:xfrm>
        </p:spPr>
        <p:style>
          <a:lnRef idx="1">
            <a:schemeClr val="accent4"/>
          </a:lnRef>
          <a:fillRef idx="2">
            <a:schemeClr val="accent4"/>
          </a:fillRef>
          <a:effectRef idx="1">
            <a:schemeClr val="accent4"/>
          </a:effectRef>
          <a:fontRef idx="minor">
            <a:schemeClr val="dk1"/>
          </a:fontRef>
        </p:style>
        <p:txBody>
          <a:bodyPr/>
          <a:lstStyle/>
          <a:p>
            <a:r>
              <a:rPr lang="ru-RU" dirty="0" smtClean="0"/>
              <a:t>Давление света.</a:t>
            </a:r>
            <a:endParaRPr lang="ru-RU" dirty="0"/>
          </a:p>
        </p:txBody>
      </p:sp>
      <p:sp>
        <p:nvSpPr>
          <p:cNvPr id="3" name="Содержимое 2"/>
          <p:cNvSpPr>
            <a:spLocks noGrp="1"/>
          </p:cNvSpPr>
          <p:nvPr>
            <p:ph idx="1"/>
          </p:nvPr>
        </p:nvSpPr>
        <p:spPr>
          <a:xfrm>
            <a:off x="4714876" y="500042"/>
            <a:ext cx="4214842" cy="6072230"/>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marL="0">
              <a:buNone/>
            </a:pPr>
            <a:r>
              <a:rPr lang="ru-RU" dirty="0">
                <a:latin typeface="Courier New" pitchFamily="49" charset="0"/>
                <a:cs typeface="Courier New" pitchFamily="49" charset="0"/>
              </a:rPr>
              <a:t>Лебедев впервые обнаружил давление света в эксперименте и измерил его. Опыт был необычайно трудным, в чем вряд ли убедит забавная научная игрушка, похожая на лебедевский прибор. Маленький пропеллер, накрытый стеклянным колпаком, начинает вращаться, как только включают стоящую рядом настольную лампу. Когда похожая вертушка крутится под действием ветра, никто не удивится, но тут - стеклянный колпак, не пропускающий ни малейшего дуновения воздуха. Сквозь стекло пройти может только свет, который, похоже, давит на лопасти не хуже воздушного </a:t>
            </a:r>
            <a:r>
              <a:rPr lang="ru-RU" dirty="0" smtClean="0">
                <a:latin typeface="Courier New" pitchFamily="49" charset="0"/>
                <a:cs typeface="Courier New" pitchFamily="49" charset="0"/>
              </a:rPr>
              <a:t>потока.</a:t>
            </a:r>
            <a:endParaRPr lang="ru-RU" dirty="0">
              <a:latin typeface="Courier New" pitchFamily="49" charset="0"/>
              <a:cs typeface="Courier New" pitchFamily="49" charset="0"/>
            </a:endParaRPr>
          </a:p>
        </p:txBody>
      </p:sp>
      <p:sp>
        <p:nvSpPr>
          <p:cNvPr id="4" name="Текст 3"/>
          <p:cNvSpPr>
            <a:spLocks noGrp="1"/>
          </p:cNvSpPr>
          <p:nvPr>
            <p:ph type="body" sz="half" idx="2"/>
          </p:nvPr>
        </p:nvSpPr>
        <p:spPr>
          <a:xfrm>
            <a:off x="214282" y="928671"/>
            <a:ext cx="4143404" cy="2143139"/>
          </a:xfrm>
        </p:spPr>
        <p:style>
          <a:lnRef idx="1">
            <a:schemeClr val="accent4"/>
          </a:lnRef>
          <a:fillRef idx="2">
            <a:schemeClr val="accent4"/>
          </a:fillRef>
          <a:effectRef idx="1">
            <a:schemeClr val="accent4"/>
          </a:effectRef>
          <a:fontRef idx="minor">
            <a:schemeClr val="dk1"/>
          </a:fontRef>
        </p:style>
        <p:txBody>
          <a:bodyPr>
            <a:noAutofit/>
          </a:bodyPr>
          <a:lstStyle/>
          <a:p>
            <a:r>
              <a:rPr lang="ru-RU" sz="1600" dirty="0" smtClean="0">
                <a:latin typeface="Courier New" pitchFamily="49" charset="0"/>
                <a:cs typeface="Courier New" pitchFamily="49" charset="0"/>
              </a:rPr>
              <a:t>Согласно теории Максвелла электромагнитные волны обладают не только энергией, но и импульсом, то есть оказывают давление. </a:t>
            </a:r>
          </a:p>
          <a:p>
            <a:r>
              <a:rPr lang="ru-RU" sz="1600" dirty="0" smtClean="0">
                <a:latin typeface="Courier New" pitchFamily="49" charset="0"/>
                <a:cs typeface="Courier New" pitchFamily="49" charset="0"/>
              </a:rPr>
              <a:t>Давление света </a:t>
            </a:r>
            <a:r>
              <a:rPr lang="ru-RU" sz="1600" dirty="0">
                <a:latin typeface="Courier New" pitchFamily="49" charset="0"/>
                <a:cs typeface="Courier New" pitchFamily="49" charset="0"/>
              </a:rPr>
              <a:t> </a:t>
            </a:r>
            <a:r>
              <a:rPr lang="ru-RU" sz="1600" dirty="0" smtClean="0">
                <a:latin typeface="Courier New" pitchFamily="49" charset="0"/>
                <a:cs typeface="Courier New" pitchFamily="49" charset="0"/>
              </a:rPr>
              <a:t>— давление, производимое светом на отражающие или поглощающие тела.</a:t>
            </a:r>
          </a:p>
          <a:p>
            <a:endParaRPr lang="ru-RU" sz="1600" dirty="0"/>
          </a:p>
        </p:txBody>
      </p:sp>
      <p:pic>
        <p:nvPicPr>
          <p:cNvPr id="5122" name="Picture 2" descr="C:\Users\user\Desktop\crookes-radiometer.gif"/>
          <p:cNvPicPr>
            <a:picLocks noChangeAspect="1" noChangeArrowheads="1" noCrop="1"/>
          </p:cNvPicPr>
          <p:nvPr/>
        </p:nvPicPr>
        <p:blipFill>
          <a:blip r:embed="rId2"/>
          <a:srcRect/>
          <a:stretch>
            <a:fillRect/>
          </a:stretch>
        </p:blipFill>
        <p:spPr bwMode="auto">
          <a:xfrm>
            <a:off x="214282" y="3429000"/>
            <a:ext cx="4238633" cy="31789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311</Words>
  <Application>Microsoft Office PowerPoint</Application>
  <PresentationFormat>Экран (4:3)</PresentationFormat>
  <Paragraphs>41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Электромагнитные волны.</vt:lpstr>
      <vt:lpstr>Теория Максвелла.</vt:lpstr>
      <vt:lpstr>Чем создаются поля.</vt:lpstr>
      <vt:lpstr>Электромагнитные волны.</vt:lpstr>
      <vt:lpstr>Подтверждение существования электромагнитных волн на опыте.</vt:lpstr>
      <vt:lpstr>Слайд 6</vt:lpstr>
      <vt:lpstr>Давление света.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Электромагнитные волны.</dc:title>
  <dc:creator>user</dc:creator>
  <cp:lastModifiedBy>user</cp:lastModifiedBy>
  <cp:revision>11</cp:revision>
  <dcterms:created xsi:type="dcterms:W3CDTF">2013-11-23T18:33:04Z</dcterms:created>
  <dcterms:modified xsi:type="dcterms:W3CDTF">2013-11-27T13:05:41Z</dcterms:modified>
</cp:coreProperties>
</file>