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80" r:id="rId23"/>
    <p:sldId id="279" r:id="rId24"/>
    <p:sldId id="278" r:id="rId25"/>
    <p:sldId id="277" r:id="rId26"/>
    <p:sldId id="281" r:id="rId27"/>
    <p:sldId id="282" r:id="rId28"/>
    <p:sldId id="283" r:id="rId29"/>
    <p:sldId id="284" r:id="rId30"/>
    <p:sldId id="285" r:id="rId31"/>
    <p:sldId id="286" r:id="rId32"/>
    <p:sldId id="289" r:id="rId33"/>
    <p:sldId id="288" r:id="rId34"/>
    <p:sldId id="287" r:id="rId35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3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6EACE-4290-4FA6-BE61-B2C2C6715105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C90AA-2915-41F1-A89E-D0DA7FB373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6EACE-4290-4FA6-BE61-B2C2C6715105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C90AA-2915-41F1-A89E-D0DA7FB373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6EACE-4290-4FA6-BE61-B2C2C6715105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C90AA-2915-41F1-A89E-D0DA7FB373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6EACE-4290-4FA6-BE61-B2C2C6715105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C90AA-2915-41F1-A89E-D0DA7FB373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6EACE-4290-4FA6-BE61-B2C2C6715105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C90AA-2915-41F1-A89E-D0DA7FB373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6EACE-4290-4FA6-BE61-B2C2C6715105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C90AA-2915-41F1-A89E-D0DA7FB373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6EACE-4290-4FA6-BE61-B2C2C6715105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C90AA-2915-41F1-A89E-D0DA7FB373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6EACE-4290-4FA6-BE61-B2C2C6715105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C90AA-2915-41F1-A89E-D0DA7FB373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6EACE-4290-4FA6-BE61-B2C2C6715105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C90AA-2915-41F1-A89E-D0DA7FB373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6EACE-4290-4FA6-BE61-B2C2C6715105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C90AA-2915-41F1-A89E-D0DA7FB373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6EACE-4290-4FA6-BE61-B2C2C6715105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C90AA-2915-41F1-A89E-D0DA7FB373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16EACE-4290-4FA6-BE61-B2C2C6715105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C90AA-2915-41F1-A89E-D0DA7FB3739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13" Type="http://schemas.openxmlformats.org/officeDocument/2006/relationships/slide" Target="slide16.xml"/><Relationship Id="rId18" Type="http://schemas.openxmlformats.org/officeDocument/2006/relationships/slide" Target="slide21.xml"/><Relationship Id="rId26" Type="http://schemas.openxmlformats.org/officeDocument/2006/relationships/slide" Target="slide29.xml"/><Relationship Id="rId3" Type="http://schemas.openxmlformats.org/officeDocument/2006/relationships/slide" Target="slide6.xml"/><Relationship Id="rId21" Type="http://schemas.openxmlformats.org/officeDocument/2006/relationships/slide" Target="slide24.xml"/><Relationship Id="rId7" Type="http://schemas.openxmlformats.org/officeDocument/2006/relationships/slide" Target="slide10.xml"/><Relationship Id="rId12" Type="http://schemas.openxmlformats.org/officeDocument/2006/relationships/slide" Target="slide15.xml"/><Relationship Id="rId17" Type="http://schemas.openxmlformats.org/officeDocument/2006/relationships/slide" Target="slide20.xml"/><Relationship Id="rId25" Type="http://schemas.openxmlformats.org/officeDocument/2006/relationships/slide" Target="slide28.xml"/><Relationship Id="rId2" Type="http://schemas.openxmlformats.org/officeDocument/2006/relationships/slide" Target="slide5.xml"/><Relationship Id="rId16" Type="http://schemas.openxmlformats.org/officeDocument/2006/relationships/slide" Target="slide19.xml"/><Relationship Id="rId20" Type="http://schemas.openxmlformats.org/officeDocument/2006/relationships/slide" Target="slide23.xml"/><Relationship Id="rId29" Type="http://schemas.openxmlformats.org/officeDocument/2006/relationships/slide" Target="slide3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9.xml"/><Relationship Id="rId11" Type="http://schemas.openxmlformats.org/officeDocument/2006/relationships/slide" Target="slide14.xml"/><Relationship Id="rId24" Type="http://schemas.openxmlformats.org/officeDocument/2006/relationships/slide" Target="slide27.xml"/><Relationship Id="rId5" Type="http://schemas.openxmlformats.org/officeDocument/2006/relationships/slide" Target="slide8.xml"/><Relationship Id="rId15" Type="http://schemas.openxmlformats.org/officeDocument/2006/relationships/slide" Target="slide18.xml"/><Relationship Id="rId23" Type="http://schemas.openxmlformats.org/officeDocument/2006/relationships/slide" Target="slide26.xml"/><Relationship Id="rId28" Type="http://schemas.openxmlformats.org/officeDocument/2006/relationships/slide" Target="slide31.xml"/><Relationship Id="rId10" Type="http://schemas.openxmlformats.org/officeDocument/2006/relationships/slide" Target="slide13.xml"/><Relationship Id="rId19" Type="http://schemas.openxmlformats.org/officeDocument/2006/relationships/slide" Target="slide22.xml"/><Relationship Id="rId31" Type="http://schemas.openxmlformats.org/officeDocument/2006/relationships/slide" Target="slide34.xml"/><Relationship Id="rId4" Type="http://schemas.openxmlformats.org/officeDocument/2006/relationships/slide" Target="slide7.xml"/><Relationship Id="rId9" Type="http://schemas.openxmlformats.org/officeDocument/2006/relationships/slide" Target="slide12.xml"/><Relationship Id="rId14" Type="http://schemas.openxmlformats.org/officeDocument/2006/relationships/slide" Target="slide17.xml"/><Relationship Id="rId22" Type="http://schemas.openxmlformats.org/officeDocument/2006/relationships/slide" Target="slide25.xml"/><Relationship Id="rId27" Type="http://schemas.openxmlformats.org/officeDocument/2006/relationships/slide" Target="slide30.xml"/><Relationship Id="rId30" Type="http://schemas.openxmlformats.org/officeDocument/2006/relationships/slide" Target="slide3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Vovan\Desktop\Декада\b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3999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143704" y="5934670"/>
            <a:ext cx="20002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ln w="1905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Разработали: </a:t>
            </a:r>
            <a:br>
              <a:rPr lang="ru-RU" b="1" i="1" dirty="0" smtClean="0">
                <a:ln w="1905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</a:br>
            <a:r>
              <a:rPr lang="ru-RU" b="1" i="1" dirty="0" smtClean="0">
                <a:ln w="1905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Погодина Н.Ю</a:t>
            </a:r>
            <a:r>
              <a:rPr lang="ru-RU" b="1" i="1" smtClean="0">
                <a:ln w="1905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/>
            </a:r>
            <a:br>
              <a:rPr lang="ru-RU" b="1" i="1" smtClean="0">
                <a:ln w="1905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</a:br>
            <a:endParaRPr lang="ru-RU" b="1" i="1" dirty="0">
              <a:ln w="1905"/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4380" y="285728"/>
            <a:ext cx="82153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ЭКОНОМИКО – МАТЕМАТИЧЕСКИЙ </a:t>
            </a:r>
            <a:endParaRPr lang="ru-RU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 вопрос</a:t>
            </a:r>
            <a:b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(10 баллов)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278608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000" b="1" i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 могиле этого математика установлен памятник с изображением шара и описанного около него цилиндра. По этому чертежу и нашли его могилу. О ком идет речь?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00034" y="528639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</a:pPr>
            <a:r>
              <a:rPr kumimoji="0" lang="ru-RU" sz="4400" b="1" i="0" u="none" strike="noStrike" kern="1200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Ответ: </a:t>
            </a: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об Архимеде</a:t>
            </a:r>
            <a:endParaRPr kumimoji="0" lang="ru-RU" sz="4400" b="1" i="1" u="none" strike="noStrike" kern="1200" spc="50" normalizeH="0" baseline="0" noProof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Стрелка влево 4">
            <a:hlinkClick r:id="rId3" action="ppaction://hlinksldjump"/>
          </p:cNvPr>
          <p:cNvSpPr/>
          <p:nvPr/>
        </p:nvSpPr>
        <p:spPr>
          <a:xfrm>
            <a:off x="285720" y="6143644"/>
            <a:ext cx="928694" cy="500066"/>
          </a:xfrm>
          <a:prstGeom prst="lef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 вопрос</a:t>
            </a:r>
            <a:b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(10 баллов)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278608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000" b="1" i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Есть две сковородки. На каждой помещается один блин. Надо пожарить 3 блина с 2ух сторон. Каждая сторона блина жарится 1 мин. За какое наименьшее время можно это сделать? Объясните?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00034" y="528639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</a:pPr>
            <a:r>
              <a:rPr kumimoji="0" lang="ru-RU" sz="4400" b="1" i="0" u="none" strike="noStrike" kern="1200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Ответ: </a:t>
            </a: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 </a:t>
            </a: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минуты</a:t>
            </a:r>
            <a:endParaRPr kumimoji="0" lang="ru-RU" sz="4400" b="1" i="1" u="none" strike="noStrike" kern="1200" spc="50" normalizeH="0" baseline="0" noProof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Стрелка влево 4">
            <a:hlinkClick r:id="rId3" action="ppaction://hlinksldjump"/>
          </p:cNvPr>
          <p:cNvSpPr/>
          <p:nvPr/>
        </p:nvSpPr>
        <p:spPr>
          <a:xfrm>
            <a:off x="285720" y="6143644"/>
            <a:ext cx="928694" cy="500066"/>
          </a:xfrm>
          <a:prstGeom prst="lef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3 вопрос</a:t>
            </a:r>
            <a:b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(10 баллов)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071678"/>
            <a:ext cx="8229600" cy="278608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000" b="1" i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 мешке три пуда муки. Сколько нужно заплатить за муку, если 1 кг муки стоит 7 </a:t>
            </a:r>
            <a:r>
              <a:rPr lang="ru-RU" sz="4000" b="1" i="1" dirty="0" err="1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руб</a:t>
            </a:r>
            <a:r>
              <a:rPr lang="ru-RU" sz="4000" b="1" i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4000" b="1" i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?</a:t>
            </a:r>
            <a:endParaRPr lang="ru-RU" sz="4000" b="1" i="1" dirty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00034" y="528639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</a:pPr>
            <a:r>
              <a:rPr kumimoji="0" lang="ru-RU" sz="4400" b="1" i="0" u="none" strike="noStrike" kern="1200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Ответ: </a:t>
            </a: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16 *3*7 =336 </a:t>
            </a:r>
            <a:r>
              <a:rPr lang="ru-RU" sz="4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руб</a:t>
            </a:r>
            <a:endParaRPr kumimoji="0" lang="ru-RU" sz="4400" b="1" i="1" u="none" strike="noStrike" kern="1200" spc="50" normalizeH="0" baseline="0" noProof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Стрелка влево 4">
            <a:hlinkClick r:id="rId3" action="ppaction://hlinksldjump"/>
          </p:cNvPr>
          <p:cNvSpPr/>
          <p:nvPr/>
        </p:nvSpPr>
        <p:spPr>
          <a:xfrm>
            <a:off x="285720" y="6143644"/>
            <a:ext cx="928694" cy="500066"/>
          </a:xfrm>
          <a:prstGeom prst="lef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4 вопрос</a:t>
            </a:r>
            <a:b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(10 баллов)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278608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000" b="1" i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 озере росли лилии. Каждый день их число удваивалось, и на 20ый день заросло все озеро. На какой день заросла половина озера? 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00034" y="528639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</a:pPr>
            <a:r>
              <a:rPr kumimoji="0" lang="ru-RU" sz="4400" b="1" i="0" u="none" strike="noStrike" kern="1200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Ответ: </a:t>
            </a: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 19 день</a:t>
            </a:r>
            <a:endParaRPr kumimoji="0" lang="ru-RU" sz="4400" b="1" i="1" u="none" strike="noStrike" kern="1200" spc="50" normalizeH="0" baseline="0" noProof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Стрелка влево 4">
            <a:hlinkClick r:id="rId3" action="ppaction://hlinksldjump"/>
          </p:cNvPr>
          <p:cNvSpPr/>
          <p:nvPr/>
        </p:nvSpPr>
        <p:spPr>
          <a:xfrm>
            <a:off x="285720" y="6143644"/>
            <a:ext cx="928694" cy="500066"/>
          </a:xfrm>
          <a:prstGeom prst="lef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5 вопрос</a:t>
            </a:r>
            <a:b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(10 баллов)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278608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000" b="1" i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 клетке находились 4 кролика. Четверо ребят купили по одному кролику, и один кролик остался в клетке. Как это могло получиться? 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00034" y="528639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</a:pPr>
            <a:r>
              <a:rPr kumimoji="0" lang="ru-RU" sz="4400" b="1" i="0" u="none" strike="noStrike" kern="1200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Ответ: </a:t>
            </a: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Одного кролика купили с клеткой</a:t>
            </a:r>
            <a:endParaRPr kumimoji="0" lang="ru-RU" sz="4400" b="1" i="1" u="none" strike="noStrike" kern="1200" spc="50" normalizeH="0" baseline="0" noProof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Стрелка влево 4">
            <a:hlinkClick r:id="rId3" action="ppaction://hlinksldjump"/>
          </p:cNvPr>
          <p:cNvSpPr/>
          <p:nvPr/>
        </p:nvSpPr>
        <p:spPr>
          <a:xfrm>
            <a:off x="285720" y="6143644"/>
            <a:ext cx="928694" cy="500066"/>
          </a:xfrm>
          <a:prstGeom prst="lef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 вопрос</a:t>
            </a:r>
            <a:b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(15 баллов)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278608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000" b="1" i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Сколько будет один да один, да полтора, да два, да два, да два с половиной?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00034" y="528639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</a:pPr>
            <a:r>
              <a:rPr kumimoji="0" lang="ru-RU" sz="4400" b="1" i="0" u="none" strike="noStrike" kern="1200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Ответ: </a:t>
            </a: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Десять</a:t>
            </a:r>
            <a:endParaRPr kumimoji="0" lang="ru-RU" sz="4400" b="1" i="1" u="none" strike="noStrike" kern="1200" spc="50" normalizeH="0" baseline="0" noProof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Стрелка влево 4">
            <a:hlinkClick r:id="rId3" action="ppaction://hlinksldjump"/>
          </p:cNvPr>
          <p:cNvSpPr/>
          <p:nvPr/>
        </p:nvSpPr>
        <p:spPr>
          <a:xfrm>
            <a:off x="285720" y="6143644"/>
            <a:ext cx="928694" cy="500066"/>
          </a:xfrm>
          <a:prstGeom prst="lef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 вопрос</a:t>
            </a:r>
            <a:b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(15 баллов)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278608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000" b="1" i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 подвале стоят 7 полных бочек; 7 бочек, наполненных на половину; и 7 пустых бочек. Как распределить эти бочки между тремя грузовиками, чтобы на каждом грузовике было 7 бочек и на всех грузовиках был одинаковый груз?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00034" y="564358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</a:pPr>
            <a:r>
              <a:rPr kumimoji="0" lang="ru-RU" sz="4400" b="1" i="0" u="none" strike="noStrike" kern="1200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Ответ: </a:t>
            </a: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из полных вылить половину в пустые</a:t>
            </a:r>
            <a:endParaRPr kumimoji="0" lang="ru-RU" sz="4400" b="1" i="1" u="none" strike="noStrike" kern="1200" spc="50" normalizeH="0" baseline="0" noProof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Стрелка влево 4">
            <a:hlinkClick r:id="rId3" action="ppaction://hlinksldjump"/>
          </p:cNvPr>
          <p:cNvSpPr/>
          <p:nvPr/>
        </p:nvSpPr>
        <p:spPr>
          <a:xfrm>
            <a:off x="285720" y="6143644"/>
            <a:ext cx="928694" cy="500066"/>
          </a:xfrm>
          <a:prstGeom prst="lef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3 вопрос</a:t>
            </a:r>
            <a:b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(15 баллов)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143116"/>
            <a:ext cx="8229600" cy="207170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000" b="1" i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Как разместить 45 кроликов в 9 клетках так, чтобы в каждой было их разное количество? 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00034" y="500063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</a:pPr>
            <a:r>
              <a:rPr kumimoji="0" lang="ru-RU" sz="4400" b="1" i="0" u="none" strike="noStrike" kern="1200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Ответ: </a:t>
            </a:r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1+2+3+4+5+6+7+8+9</a:t>
            </a:r>
            <a:endParaRPr kumimoji="0" lang="ru-RU" sz="4400" b="1" i="1" u="none" strike="noStrike" kern="1200" spc="50" normalizeH="0" baseline="0" noProof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Стрелка влево 4">
            <a:hlinkClick r:id="rId3" action="ppaction://hlinksldjump"/>
          </p:cNvPr>
          <p:cNvSpPr/>
          <p:nvPr/>
        </p:nvSpPr>
        <p:spPr>
          <a:xfrm>
            <a:off x="285720" y="6143644"/>
            <a:ext cx="928694" cy="500066"/>
          </a:xfrm>
          <a:prstGeom prst="lef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4 вопрос</a:t>
            </a:r>
            <a:b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(15 баллов)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24288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000" b="1" i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Врач прописал больному три укола, через каждые полчаса. Первый укол был сделан в 8 часов. В какое время сделают последний укол? 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00034" y="500063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</a:pPr>
            <a:r>
              <a:rPr kumimoji="0" lang="ru-RU" sz="4400" b="1" i="0" u="none" strike="noStrike" kern="1200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Ответ: </a:t>
            </a:r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 9 часов</a:t>
            </a:r>
            <a:endParaRPr kumimoji="0" lang="ru-RU" sz="4400" b="1" i="1" u="none" strike="noStrike" kern="1200" spc="50" normalizeH="0" baseline="0" noProof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Стрелка влево 4">
            <a:hlinkClick r:id="rId3" action="ppaction://hlinksldjump"/>
          </p:cNvPr>
          <p:cNvSpPr/>
          <p:nvPr/>
        </p:nvSpPr>
        <p:spPr>
          <a:xfrm>
            <a:off x="285720" y="6143644"/>
            <a:ext cx="928694" cy="500066"/>
          </a:xfrm>
          <a:prstGeom prst="lef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5 вопрос</a:t>
            </a:r>
            <a:b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(15 баллов)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071678"/>
            <a:ext cx="8229600" cy="24288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000" b="1" i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Сосчитайте, сколько ног имеют два жука, три паука, два ужа и три чижа? 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00034" y="500063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</a:pPr>
            <a:r>
              <a:rPr kumimoji="0" lang="ru-RU" sz="4400" b="1" i="0" u="none" strike="noStrike" kern="1200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Ответ: </a:t>
            </a:r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42=2*6+3*8+0+3*2</a:t>
            </a:r>
            <a:endParaRPr kumimoji="0" lang="ru-RU" sz="4400" b="1" i="1" u="none" strike="noStrike" kern="1200" spc="50" normalizeH="0" baseline="0" noProof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Стрелка влево 4">
            <a:hlinkClick r:id="rId3" action="ppaction://hlinksldjump"/>
          </p:cNvPr>
          <p:cNvSpPr/>
          <p:nvPr/>
        </p:nvSpPr>
        <p:spPr>
          <a:xfrm>
            <a:off x="285720" y="6143644"/>
            <a:ext cx="928694" cy="500066"/>
          </a:xfrm>
          <a:prstGeom prst="lef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214282" y="1500174"/>
            <a:ext cx="8429684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/>
              <a:t>Ян </a:t>
            </a:r>
            <a:r>
              <a:rPr lang="ru-RU" sz="3200" b="1" dirty="0" err="1" smtClean="0"/>
              <a:t>Амос</a:t>
            </a:r>
            <a:r>
              <a:rPr lang="ru-RU" sz="3200" b="1" dirty="0" smtClean="0"/>
              <a:t>  Каменский  сказал: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«СЧИТАЙ НЕСЧАСТНЫМ ТОТ ДЕНЬ ИЛИ ТОТ ЧАС, В КОТОРОМ, ТЫ НЕ УСВОИЛ НИЧЕГО, НИЧЕГО НЕ ПРИБАВИЛ К СВОЕМУ ОБРАЗОВАНИЮ»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4" descr="32.wm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5963" y="3994150"/>
            <a:ext cx="3240087" cy="270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 вопрос</a:t>
            </a:r>
            <a:b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(5 баллов)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071678"/>
            <a:ext cx="8229600" cy="242889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4400" b="1" dirty="0" smtClean="0"/>
              <a:t>Один человек купил трёх коз и заплатил за них 1000 рублей. Спрашивается, по чему каждая коза пошла?</a:t>
            </a:r>
            <a:endParaRPr lang="ru-RU" sz="4400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00034" y="500063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</a:pPr>
            <a:r>
              <a:rPr kumimoji="0" lang="ru-RU" sz="4400" b="1" i="0" u="none" strike="noStrike" kern="1200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Ответ: </a:t>
            </a: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  земле </a:t>
            </a:r>
            <a:endParaRPr kumimoji="0" lang="ru-RU" sz="4400" b="1" i="1" u="none" strike="noStrike" kern="1200" spc="50" normalizeH="0" baseline="0" noProof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Стрелка влево 4">
            <a:hlinkClick r:id="rId3" action="ppaction://hlinksldjump"/>
          </p:cNvPr>
          <p:cNvSpPr/>
          <p:nvPr/>
        </p:nvSpPr>
        <p:spPr>
          <a:xfrm>
            <a:off x="285720" y="6143644"/>
            <a:ext cx="928694" cy="500066"/>
          </a:xfrm>
          <a:prstGeom prst="lef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 вопрос</a:t>
            </a:r>
            <a:b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(5 баллов)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071678"/>
            <a:ext cx="8229600" cy="242889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5400" b="1" dirty="0" smtClean="0"/>
              <a:t>«Экономическая порода» собак </a:t>
            </a:r>
            <a:r>
              <a:rPr lang="ru-RU" sz="5400" b="1" i="1" dirty="0" smtClean="0"/>
              <a:t>–</a:t>
            </a:r>
            <a:r>
              <a:rPr lang="ru-RU" sz="5400" b="1" dirty="0" smtClean="0"/>
              <a:t> это... Какая?</a:t>
            </a:r>
            <a:endParaRPr lang="ru-RU" sz="5400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00034" y="500063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</a:pPr>
            <a:r>
              <a:rPr kumimoji="0" lang="ru-RU" sz="4400" b="1" i="0" u="none" strike="noStrike" kern="1200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Ответ: </a:t>
            </a:r>
            <a:r>
              <a:rPr lang="ru-RU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Такса</a:t>
            </a:r>
            <a:r>
              <a:rPr lang="ru-RU" sz="4000" spc="50" dirty="0" smtClean="0">
                <a:ln w="11430"/>
                <a:solidFill>
                  <a:srgbClr val="FF0000"/>
                </a:solidFill>
              </a:rPr>
              <a:t>,</a:t>
            </a:r>
            <a:r>
              <a:rPr lang="ru-RU" sz="4000" i="1" dirty="0" smtClean="0">
                <a:solidFill>
                  <a:srgbClr val="FF0000"/>
                </a:solidFill>
              </a:rPr>
              <a:t> </a:t>
            </a:r>
            <a:r>
              <a:rPr lang="ru-RU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ведь такса – это ещё и установленная расценка.</a:t>
            </a:r>
          </a:p>
        </p:txBody>
      </p:sp>
      <p:sp>
        <p:nvSpPr>
          <p:cNvPr id="5" name="Стрелка влево 4">
            <a:hlinkClick r:id="rId3" action="ppaction://hlinksldjump"/>
          </p:cNvPr>
          <p:cNvSpPr/>
          <p:nvPr/>
        </p:nvSpPr>
        <p:spPr>
          <a:xfrm>
            <a:off x="285720" y="6143644"/>
            <a:ext cx="928694" cy="500066"/>
          </a:xfrm>
          <a:prstGeom prst="lef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3 вопрос</a:t>
            </a:r>
            <a:b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(5 баллов)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242889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5400" b="1" dirty="0" smtClean="0"/>
              <a:t>Переведите на современный русский язык,  старинное русское слово «</a:t>
            </a:r>
            <a:r>
              <a:rPr lang="ru-RU" sz="5400" b="1" dirty="0" err="1" smtClean="0"/>
              <a:t>проторгаш</a:t>
            </a:r>
            <a:r>
              <a:rPr lang="ru-RU" sz="5400" b="1" dirty="0" smtClean="0"/>
              <a:t>».</a:t>
            </a:r>
            <a:endParaRPr lang="ru-RU" sz="5400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00034" y="500063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</a:pPr>
            <a:r>
              <a:rPr kumimoji="0" lang="ru-RU" sz="4400" b="1" i="0" u="none" strike="noStrike" kern="1200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Ответ: </a:t>
            </a:r>
            <a:r>
              <a:rPr lang="ru-RU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Банкрот</a:t>
            </a:r>
          </a:p>
        </p:txBody>
      </p:sp>
      <p:sp>
        <p:nvSpPr>
          <p:cNvPr id="5" name="Стрелка влево 4">
            <a:hlinkClick r:id="rId3" action="ppaction://hlinksldjump"/>
          </p:cNvPr>
          <p:cNvSpPr/>
          <p:nvPr/>
        </p:nvSpPr>
        <p:spPr>
          <a:xfrm>
            <a:off x="285720" y="6143644"/>
            <a:ext cx="928694" cy="500066"/>
          </a:xfrm>
          <a:prstGeom prst="lef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4 вопрос</a:t>
            </a:r>
            <a:b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(5 баллов)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071678"/>
            <a:ext cx="8229600" cy="242889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5400" b="1" dirty="0" smtClean="0"/>
              <a:t>Назовите мероприятие, где цену набивают молотком.</a:t>
            </a:r>
            <a:endParaRPr lang="ru-RU" sz="5400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00034" y="500063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</a:pPr>
            <a:r>
              <a:rPr kumimoji="0" lang="ru-RU" sz="4400" b="1" i="0" u="none" strike="noStrike" kern="1200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Ответ: </a:t>
            </a: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rPr>
              <a:t>Аукцион</a:t>
            </a:r>
          </a:p>
        </p:txBody>
      </p:sp>
      <p:sp>
        <p:nvSpPr>
          <p:cNvPr id="5" name="Стрелка влево 4">
            <a:hlinkClick r:id="rId3" action="ppaction://hlinksldjump"/>
          </p:cNvPr>
          <p:cNvSpPr/>
          <p:nvPr/>
        </p:nvSpPr>
        <p:spPr>
          <a:xfrm>
            <a:off x="285720" y="6143644"/>
            <a:ext cx="928694" cy="500066"/>
          </a:xfrm>
          <a:prstGeom prst="lef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5 вопрос</a:t>
            </a:r>
            <a:b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(5 баллов)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071678"/>
            <a:ext cx="8229600" cy="242889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5400" b="1" dirty="0" smtClean="0"/>
              <a:t>Что называют «пьяным золотом» Франции?</a:t>
            </a:r>
            <a:endParaRPr lang="ru-RU" sz="5400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00034" y="500063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</a:pPr>
            <a:r>
              <a:rPr kumimoji="0" lang="ru-RU" sz="4400" b="1" i="0" u="none" strike="noStrike" kern="1200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Ответ: </a:t>
            </a:r>
            <a:r>
              <a:rPr lang="ru-RU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Вино</a:t>
            </a:r>
          </a:p>
        </p:txBody>
      </p:sp>
      <p:sp>
        <p:nvSpPr>
          <p:cNvPr id="5" name="Стрелка влево 4">
            <a:hlinkClick r:id="rId3" action="ppaction://hlinksldjump"/>
          </p:cNvPr>
          <p:cNvSpPr/>
          <p:nvPr/>
        </p:nvSpPr>
        <p:spPr>
          <a:xfrm>
            <a:off x="285720" y="6143644"/>
            <a:ext cx="928694" cy="500066"/>
          </a:xfrm>
          <a:prstGeom prst="lef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 вопрос</a:t>
            </a:r>
            <a:b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(10 баллов)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242889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5400" b="1" dirty="0" smtClean="0"/>
              <a:t>Какой поэт написал стихотворение «Отговорила роща </a:t>
            </a:r>
            <a:r>
              <a:rPr lang="ru-RU" sz="5400" b="1" u="sng" dirty="0" smtClean="0"/>
              <a:t>золотая</a:t>
            </a:r>
            <a:r>
              <a:rPr lang="ru-RU" sz="5400" b="1" dirty="0" smtClean="0"/>
              <a:t>»?</a:t>
            </a:r>
            <a:endParaRPr lang="ru-RU" sz="5400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00034" y="500063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</a:pPr>
            <a:r>
              <a:rPr kumimoji="0" lang="ru-RU" sz="4400" b="1" i="0" u="none" strike="noStrike" kern="1200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Ответ: </a:t>
            </a:r>
            <a:r>
              <a:rPr lang="ru-RU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С. Есенин.</a:t>
            </a:r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285720" y="6143644"/>
            <a:ext cx="928694" cy="500066"/>
          </a:xfrm>
          <a:prstGeom prst="lef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 вопрос</a:t>
            </a:r>
            <a:b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(10 баллов)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242889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5400" b="1" dirty="0" smtClean="0"/>
              <a:t>Приведите фольклорный пример неудачного бартера.</a:t>
            </a:r>
            <a:endParaRPr lang="ru-RU" sz="5400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00034" y="500063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</a:pPr>
            <a:r>
              <a:rPr kumimoji="0" lang="ru-RU" sz="4400" b="1" i="0" u="none" strike="noStrike" kern="1200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Ответ: </a:t>
            </a:r>
            <a:r>
              <a:rPr lang="ru-RU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Шило на мыло.</a:t>
            </a:r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285720" y="6143644"/>
            <a:ext cx="928694" cy="500066"/>
          </a:xfrm>
          <a:prstGeom prst="lef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3 вопрос</a:t>
            </a:r>
            <a:b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(10 баллов)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85926"/>
            <a:ext cx="8229600" cy="242889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5400" b="1" dirty="0" smtClean="0"/>
              <a:t>Способ получить скидку </a:t>
            </a:r>
            <a:r>
              <a:rPr lang="ru-RU" sz="5400" b="1" i="1" dirty="0" smtClean="0"/>
              <a:t>–</a:t>
            </a:r>
            <a:r>
              <a:rPr lang="ru-RU" sz="5400" b="1" dirty="0" smtClean="0"/>
              <a:t> это... Что? </a:t>
            </a:r>
            <a:endParaRPr lang="ru-RU" sz="5400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00034" y="500063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</a:pPr>
            <a:r>
              <a:rPr kumimoji="0" lang="ru-RU" sz="4400" b="1" i="0" u="none" strike="noStrike" kern="1200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Ответ: </a:t>
            </a:r>
            <a:r>
              <a:rPr lang="ru-RU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Торг.</a:t>
            </a:r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285720" y="6143644"/>
            <a:ext cx="928694" cy="500066"/>
          </a:xfrm>
          <a:prstGeom prst="lef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4 вопрос</a:t>
            </a:r>
            <a:b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(10 баллов)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85926"/>
            <a:ext cx="8229600" cy="242889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5400" b="1" dirty="0" smtClean="0"/>
              <a:t>При каком императоре в 1841 году был создан Сбербанк России?</a:t>
            </a:r>
            <a:endParaRPr lang="ru-RU" sz="5400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00034" y="500063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</a:pPr>
            <a:r>
              <a:rPr kumimoji="0" lang="ru-RU" sz="4400" b="1" i="0" u="none" strike="noStrike" kern="1200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Ответ: </a:t>
            </a:r>
            <a:r>
              <a:rPr lang="ru-RU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Николай </a:t>
            </a:r>
            <a:r>
              <a:rPr lang="en-US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</a:t>
            </a:r>
            <a:r>
              <a:rPr lang="ru-RU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285720" y="6143644"/>
            <a:ext cx="928694" cy="500066"/>
          </a:xfrm>
          <a:prstGeom prst="lef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5 вопрос</a:t>
            </a:r>
            <a:b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(10 баллов)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85926"/>
            <a:ext cx="8229600" cy="242889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5400" b="1" dirty="0" smtClean="0"/>
              <a:t>Закончите народную мудрость: «Кто ругает товар, хочет его …</a:t>
            </a:r>
            <a:endParaRPr lang="ru-RU" sz="5400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00034" y="500063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</a:pPr>
            <a:r>
              <a:rPr kumimoji="0" lang="ru-RU" sz="4400" b="1" i="0" u="none" strike="noStrike" kern="1200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Ответ: </a:t>
            </a:r>
            <a:r>
              <a:rPr lang="ru-RU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Купить.</a:t>
            </a:r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285720" y="6143644"/>
            <a:ext cx="928694" cy="500066"/>
          </a:xfrm>
          <a:prstGeom prst="lef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285729"/>
            <a:ext cx="6143668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ПРАВИЛА  ИГРЫ:</a:t>
            </a:r>
          </a:p>
          <a:p>
            <a:pPr marL="342900" indent="-342900" algn="just">
              <a:buAutoNum type="arabicPeriod"/>
            </a:pPr>
            <a:r>
              <a:rPr lang="ru-RU" sz="2400" b="1" i="1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Каждая  команда  отвечает на  вопросы  по  математике и по экономике  , выбирая   вопрос ( 5 бальный, 10 бальный, 15 бальный);</a:t>
            </a:r>
          </a:p>
          <a:p>
            <a:pPr marL="342900" indent="-342900" algn="just">
              <a:buAutoNum type="arabicPeriod"/>
            </a:pPr>
            <a:r>
              <a:rPr lang="ru-RU" sz="2400" b="1" i="1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За  каждый  правильный  ответ  команда  получает соответствующий  бал;</a:t>
            </a:r>
          </a:p>
          <a:p>
            <a:pPr marL="342900" indent="-342900">
              <a:buAutoNum type="arabicPeriod"/>
            </a:pPr>
            <a:r>
              <a:rPr lang="ru-RU" sz="2400" b="1" i="1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После  того , когда  все  вопросы  будут  разгаданы, подсчитываются  балы.</a:t>
            </a:r>
          </a:p>
          <a:p>
            <a:pPr marL="342900" indent="-342900">
              <a:buAutoNum type="arabicPeriod"/>
            </a:pPr>
            <a:r>
              <a:rPr lang="ru-RU" sz="2400" b="1" i="1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Та команда, которая  набрала  наибольшее  количество  балов, является  победителем.</a:t>
            </a:r>
          </a:p>
          <a:p>
            <a:endParaRPr lang="ru-RU" b="1" i="1" dirty="0" smtClean="0">
              <a:ln w="1905"/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</a:endParaRPr>
          </a:p>
          <a:p>
            <a:endParaRPr lang="ru-RU" b="1" i="1" dirty="0" smtClean="0">
              <a:ln w="1905"/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</a:endParaRPr>
          </a:p>
          <a:p>
            <a:endParaRPr lang="ru-RU" b="1" i="1" dirty="0" smtClean="0">
              <a:ln w="1905"/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</a:endParaRPr>
          </a:p>
          <a:p>
            <a:endParaRPr lang="ru-RU" b="1" i="1" dirty="0">
              <a:ln w="1905"/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</a:endParaRPr>
          </a:p>
        </p:txBody>
      </p:sp>
      <p:pic>
        <p:nvPicPr>
          <p:cNvPr id="3" name="Picture 6" descr="pic330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2714620"/>
            <a:ext cx="2305050" cy="367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 вопрос</a:t>
            </a:r>
            <a:b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(15 баллов)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85926"/>
            <a:ext cx="8229600" cy="242889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6600" b="1" dirty="0" smtClean="0"/>
              <a:t>Какой налог был введён Петром </a:t>
            </a:r>
            <a:r>
              <a:rPr lang="en-US" sz="6600" b="1" dirty="0" smtClean="0"/>
              <a:t>I</a:t>
            </a:r>
            <a:r>
              <a:rPr lang="ru-RU" sz="6600" b="1" dirty="0" smtClean="0"/>
              <a:t>?</a:t>
            </a:r>
            <a:endParaRPr lang="ru-RU" sz="6600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00034" y="500063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</a:pPr>
            <a:r>
              <a:rPr kumimoji="0" lang="ru-RU" sz="4400" b="1" i="0" u="none" strike="noStrike" kern="1200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Ответ: </a:t>
            </a:r>
            <a:r>
              <a:rPr lang="ru-RU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  бороды.</a:t>
            </a:r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285720" y="6143644"/>
            <a:ext cx="928694" cy="500066"/>
          </a:xfrm>
          <a:prstGeom prst="lef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 вопрос</a:t>
            </a:r>
            <a:b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(15 баллов)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242889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5400" b="1" dirty="0" smtClean="0"/>
              <a:t>Как заканчивается известная схема </a:t>
            </a:r>
          </a:p>
          <a:p>
            <a:pPr algn="ctr">
              <a:buNone/>
            </a:pPr>
            <a:r>
              <a:rPr lang="ru-RU" sz="5400" b="1" dirty="0" smtClean="0"/>
              <a:t>К. Маркса </a:t>
            </a:r>
          </a:p>
          <a:p>
            <a:pPr algn="ctr">
              <a:buNone/>
            </a:pPr>
            <a:r>
              <a:rPr lang="ru-RU" sz="5400" b="1" dirty="0" smtClean="0"/>
              <a:t>«Товар – деньги – ...»?</a:t>
            </a:r>
            <a:endParaRPr lang="ru-RU" sz="5400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00034" y="500063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</a:pPr>
            <a:r>
              <a:rPr kumimoji="0" lang="ru-RU" sz="4400" b="1" i="0" u="none" strike="noStrike" kern="1200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Ответ: </a:t>
            </a:r>
            <a:r>
              <a:rPr lang="ru-RU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Товар.</a:t>
            </a:r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285720" y="6143644"/>
            <a:ext cx="928694" cy="500066"/>
          </a:xfrm>
          <a:prstGeom prst="lef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3 вопрос</a:t>
            </a:r>
            <a:b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(15 баллов)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242889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4800" b="1" dirty="0" smtClean="0"/>
              <a:t>Именем какого насекомого назван рынок, где торгуют старыми вещами и мелкими товарами с рук?</a:t>
            </a:r>
            <a:endParaRPr lang="ru-RU" sz="4800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00034" y="500063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</a:pPr>
            <a:r>
              <a:rPr kumimoji="0" lang="ru-RU" sz="4400" b="1" i="0" u="none" strike="noStrike" kern="1200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Ответ: </a:t>
            </a:r>
            <a:r>
              <a:rPr kumimoji="0" lang="ru-RU" sz="4000" b="1" i="0" u="none" strike="noStrike" kern="1200" spc="50" normalizeH="0" baseline="0" noProof="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Блоха</a:t>
            </a:r>
            <a:r>
              <a:rPr lang="ru-RU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285720" y="6143644"/>
            <a:ext cx="928694" cy="500066"/>
          </a:xfrm>
          <a:prstGeom prst="lef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4 вопрос</a:t>
            </a:r>
            <a:b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(15 баллов)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242889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5400" b="1" dirty="0" smtClean="0"/>
              <a:t>Этот  город  изображен  на  банкноте  номинальной  стоимостью  в 100 рублей.</a:t>
            </a:r>
            <a:endParaRPr lang="ru-RU" sz="5400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00034" y="500063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</a:pPr>
            <a:r>
              <a:rPr kumimoji="0" lang="ru-RU" sz="4400" b="1" i="0" u="none" strike="noStrike" kern="1200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Ответ: </a:t>
            </a:r>
            <a:r>
              <a:rPr lang="ru-RU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Москва.</a:t>
            </a:r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285720" y="6143644"/>
            <a:ext cx="928694" cy="500066"/>
          </a:xfrm>
          <a:prstGeom prst="lef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5 вопрос</a:t>
            </a:r>
            <a:b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(15 баллов)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242889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5400" b="1" dirty="0" smtClean="0"/>
              <a:t>Закончите  предложение : «Уровень  безработицы  равен 100%, если безработный …..»</a:t>
            </a:r>
            <a:endParaRPr lang="ru-RU" sz="5400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00034" y="500063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</a:pPr>
            <a:r>
              <a:rPr kumimoji="0" lang="ru-RU" sz="4400" b="1" i="0" u="none" strike="noStrike" kern="1200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Ответ: </a:t>
            </a:r>
            <a:r>
              <a:rPr lang="ru-RU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вы сами.</a:t>
            </a:r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285720" y="6143644"/>
            <a:ext cx="928694" cy="500066"/>
          </a:xfrm>
          <a:prstGeom prst="lef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85720" y="603388"/>
            <a:ext cx="2786082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 anchorCtr="1">
            <a:spAutoFit/>
          </a:bodyPr>
          <a:lstStyle/>
          <a:p>
            <a:r>
              <a:rPr lang="ru-RU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Математика (5 баллов</a:t>
            </a:r>
            <a:r>
              <a:rPr lang="ru-RU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71802" y="603388"/>
            <a:ext cx="1143008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 anchorCtr="1">
            <a:spAutoFit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hlinkClick r:id="rId2" action="ppaction://hlinksldjump"/>
              </a:rPr>
              <a:t> 1 вопрос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14810" y="603388"/>
            <a:ext cx="1143008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 anchorCtr="1">
            <a:spAutoFit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hlinkClick r:id="rId2" action="ppaction://hlinksldjump"/>
              </a:rPr>
              <a:t>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hlinkClick r:id="rId3" action="ppaction://hlinksldjump"/>
              </a:rPr>
              <a:t>2 вопрос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57818" y="603388"/>
            <a:ext cx="1143008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 anchorCtr="1">
            <a:spAutoFit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hlinkClick r:id="rId4" action="ppaction://hlinksldjump"/>
              </a:rPr>
              <a:t> 3 вопрос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00826" y="603388"/>
            <a:ext cx="1143008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 anchorCtr="1">
            <a:spAutoFit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hlinkClick r:id="rId5" action="ppaction://hlinksldjump"/>
              </a:rPr>
              <a:t> 4 вопрос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43834" y="603388"/>
            <a:ext cx="1143008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 anchorCtr="1">
            <a:spAutoFit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hlinkClick r:id="rId6" action="ppaction://hlinksldjump"/>
              </a:rPr>
              <a:t> 5 вопрос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5720" y="1535658"/>
            <a:ext cx="2786082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 anchorCtr="1">
            <a:spAutoFit/>
          </a:bodyPr>
          <a:lstStyle/>
          <a:p>
            <a:r>
              <a:rPr lang="ru-RU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Математика (</a:t>
            </a:r>
            <a:r>
              <a:rPr lang="ru-RU" sz="16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 баллов</a:t>
            </a:r>
            <a:r>
              <a:rPr lang="ru-RU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071802" y="1535658"/>
            <a:ext cx="1143008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 anchorCtr="1">
            <a:spAutoFit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hlinkClick r:id="rId7" action="ppaction://hlinksldjump"/>
              </a:rPr>
              <a:t> 1 вопрос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14810" y="1535658"/>
            <a:ext cx="1143008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 anchorCtr="1">
            <a:spAutoFit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hlinkClick r:id="rId2" action="ppaction://hlinksldjump"/>
              </a:rPr>
              <a:t>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hlinkClick r:id="rId8" action="ppaction://hlinksldjump"/>
              </a:rPr>
              <a:t>2 вопрос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57818" y="1535658"/>
            <a:ext cx="1143008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 anchorCtr="1">
            <a:spAutoFit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hlinkClick r:id="rId9" action="ppaction://hlinksldjump"/>
              </a:rPr>
              <a:t> 3 вопрос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500826" y="1535658"/>
            <a:ext cx="1143008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 anchorCtr="1">
            <a:spAutoFit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hlinkClick r:id="rId10" action="ppaction://hlinksldjump"/>
              </a:rPr>
              <a:t> 4 вопрос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43834" y="1535658"/>
            <a:ext cx="1143008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 anchorCtr="1">
            <a:spAutoFit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hlinkClick r:id="rId11" action="ppaction://hlinksldjump"/>
              </a:rPr>
              <a:t> 5 вопрос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5720" y="2488164"/>
            <a:ext cx="2786082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 anchorCtr="1">
            <a:spAutoFit/>
          </a:bodyPr>
          <a:lstStyle/>
          <a:p>
            <a:r>
              <a:rPr lang="ru-RU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Математика (</a:t>
            </a:r>
            <a:r>
              <a:rPr lang="ru-RU" sz="16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 баллов</a:t>
            </a:r>
            <a:r>
              <a:rPr lang="ru-RU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071802" y="2488164"/>
            <a:ext cx="1143008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 anchorCtr="1">
            <a:spAutoFit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hlinkClick r:id="rId12" action="ppaction://hlinksldjump"/>
              </a:rPr>
              <a:t> 1 вопрос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214810" y="2488164"/>
            <a:ext cx="1143008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 anchorCtr="1">
            <a:spAutoFit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hlinkClick r:id="rId2" action="ppaction://hlinksldjump"/>
              </a:rPr>
              <a:t>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hlinkClick r:id="rId13" action="ppaction://hlinksldjump"/>
              </a:rPr>
              <a:t>2 вопрос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357818" y="2488164"/>
            <a:ext cx="1143008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 anchorCtr="1">
            <a:spAutoFit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hlinkClick r:id="rId14" action="ppaction://hlinksldjump"/>
              </a:rPr>
              <a:t> 3 вопрос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500826" y="2488164"/>
            <a:ext cx="1143008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 anchorCtr="1">
            <a:spAutoFit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hlinkClick r:id="rId15" action="ppaction://hlinksldjump"/>
              </a:rPr>
              <a:t> 4 вопрос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643834" y="2488164"/>
            <a:ext cx="1143008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 anchorCtr="1">
            <a:spAutoFit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hlinkClick r:id="rId16" action="ppaction://hlinksldjump"/>
              </a:rPr>
              <a:t> 5 вопрос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85720" y="3603784"/>
            <a:ext cx="2786082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 anchorCtr="1">
            <a:spAutoFit/>
          </a:bodyPr>
          <a:lstStyle/>
          <a:p>
            <a:r>
              <a:rPr lang="ru-RU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Экономика (5 баллов</a:t>
            </a:r>
            <a:r>
              <a:rPr lang="ru-RU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071802" y="3603784"/>
            <a:ext cx="1143008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 anchorCtr="1">
            <a:spAutoFit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hlinkClick r:id="rId17" action="ppaction://hlinksldjump"/>
              </a:rPr>
              <a:t> 1 вопрос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214810" y="3603784"/>
            <a:ext cx="1143008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 anchorCtr="1">
            <a:spAutoFit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hlinkClick r:id="rId2" action="ppaction://hlinksldjump"/>
              </a:rPr>
              <a:t>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hlinkClick r:id="rId18" action="ppaction://hlinksldjump"/>
              </a:rPr>
              <a:t>2 вопрос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357818" y="3603784"/>
            <a:ext cx="1143008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 anchorCtr="1">
            <a:spAutoFit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hlinkClick r:id="rId19" action="ppaction://hlinksldjump"/>
              </a:rPr>
              <a:t> 3 вопрос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500826" y="3603784"/>
            <a:ext cx="1143008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 anchorCtr="1">
            <a:spAutoFit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hlinkClick r:id="rId20" action="ppaction://hlinksldjump"/>
              </a:rPr>
              <a:t> 4 вопрос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643834" y="3603784"/>
            <a:ext cx="1143008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 anchorCtr="1">
            <a:spAutoFit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hlinkClick r:id="rId21" action="ppaction://hlinksldjump"/>
              </a:rPr>
              <a:t> 5 вопрос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85720" y="4536054"/>
            <a:ext cx="2786082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 anchorCtr="1">
            <a:spAutoFit/>
          </a:bodyPr>
          <a:lstStyle/>
          <a:p>
            <a:r>
              <a:rPr lang="ru-RU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Экономика (</a:t>
            </a:r>
            <a:r>
              <a:rPr lang="ru-RU" sz="16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 баллов</a:t>
            </a:r>
            <a:r>
              <a:rPr lang="ru-RU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071802" y="4536054"/>
            <a:ext cx="1143008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 anchorCtr="1">
            <a:spAutoFit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hlinkClick r:id="rId22" action="ppaction://hlinksldjump"/>
              </a:rPr>
              <a:t> 1 вопрос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214810" y="4536054"/>
            <a:ext cx="1143008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 anchorCtr="1">
            <a:spAutoFit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hlinkClick r:id="rId2" action="ppaction://hlinksldjump"/>
              </a:rPr>
              <a:t>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hlinkClick r:id="rId23" action="ppaction://hlinksldjump"/>
              </a:rPr>
              <a:t>2 вопрос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357818" y="4536054"/>
            <a:ext cx="1143008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 anchorCtr="1">
            <a:spAutoFit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hlinkClick r:id="rId24" action="ppaction://hlinksldjump"/>
              </a:rPr>
              <a:t> 3 вопрос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500826" y="4536054"/>
            <a:ext cx="1143008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 anchorCtr="1">
            <a:spAutoFit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hlinkClick r:id="rId25" action="ppaction://hlinksldjump"/>
              </a:rPr>
              <a:t> 4 вопрос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643834" y="4536054"/>
            <a:ext cx="1143008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 anchorCtr="1">
            <a:spAutoFit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hlinkClick r:id="rId26" action="ppaction://hlinksldjump"/>
              </a:rPr>
              <a:t> 5 вопрос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85720" y="5488560"/>
            <a:ext cx="2786082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 anchorCtr="1">
            <a:spAutoFit/>
          </a:bodyPr>
          <a:lstStyle/>
          <a:p>
            <a:r>
              <a:rPr lang="ru-RU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Экономика (</a:t>
            </a:r>
            <a:r>
              <a:rPr lang="ru-RU" sz="16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 баллов</a:t>
            </a:r>
            <a:r>
              <a:rPr lang="ru-RU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071802" y="5488560"/>
            <a:ext cx="1143008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 anchorCtr="1">
            <a:spAutoFit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hlinkClick r:id="rId27" action="ppaction://hlinksldjump"/>
              </a:rPr>
              <a:t> 1 вопрос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1" name="TextBox 40">
            <a:hlinkClick r:id="rId28" action="ppaction://hlinksldjump"/>
          </p:cNvPr>
          <p:cNvSpPr txBox="1"/>
          <p:nvPr/>
        </p:nvSpPr>
        <p:spPr>
          <a:xfrm>
            <a:off x="4214810" y="5488560"/>
            <a:ext cx="1143008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 anchorCtr="1">
            <a:spAutoFit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hlinkClick r:id="rId2" action="ppaction://hlinksldjump"/>
              </a:rPr>
              <a:t>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hlinkClick r:id="rId28" action="ppaction://hlinksldjump"/>
              </a:rPr>
              <a:t>2 вопрос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357818" y="5488560"/>
            <a:ext cx="1143008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 anchorCtr="1">
            <a:spAutoFit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hlinkClick r:id="rId29" action="ppaction://hlinksldjump"/>
              </a:rPr>
              <a:t> 3 вопрос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500826" y="5488560"/>
            <a:ext cx="1143008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 anchorCtr="1">
            <a:spAutoFit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hlinkClick r:id="rId30" action="ppaction://hlinksldjump"/>
              </a:rPr>
              <a:t> 4 вопрос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643834" y="5488560"/>
            <a:ext cx="1143008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 anchorCtr="1">
            <a:spAutoFit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hlinkClick r:id="rId31" action="ppaction://hlinksldjump"/>
              </a:rPr>
              <a:t> 5 вопрос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 вопрос</a:t>
            </a:r>
            <a:b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(5 баллов)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14514"/>
            <a:ext cx="8229600" cy="325756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sz="4000" b="1" i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Шли две матери с дочкой, да бабушка с внучкой, нашли полтора пирога. Помногу досталось? 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00034" y="471489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</a:pPr>
            <a:r>
              <a:rPr kumimoji="0" lang="ru-RU" sz="4400" b="1" i="0" u="none" strike="noStrike" kern="1200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Ответ: </a:t>
            </a:r>
            <a:r>
              <a:rPr lang="ru-RU" sz="44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 полпирога</a:t>
            </a:r>
            <a:r>
              <a:rPr kumimoji="0" lang="ru-RU" sz="4400" b="1" i="1" u="none" strike="noStrike" kern="1200" spc="50" normalizeH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ru-RU" sz="4400" b="1" i="1" u="none" strike="noStrike" kern="1200" spc="50" normalizeH="0" baseline="0" noProof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Стрелка влево 4">
            <a:hlinkClick r:id="rId3" action="ppaction://hlinksldjump"/>
          </p:cNvPr>
          <p:cNvSpPr/>
          <p:nvPr/>
        </p:nvSpPr>
        <p:spPr>
          <a:xfrm>
            <a:off x="285720" y="6143644"/>
            <a:ext cx="928694" cy="500066"/>
          </a:xfrm>
          <a:prstGeom prst="lef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 вопрос</a:t>
            </a:r>
            <a:b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(5 баллов)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00267"/>
            <a:ext cx="8229600" cy="2757493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sz="4000" b="1" i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Без чего не могут обойтись математики, барабанщики, и даже охотники?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00034" y="471489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</a:pPr>
            <a:r>
              <a:rPr kumimoji="0" lang="ru-RU" sz="4400" b="1" i="0" u="none" strike="noStrike" kern="1200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Ответ: </a:t>
            </a: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Дробь</a:t>
            </a:r>
            <a:endParaRPr kumimoji="0" lang="ru-RU" sz="4400" b="1" i="1" u="none" strike="noStrike" kern="1200" spc="50" normalizeH="0" baseline="0" noProof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Стрелка влево 4">
            <a:hlinkClick r:id="rId3" action="ppaction://hlinksldjump"/>
          </p:cNvPr>
          <p:cNvSpPr/>
          <p:nvPr/>
        </p:nvSpPr>
        <p:spPr>
          <a:xfrm>
            <a:off x="285720" y="6143644"/>
            <a:ext cx="928694" cy="500066"/>
          </a:xfrm>
          <a:prstGeom prst="lef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3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вопрос</a:t>
            </a:r>
            <a:b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(5 баллов)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714620"/>
            <a:ext cx="8229600" cy="111441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i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Что длиннее метр или </a:t>
            </a:r>
            <a:r>
              <a:rPr lang="ru-RU" sz="4000" b="1" i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ярд?</a:t>
            </a:r>
            <a:endParaRPr lang="ru-RU" sz="4000" b="1" i="1" dirty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00034" y="471489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</a:pPr>
            <a:r>
              <a:rPr kumimoji="0" lang="ru-RU" sz="4400" b="1" i="0" u="none" strike="noStrike" kern="1200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Ответ: </a:t>
            </a: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метр, т.к. ярд 0,9144 метра</a:t>
            </a:r>
            <a:endParaRPr kumimoji="0" lang="ru-RU" sz="4400" b="1" i="1" u="none" strike="noStrike" kern="1200" spc="50" normalizeH="0" baseline="0" noProof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Стрелка влево 4">
            <a:hlinkClick r:id="rId3" action="ppaction://hlinksldjump"/>
          </p:cNvPr>
          <p:cNvSpPr/>
          <p:nvPr/>
        </p:nvSpPr>
        <p:spPr>
          <a:xfrm>
            <a:off x="285720" y="6143644"/>
            <a:ext cx="928694" cy="500066"/>
          </a:xfrm>
          <a:prstGeom prst="lef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4 вопрос</a:t>
            </a:r>
            <a:b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(5 баллов)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357430"/>
            <a:ext cx="8229600" cy="1857388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sz="4000" b="1" i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 прямоугольника отрезали все углы. Сколько углов осталось?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00034" y="471489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</a:pPr>
            <a:r>
              <a:rPr kumimoji="0" lang="ru-RU" sz="4400" b="1" i="0" u="none" strike="noStrike" kern="1200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Ответ: </a:t>
            </a: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Восемь</a:t>
            </a:r>
            <a:endParaRPr kumimoji="0" lang="ru-RU" sz="4400" b="1" i="1" u="none" strike="noStrike" kern="1200" spc="50" normalizeH="0" baseline="0" noProof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Стрелка влево 4">
            <a:hlinkClick r:id="rId3" action="ppaction://hlinksldjump"/>
          </p:cNvPr>
          <p:cNvSpPr/>
          <p:nvPr/>
        </p:nvSpPr>
        <p:spPr>
          <a:xfrm>
            <a:off x="285720" y="6143644"/>
            <a:ext cx="928694" cy="500066"/>
          </a:xfrm>
          <a:prstGeom prst="lef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5 вопрос</a:t>
            </a:r>
            <a:b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(5 баллов)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571744"/>
            <a:ext cx="8229600" cy="1643074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sz="4000" b="1" i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Что не имеет длины, ширины, высоты, а можно измерить?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00034" y="471489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</a:pPr>
            <a:r>
              <a:rPr kumimoji="0" lang="ru-RU" sz="4400" b="1" i="0" u="none" strike="noStrike" kern="1200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Ответ: </a:t>
            </a: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время, температура</a:t>
            </a:r>
            <a:endParaRPr kumimoji="0" lang="ru-RU" sz="4400" b="1" i="1" u="none" strike="noStrike" kern="1200" spc="50" normalizeH="0" baseline="0" noProof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Стрелка влево 4">
            <a:hlinkClick r:id="rId3" action="ppaction://hlinksldjump"/>
          </p:cNvPr>
          <p:cNvSpPr/>
          <p:nvPr/>
        </p:nvSpPr>
        <p:spPr>
          <a:xfrm>
            <a:off x="285720" y="6143644"/>
            <a:ext cx="928694" cy="500066"/>
          </a:xfrm>
          <a:prstGeom prst="lef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898</Words>
  <Application>Microsoft Office PowerPoint</Application>
  <PresentationFormat>Экран (4:3)</PresentationFormat>
  <Paragraphs>140</Paragraphs>
  <Slides>34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Тема Office</vt:lpstr>
      <vt:lpstr>Слайд 1</vt:lpstr>
      <vt:lpstr>Слайд 2</vt:lpstr>
      <vt:lpstr>Слайд 3</vt:lpstr>
      <vt:lpstr>Слайд 4</vt:lpstr>
      <vt:lpstr>1 вопрос (5 баллов)</vt:lpstr>
      <vt:lpstr>2 вопрос (5 баллов)</vt:lpstr>
      <vt:lpstr>3 вопрос (5 баллов)</vt:lpstr>
      <vt:lpstr>4 вопрос (5 баллов)</vt:lpstr>
      <vt:lpstr>5 вопрос (5 баллов)</vt:lpstr>
      <vt:lpstr>1 вопрос (10 баллов)</vt:lpstr>
      <vt:lpstr>2 вопрос (10 баллов)</vt:lpstr>
      <vt:lpstr>3 вопрос (10 баллов)</vt:lpstr>
      <vt:lpstr>4 вопрос (10 баллов)</vt:lpstr>
      <vt:lpstr>5 вопрос (10 баллов)</vt:lpstr>
      <vt:lpstr>1 вопрос (15 баллов)</vt:lpstr>
      <vt:lpstr>2 вопрос (15 баллов)</vt:lpstr>
      <vt:lpstr>3 вопрос (15 баллов)</vt:lpstr>
      <vt:lpstr>4 вопрос (15 баллов)</vt:lpstr>
      <vt:lpstr>5 вопрос (15 баллов)</vt:lpstr>
      <vt:lpstr>1 вопрос (5 баллов)</vt:lpstr>
      <vt:lpstr>2 вопрос (5 баллов)</vt:lpstr>
      <vt:lpstr>3 вопрос (5 баллов)</vt:lpstr>
      <vt:lpstr>4 вопрос (5 баллов)</vt:lpstr>
      <vt:lpstr>5 вопрос (5 баллов)</vt:lpstr>
      <vt:lpstr>1 вопрос (10 баллов)</vt:lpstr>
      <vt:lpstr>2 вопрос (10 баллов)</vt:lpstr>
      <vt:lpstr>3 вопрос (10 баллов)</vt:lpstr>
      <vt:lpstr>4 вопрос (10 баллов)</vt:lpstr>
      <vt:lpstr>5 вопрос (10 баллов)</vt:lpstr>
      <vt:lpstr>1 вопрос (15 баллов)</vt:lpstr>
      <vt:lpstr>2 вопрос (15 баллов)</vt:lpstr>
      <vt:lpstr>3 вопрос (15 баллов)</vt:lpstr>
      <vt:lpstr>4 вопрос (15 баллов)</vt:lpstr>
      <vt:lpstr>5 вопрос (15 баллов)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Ринг</dc:title>
  <dc:creator>Vovan</dc:creator>
  <cp:lastModifiedBy>Натали</cp:lastModifiedBy>
  <cp:revision>48</cp:revision>
  <dcterms:created xsi:type="dcterms:W3CDTF">2014-03-16T11:29:00Z</dcterms:created>
  <dcterms:modified xsi:type="dcterms:W3CDTF">2014-04-24T06:10:41Z</dcterms:modified>
</cp:coreProperties>
</file>