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FC827-605E-431B-88DD-34544377ADC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3CFA-A6D3-4CB7-8B41-BD3553155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30686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-180975" y="188913"/>
            <a:ext cx="9324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4: Выбор как основная экономическая проблема.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323850" y="1341438"/>
            <a:ext cx="748823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A50021"/>
                </a:solidFill>
              </a:rPr>
              <a:t>Тип урока:</a:t>
            </a:r>
            <a:r>
              <a:rPr lang="ru-RU" sz="2800" b="1"/>
              <a:t> </a:t>
            </a:r>
            <a:r>
              <a:rPr lang="ru-RU" sz="2800" b="1">
                <a:solidFill>
                  <a:srgbClr val="000066"/>
                </a:solidFill>
              </a:rPr>
              <a:t>сообщение новых знаний</a:t>
            </a:r>
          </a:p>
          <a:p>
            <a:pPr algn="l"/>
            <a:endParaRPr lang="ru-RU" sz="2800" b="1">
              <a:solidFill>
                <a:srgbClr val="000066"/>
              </a:solidFill>
            </a:endParaRPr>
          </a:p>
          <a:p>
            <a:pPr algn="l"/>
            <a:r>
              <a:rPr lang="ru-RU" sz="2800" b="1">
                <a:solidFill>
                  <a:srgbClr val="A50021"/>
                </a:solidFill>
              </a:rPr>
              <a:t>Вид урока:</a:t>
            </a:r>
            <a:r>
              <a:rPr lang="ru-RU" sz="2800" b="1"/>
              <a:t> </a:t>
            </a:r>
            <a:r>
              <a:rPr lang="ru-RU" sz="2800" b="1">
                <a:solidFill>
                  <a:srgbClr val="000066"/>
                </a:solidFill>
              </a:rPr>
              <a:t>комбинированный</a:t>
            </a:r>
          </a:p>
          <a:p>
            <a:pPr algn="l"/>
            <a:endParaRPr lang="ru-RU" sz="2800" b="1">
              <a:solidFill>
                <a:srgbClr val="000066"/>
              </a:solidFill>
            </a:endParaRPr>
          </a:p>
          <a:p>
            <a:pPr algn="l"/>
            <a:r>
              <a:rPr lang="ru-RU" sz="2800" b="1">
                <a:solidFill>
                  <a:srgbClr val="A50021"/>
                </a:solidFill>
              </a:rPr>
              <a:t>Цель урока:</a:t>
            </a:r>
            <a:r>
              <a:rPr lang="ru-RU" sz="2800" b="1"/>
              <a:t> </a:t>
            </a:r>
            <a:r>
              <a:rPr lang="ru-RU" sz="2800" b="1">
                <a:solidFill>
                  <a:srgbClr val="000066"/>
                </a:solidFill>
              </a:rPr>
              <a:t>раскрыть представление о необходимости выбора</a:t>
            </a:r>
          </a:p>
          <a:p>
            <a:pPr algn="l"/>
            <a:endParaRPr lang="ru-RU" sz="2800" b="1">
              <a:solidFill>
                <a:srgbClr val="000066"/>
              </a:solidFill>
            </a:endParaRPr>
          </a:p>
          <a:p>
            <a:pPr algn="l"/>
            <a:r>
              <a:rPr lang="ru-RU" sz="2800" b="1">
                <a:solidFill>
                  <a:srgbClr val="A50021"/>
                </a:solidFill>
              </a:rPr>
              <a:t>Задачи урока:</a:t>
            </a:r>
          </a:p>
          <a:p>
            <a:pPr algn="l"/>
            <a:r>
              <a:rPr lang="ru-RU" sz="2800" b="1">
                <a:solidFill>
                  <a:srgbClr val="000066"/>
                </a:solidFill>
              </a:rPr>
              <a:t>научить делать рациональный выбор</a:t>
            </a:r>
          </a:p>
          <a:p>
            <a:pPr algn="l"/>
            <a:r>
              <a:rPr lang="ru-RU" sz="2800" b="1">
                <a:solidFill>
                  <a:srgbClr val="000066"/>
                </a:solidFill>
              </a:rPr>
              <a:t>познакомить с ценой выбора</a:t>
            </a:r>
          </a:p>
          <a:p>
            <a:pPr algn="l"/>
            <a:r>
              <a:rPr lang="ru-RU" sz="2800" b="1">
                <a:solidFill>
                  <a:srgbClr val="000066"/>
                </a:solidFill>
              </a:rPr>
              <a:t>развивать мышление, речь,    воображение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30686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85813" y="1714500"/>
            <a:ext cx="7358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критичности мышления – </a:t>
            </a:r>
          </a:p>
          <a:p>
            <a:pPr>
              <a:defRPr/>
            </a:pPr>
            <a:r>
              <a:rPr lang="ru-RU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СОСТАВЛЕНИЕ КЛАСТЕРА</a:t>
            </a:r>
          </a:p>
        </p:txBody>
      </p:sp>
      <p:sp>
        <p:nvSpPr>
          <p:cNvPr id="21512" name="Содержимое 9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5722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                                                     «Меру во всём соблюдай 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            и дела свои вовремя делай.»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                                           Гесиод  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                                                             Что нужно делать?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противоречие         </a:t>
            </a:r>
          </a:p>
        </p:txBody>
      </p:sp>
      <p:pic>
        <p:nvPicPr>
          <p:cNvPr id="21513" name="Рисунок 1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l="11717" t="19057" r="41481" b="60583"/>
          <a:stretch>
            <a:fillRect/>
          </a:stretch>
        </p:blipFill>
        <p:spPr bwMode="auto">
          <a:xfrm rot="10800000">
            <a:off x="357188" y="142875"/>
            <a:ext cx="2286000" cy="15716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1"/>
          <p:cNvSpPr>
            <a:spLocks noChangeArrowheads="1"/>
          </p:cNvSpPr>
          <p:nvPr/>
        </p:nvSpPr>
        <p:spPr bwMode="auto">
          <a:xfrm>
            <a:off x="2428875" y="2643188"/>
            <a:ext cx="2286000" cy="5000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потребности</a:t>
            </a:r>
          </a:p>
        </p:txBody>
      </p:sp>
      <p:sp>
        <p:nvSpPr>
          <p:cNvPr id="21515" name="Прямоугольник 12"/>
          <p:cNvSpPr>
            <a:spLocks noChangeArrowheads="1"/>
          </p:cNvSpPr>
          <p:nvPr/>
        </p:nvSpPr>
        <p:spPr bwMode="auto">
          <a:xfrm>
            <a:off x="2428875" y="3429000"/>
            <a:ext cx="2286000" cy="500063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безграничные</a:t>
            </a:r>
          </a:p>
        </p:txBody>
      </p:sp>
      <p:sp>
        <p:nvSpPr>
          <p:cNvPr id="21516" name="Прямоугольник 13"/>
          <p:cNvSpPr>
            <a:spLocks noChangeArrowheads="1"/>
          </p:cNvSpPr>
          <p:nvPr/>
        </p:nvSpPr>
        <p:spPr bwMode="auto">
          <a:xfrm>
            <a:off x="2428875" y="5857875"/>
            <a:ext cx="2286000" cy="5715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ограничены</a:t>
            </a:r>
          </a:p>
        </p:txBody>
      </p:sp>
      <p:sp>
        <p:nvSpPr>
          <p:cNvPr id="21517" name="Прямоугольник 14"/>
          <p:cNvSpPr>
            <a:spLocks noChangeArrowheads="1"/>
          </p:cNvSpPr>
          <p:nvPr/>
        </p:nvSpPr>
        <p:spPr bwMode="auto">
          <a:xfrm>
            <a:off x="5643563" y="6215063"/>
            <a:ext cx="3128962" cy="5000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всеобщая проблема</a:t>
            </a:r>
          </a:p>
        </p:txBody>
      </p:sp>
      <p:sp>
        <p:nvSpPr>
          <p:cNvPr id="21518" name="Прямоугольник 15"/>
          <p:cNvSpPr>
            <a:spLocks noChangeArrowheads="1"/>
          </p:cNvSpPr>
          <p:nvPr/>
        </p:nvSpPr>
        <p:spPr bwMode="auto">
          <a:xfrm>
            <a:off x="5357813" y="5072063"/>
            <a:ext cx="3643312" cy="928687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отказ от чего-либо в пользу лучшего</a:t>
            </a:r>
          </a:p>
        </p:txBody>
      </p:sp>
      <p:sp>
        <p:nvSpPr>
          <p:cNvPr id="21519" name="Прямоугольник 16"/>
          <p:cNvSpPr>
            <a:spLocks noChangeArrowheads="1"/>
          </p:cNvSpPr>
          <p:nvPr/>
        </p:nvSpPr>
        <p:spPr bwMode="auto">
          <a:xfrm>
            <a:off x="5143500" y="4500563"/>
            <a:ext cx="1628775" cy="428625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выбор</a:t>
            </a:r>
          </a:p>
        </p:txBody>
      </p:sp>
      <p:sp>
        <p:nvSpPr>
          <p:cNvPr id="21520" name="Прямоугольник 17"/>
          <p:cNvSpPr>
            <a:spLocks noChangeArrowheads="1"/>
          </p:cNvSpPr>
          <p:nvPr/>
        </p:nvSpPr>
        <p:spPr bwMode="auto">
          <a:xfrm>
            <a:off x="2428875" y="5072063"/>
            <a:ext cx="2276475" cy="490537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ресурсы</a:t>
            </a:r>
          </a:p>
        </p:txBody>
      </p:sp>
      <p:sp>
        <p:nvSpPr>
          <p:cNvPr id="21521" name="Прямоугольник 18"/>
          <p:cNvSpPr>
            <a:spLocks noChangeArrowheads="1"/>
          </p:cNvSpPr>
          <p:nvPr/>
        </p:nvSpPr>
        <p:spPr bwMode="auto">
          <a:xfrm>
            <a:off x="2428875" y="4286250"/>
            <a:ext cx="2286000" cy="500063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/>
              <a:t>блага</a:t>
            </a:r>
          </a:p>
        </p:txBody>
      </p:sp>
      <p:sp>
        <p:nvSpPr>
          <p:cNvPr id="21522" name="Левая фигурная скобка 19"/>
          <p:cNvSpPr>
            <a:spLocks/>
          </p:cNvSpPr>
          <p:nvPr/>
        </p:nvSpPr>
        <p:spPr bwMode="auto">
          <a:xfrm>
            <a:off x="2071688" y="3643313"/>
            <a:ext cx="357187" cy="2500312"/>
          </a:xfrm>
          <a:prstGeom prst="leftBrace">
            <a:avLst>
              <a:gd name="adj1" fmla="val 832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Правая фигурная скобка 20"/>
          <p:cNvSpPr>
            <a:spLocks/>
          </p:cNvSpPr>
          <p:nvPr/>
        </p:nvSpPr>
        <p:spPr bwMode="auto">
          <a:xfrm>
            <a:off x="4714875" y="3643313"/>
            <a:ext cx="357188" cy="2500312"/>
          </a:xfrm>
          <a:prstGeom prst="rightBrace">
            <a:avLst>
              <a:gd name="adj1" fmla="val 832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1524" name="Прямая со стрелкой 22"/>
          <p:cNvCxnSpPr>
            <a:cxnSpLocks noChangeShapeType="1"/>
          </p:cNvCxnSpPr>
          <p:nvPr/>
        </p:nvCxnSpPr>
        <p:spPr bwMode="auto">
          <a:xfrm rot="5400000">
            <a:off x="3429794" y="3285331"/>
            <a:ext cx="285750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5" name="Прямая со стрелкой 24"/>
          <p:cNvCxnSpPr>
            <a:cxnSpLocks noChangeShapeType="1"/>
            <a:stCxn id="21515" idx="2"/>
            <a:endCxn id="21521" idx="0"/>
          </p:cNvCxnSpPr>
          <p:nvPr/>
        </p:nvCxnSpPr>
        <p:spPr bwMode="auto">
          <a:xfrm rot="5400000">
            <a:off x="3392488" y="4108450"/>
            <a:ext cx="357188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6" name="Прямая со стрелкой 26"/>
          <p:cNvCxnSpPr>
            <a:cxnSpLocks noChangeShapeType="1"/>
            <a:stCxn id="21521" idx="2"/>
            <a:endCxn id="21520" idx="0"/>
          </p:cNvCxnSpPr>
          <p:nvPr/>
        </p:nvCxnSpPr>
        <p:spPr bwMode="auto">
          <a:xfrm rot="5400000">
            <a:off x="3426619" y="4926807"/>
            <a:ext cx="285750" cy="47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7" name="Прямая со стрелкой 28"/>
          <p:cNvCxnSpPr>
            <a:cxnSpLocks noChangeShapeType="1"/>
            <a:stCxn id="21520" idx="2"/>
            <a:endCxn id="21516" idx="0"/>
          </p:cNvCxnSpPr>
          <p:nvPr/>
        </p:nvCxnSpPr>
        <p:spPr bwMode="auto">
          <a:xfrm rot="16200000" flipH="1">
            <a:off x="3421856" y="5707857"/>
            <a:ext cx="295275" cy="47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8" name="Прямая со стрелкой 30"/>
          <p:cNvCxnSpPr>
            <a:cxnSpLocks noChangeShapeType="1"/>
            <a:stCxn id="21519" idx="3"/>
            <a:endCxn id="21518" idx="0"/>
          </p:cNvCxnSpPr>
          <p:nvPr/>
        </p:nvCxnSpPr>
        <p:spPr bwMode="auto">
          <a:xfrm>
            <a:off x="6772275" y="4714875"/>
            <a:ext cx="407988" cy="3571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9" name="Прямая со стрелкой 32"/>
          <p:cNvCxnSpPr>
            <a:cxnSpLocks noChangeShapeType="1"/>
            <a:stCxn id="21518" idx="2"/>
            <a:endCxn id="21517" idx="0"/>
          </p:cNvCxnSpPr>
          <p:nvPr/>
        </p:nvCxnSpPr>
        <p:spPr bwMode="auto">
          <a:xfrm rot="16200000" flipH="1">
            <a:off x="7087394" y="6093619"/>
            <a:ext cx="214313" cy="2857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30686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4288" y="133350"/>
            <a:ext cx="9174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Деловая игра «Именная карточка»</a:t>
            </a:r>
          </a:p>
        </p:txBody>
      </p:sp>
      <p:pic>
        <p:nvPicPr>
          <p:cNvPr id="22536" name="Picture 2" descr="C:\Documents and Settings\Admin\Рабочий стол\экономика\Коллекция картинок (Microsoft)\j04325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1428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C:\Documents and Settings\Admin\Рабочий стол\экономика\Коллекция картинок (Microsoft)\j04338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57625"/>
            <a:ext cx="1500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 descr="C:\Documents and Settings\Admin\Рабочий стол\экономика\Коллекция картинок (Microsoft)\j039707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557338"/>
            <a:ext cx="2006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 descr="C:\Documents and Settings\Admin\Рабочий стол\экономика\Коллекция картинок (Microsoft)\j023213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205038"/>
            <a:ext cx="3001963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30686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23850" y="260350"/>
            <a:ext cx="834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5: Обобщение изученного.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95288" y="1268413"/>
            <a:ext cx="78486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A50021"/>
                </a:solidFill>
              </a:rPr>
              <a:t>Тип урока:</a:t>
            </a:r>
            <a:r>
              <a:rPr lang="ru-RU" sz="2400" b="1"/>
              <a:t> </a:t>
            </a:r>
            <a:r>
              <a:rPr lang="ru-RU" sz="2400" b="1">
                <a:solidFill>
                  <a:srgbClr val="000066"/>
                </a:solidFill>
              </a:rPr>
              <a:t>закрепление знаний</a:t>
            </a:r>
          </a:p>
          <a:p>
            <a:pPr algn="l"/>
            <a:endParaRPr lang="ru-RU" sz="2400" b="1">
              <a:solidFill>
                <a:srgbClr val="000066"/>
              </a:solidFill>
            </a:endParaRPr>
          </a:p>
          <a:p>
            <a:pPr algn="l"/>
            <a:r>
              <a:rPr lang="ru-RU" sz="2400" b="1">
                <a:solidFill>
                  <a:srgbClr val="A50021"/>
                </a:solidFill>
              </a:rPr>
              <a:t>Вид урока:</a:t>
            </a:r>
            <a:r>
              <a:rPr lang="ru-RU" sz="2400" b="1"/>
              <a:t> </a:t>
            </a:r>
            <a:r>
              <a:rPr lang="ru-RU" sz="2400" b="1">
                <a:solidFill>
                  <a:srgbClr val="000066"/>
                </a:solidFill>
              </a:rPr>
              <a:t>комбинированный</a:t>
            </a:r>
          </a:p>
          <a:p>
            <a:pPr algn="l"/>
            <a:endParaRPr lang="ru-RU" sz="2400" b="1">
              <a:solidFill>
                <a:srgbClr val="000066"/>
              </a:solidFill>
            </a:endParaRPr>
          </a:p>
          <a:p>
            <a:pPr algn="l"/>
            <a:r>
              <a:rPr lang="ru-RU" sz="2400" b="1">
                <a:solidFill>
                  <a:srgbClr val="A50021"/>
                </a:solidFill>
              </a:rPr>
              <a:t>Цель урока:</a:t>
            </a:r>
            <a:r>
              <a:rPr lang="ru-RU" sz="2400" b="1"/>
              <a:t> </a:t>
            </a:r>
            <a:r>
              <a:rPr lang="ru-RU" sz="2400" b="1">
                <a:solidFill>
                  <a:srgbClr val="000066"/>
                </a:solidFill>
              </a:rPr>
              <a:t>закрепить основные понятия раздела, проверить уровень знаний учащихся</a:t>
            </a:r>
          </a:p>
          <a:p>
            <a:pPr algn="l"/>
            <a:endParaRPr lang="ru-RU" sz="2400" b="1">
              <a:solidFill>
                <a:srgbClr val="000066"/>
              </a:solidFill>
            </a:endParaRPr>
          </a:p>
          <a:p>
            <a:pPr algn="l"/>
            <a:r>
              <a:rPr lang="ru-RU" sz="2400" b="1">
                <a:solidFill>
                  <a:srgbClr val="A50021"/>
                </a:solidFill>
              </a:rPr>
              <a:t>Задачи урока:</a:t>
            </a:r>
          </a:p>
          <a:p>
            <a:pPr algn="l"/>
            <a:r>
              <a:rPr lang="ru-RU" sz="2400" b="1"/>
              <a:t> </a:t>
            </a:r>
            <a:r>
              <a:rPr lang="ru-RU" sz="2400" b="1">
                <a:solidFill>
                  <a:srgbClr val="000066"/>
                </a:solidFill>
              </a:rPr>
              <a:t>развивать креативность мышления </a:t>
            </a:r>
          </a:p>
          <a:p>
            <a:pPr algn="l"/>
            <a:r>
              <a:rPr lang="ru-RU" sz="2400" b="1">
                <a:solidFill>
                  <a:srgbClr val="000066"/>
                </a:solidFill>
              </a:rPr>
              <a:t> научить объяснять цену выбора</a:t>
            </a:r>
          </a:p>
          <a:p>
            <a:pPr algn="l"/>
            <a:r>
              <a:rPr lang="ru-RU" sz="2400" b="1">
                <a:solidFill>
                  <a:srgbClr val="000066"/>
                </a:solidFill>
              </a:rPr>
              <a:t> способствовать развитию личности и созидательных способностей учащихся</a:t>
            </a:r>
          </a:p>
          <a:p>
            <a:pPr algn="l">
              <a:spcBef>
                <a:spcPct val="50000"/>
              </a:spcBef>
            </a:pPr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30686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9132888" y="0"/>
            <a:ext cx="0" cy="68580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36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785813" y="1714500"/>
            <a:ext cx="764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Копилка народной мудрости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285750" y="2571750"/>
            <a:ext cx="80660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000066"/>
                </a:solidFill>
                <a:latin typeface="Bernard MT Condensed" pitchFamily="18" charset="0"/>
              </a:rPr>
              <a:t>Ученье свет , а неученье – тьма.»</a:t>
            </a:r>
          </a:p>
          <a:p>
            <a:pPr algn="l"/>
            <a:endParaRPr lang="ru-RU" sz="1000" b="1">
              <a:solidFill>
                <a:srgbClr val="000066"/>
              </a:solidFill>
              <a:latin typeface="Bernard MT Condensed" pitchFamily="18" charset="0"/>
            </a:endParaRPr>
          </a:p>
          <a:p>
            <a:pPr algn="l"/>
            <a:r>
              <a:rPr lang="ru-RU" sz="3200" b="1">
                <a:solidFill>
                  <a:srgbClr val="000066"/>
                </a:solidFill>
                <a:latin typeface="Bernard MT Condensed" pitchFamily="18" charset="0"/>
              </a:rPr>
              <a:t>«Знания – сила.»</a:t>
            </a:r>
          </a:p>
          <a:p>
            <a:pPr algn="l"/>
            <a:endParaRPr lang="ru-RU" sz="1000" b="1">
              <a:solidFill>
                <a:srgbClr val="000066"/>
              </a:solidFill>
              <a:latin typeface="Bernard MT Condensed" pitchFamily="18" charset="0"/>
            </a:endParaRPr>
          </a:p>
          <a:p>
            <a:pPr algn="l"/>
            <a:r>
              <a:rPr lang="ru-RU" sz="3200" b="1">
                <a:solidFill>
                  <a:srgbClr val="000066"/>
                </a:solidFill>
                <a:latin typeface="Bernard MT Condensed" pitchFamily="18" charset="0"/>
              </a:rPr>
              <a:t>Бережливость дороже богатства.»</a:t>
            </a:r>
          </a:p>
          <a:p>
            <a:pPr algn="l"/>
            <a:endParaRPr lang="ru-RU" sz="1000" b="1">
              <a:solidFill>
                <a:srgbClr val="000066"/>
              </a:solidFill>
              <a:latin typeface="Bernard MT Condensed" pitchFamily="18" charset="0"/>
            </a:endParaRPr>
          </a:p>
          <a:p>
            <a:pPr algn="l"/>
            <a:r>
              <a:rPr lang="ru-RU" sz="3200" b="1">
                <a:solidFill>
                  <a:srgbClr val="000066"/>
                </a:solidFill>
                <a:latin typeface="Bernard MT Condensed" pitchFamily="18" charset="0"/>
              </a:rPr>
              <a:t>Труд человека кормит, а лень портит.»</a:t>
            </a:r>
          </a:p>
          <a:p>
            <a:pPr algn="l"/>
            <a:endParaRPr lang="ru-RU" sz="1000" b="1">
              <a:solidFill>
                <a:srgbClr val="000066"/>
              </a:solidFill>
              <a:latin typeface="Bernard MT Condensed" pitchFamily="18" charset="0"/>
            </a:endParaRPr>
          </a:p>
          <a:p>
            <a:pPr algn="l"/>
            <a:r>
              <a:rPr lang="ru-RU" sz="3200" b="1">
                <a:solidFill>
                  <a:srgbClr val="000066"/>
                </a:solidFill>
                <a:latin typeface="Bernard MT Condensed" pitchFamily="18" charset="0"/>
              </a:rPr>
              <a:t>«Без труда нет добра.»</a:t>
            </a:r>
          </a:p>
          <a:p>
            <a:pPr algn="l"/>
            <a:endParaRPr lang="ru-RU" sz="1000" b="1">
              <a:solidFill>
                <a:srgbClr val="000066"/>
              </a:solidFill>
              <a:latin typeface="Bernard MT Condensed" pitchFamily="18" charset="0"/>
            </a:endParaRPr>
          </a:p>
          <a:p>
            <a:pPr algn="l"/>
            <a:r>
              <a:rPr lang="ru-RU" sz="3200" b="1">
                <a:solidFill>
                  <a:srgbClr val="000066"/>
                </a:solidFill>
                <a:latin typeface="Bernard MT Condensed" pitchFamily="18" charset="0"/>
              </a:rPr>
              <a:t>«Упустишь минуту – потеряешь час.»</a:t>
            </a:r>
          </a:p>
        </p:txBody>
      </p:sp>
      <p:sp>
        <p:nvSpPr>
          <p:cNvPr id="24585" name="Содержимое 9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78593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                                         «Люди всё делают ради цели,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именно той пользы, к которой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они стремятся»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                                Б.Спиноза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200</Words>
  <Application>Microsoft Office PowerPoint</Application>
  <PresentationFormat>Экран (4:3)</PresentationFormat>
  <Paragraphs>60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3</cp:revision>
  <dcterms:created xsi:type="dcterms:W3CDTF">2014-03-16T07:51:59Z</dcterms:created>
  <dcterms:modified xsi:type="dcterms:W3CDTF">2014-03-16T08:08:22Z</dcterms:modified>
</cp:coreProperties>
</file>