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8271-C28B-4AD5-A2FB-F253595434F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4948-66A6-4897-88B7-DD920EF5C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8271-C28B-4AD5-A2FB-F253595434F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4948-66A6-4897-88B7-DD920EF5C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8271-C28B-4AD5-A2FB-F253595434F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4948-66A6-4897-88B7-DD920EF5C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8271-C28B-4AD5-A2FB-F253595434F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4948-66A6-4897-88B7-DD920EF5C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8271-C28B-4AD5-A2FB-F253595434F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4948-66A6-4897-88B7-DD920EF5C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8271-C28B-4AD5-A2FB-F253595434F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4948-66A6-4897-88B7-DD920EF5C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8271-C28B-4AD5-A2FB-F253595434F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4948-66A6-4897-88B7-DD920EF5C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8271-C28B-4AD5-A2FB-F253595434F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4948-66A6-4897-88B7-DD920EF5C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8271-C28B-4AD5-A2FB-F253595434F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4948-66A6-4897-88B7-DD920EF5C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8271-C28B-4AD5-A2FB-F253595434F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4948-66A6-4897-88B7-DD920EF5C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8271-C28B-4AD5-A2FB-F253595434F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4948-66A6-4897-88B7-DD920EF5C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8271-C28B-4AD5-A2FB-F253595434F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4948-66A6-4897-88B7-DD920EF5C3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Office_PowerPoint4.sldx"/><Relationship Id="rId5" Type="http://schemas.openxmlformats.org/officeDocument/2006/relationships/package" Target="../embeddings/______Microsoft_Office_PowerPoint3.sldx"/><Relationship Id="rId4" Type="http://schemas.openxmlformats.org/officeDocument/2006/relationships/package" Target="../embeddings/______Microsoft_Office_PowerPoint2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4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>
            <a:off x="9132888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36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0" y="5157788"/>
            <a:ext cx="89646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</a:rPr>
              <a:t>Тимохина Вера Александровна – учитель экономики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</a:rPr>
              <a:t>МБОУ «Глуховская  СОШ» Дивеевского  района Нижегородской области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258888" y="476250"/>
            <a:ext cx="676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u="sng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Разработка раздела </a:t>
            </a:r>
            <a:br>
              <a:rPr lang="ru-RU" sz="4000" b="1" i="1" u="sng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i="1" u="sng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</a:t>
            </a:r>
          </a:p>
        </p:txBody>
      </p:sp>
      <p:sp>
        <p:nvSpPr>
          <p:cNvPr id="3080" name="Rectangle 14"/>
          <p:cNvSpPr>
            <a:spLocks noChangeArrowheads="1"/>
          </p:cNvSpPr>
          <p:nvPr/>
        </p:nvSpPr>
        <p:spPr bwMode="auto">
          <a:xfrm>
            <a:off x="250825" y="2924175"/>
            <a:ext cx="8497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b="1">
                <a:solidFill>
                  <a:srgbClr val="A50021"/>
                </a:solidFill>
                <a:latin typeface="Monotype Corsiva" pitchFamily="66" charset="0"/>
              </a:rPr>
              <a:t>«Что изучает экономика»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9132888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36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119313" y="228600"/>
            <a:ext cx="48339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 работы: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50825" y="1052513"/>
            <a:ext cx="871378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solidFill>
                  <a:srgbClr val="000066"/>
                </a:solidFill>
              </a:rPr>
              <a:t>научить учащихся делать рациональный выбор, развивать креативность мышления, научить принимать оптимальные экономические решения в ситуации выбора, используя модель принятия решения, осознание ответственности за принятое решение и способность к изменению своего поведения в соответствии с выбором;</a:t>
            </a:r>
          </a:p>
          <a:p>
            <a:pPr algn="l">
              <a:spcBef>
                <a:spcPct val="50000"/>
              </a:spcBef>
            </a:pPr>
            <a:endParaRPr lang="ru-RU" sz="2000" b="1">
              <a:solidFill>
                <a:srgbClr val="000066"/>
              </a:solidFill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50825" y="2997200"/>
            <a:ext cx="92170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solidFill>
                  <a:srgbClr val="000066"/>
                </a:solidFill>
              </a:rPr>
              <a:t>научить объяснять и на доступном для этого возраста уровне оценивать отдельные события повседневной жизни с экономической точки зрения, сформировать коммуникативные навыки школьников, развивать познавательные процессы (мышление, память, речь, воображение);</a:t>
            </a:r>
          </a:p>
          <a:p>
            <a:pPr>
              <a:spcBef>
                <a:spcPct val="50000"/>
              </a:spcBef>
            </a:pPr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50825" y="5013325"/>
            <a:ext cx="82089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solidFill>
                  <a:srgbClr val="000066"/>
                </a:solidFill>
              </a:rPr>
              <a:t>способствовать развитию личности, познавательных и созидательных способностей учащихся</a:t>
            </a:r>
          </a:p>
          <a:p>
            <a:pPr>
              <a:spcBef>
                <a:spcPct val="50000"/>
              </a:spcBef>
            </a:pPr>
            <a:endParaRPr lang="ru-RU" sz="20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60" grpId="0"/>
      <p:bldP spid="276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9132888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36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763713" y="188913"/>
            <a:ext cx="55451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работы:</a:t>
            </a:r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395288" y="1557338"/>
            <a:ext cx="8208962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</a:rPr>
              <a:t>дать представление об экономике как науке о рациональном выборе и способах решения экономических проблем, через изучение своего ближайшего окружения и экономических элементов повседневной жизни.</a:t>
            </a:r>
          </a:p>
          <a:p>
            <a:pPr>
              <a:spcBef>
                <a:spcPct val="50000"/>
              </a:spcBef>
            </a:pPr>
            <a:endParaRPr lang="ru-RU" sz="3200" b="1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9132888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36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11188" y="188913"/>
            <a:ext cx="77755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раздела           «Что изучает экономика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23850" y="1844675"/>
            <a:ext cx="84597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ru-RU" sz="2400" b="1">
                <a:solidFill>
                  <a:srgbClr val="000066"/>
                </a:solidFill>
              </a:rPr>
              <a:t>Потребности, их многообразие и неограниченность.  (  1 час)</a:t>
            </a:r>
          </a:p>
          <a:p>
            <a:pPr>
              <a:spcBef>
                <a:spcPct val="50000"/>
              </a:spcBef>
            </a:pPr>
            <a:endParaRPr lang="ru-RU" sz="2400" b="1">
              <a:solidFill>
                <a:srgbClr val="000066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23850" y="2997200"/>
            <a:ext cx="85693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ru-RU" sz="2400" b="1">
                <a:solidFill>
                  <a:srgbClr val="000066"/>
                </a:solidFill>
              </a:rPr>
              <a:t>Блага как средство удовлетворения потребностей. Экономические и неэкономические блага. (1 час) </a:t>
            </a:r>
          </a:p>
          <a:p>
            <a:pPr algn="l">
              <a:buFontTx/>
              <a:buChar char="•"/>
            </a:pPr>
            <a:endParaRPr lang="ru-RU" sz="2400" b="1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23850" y="4076700"/>
            <a:ext cx="748823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ru-RU" sz="2400" b="1">
                <a:solidFill>
                  <a:srgbClr val="000066"/>
                </a:solidFill>
              </a:rPr>
              <a:t>Основные виды экономических ресурсов, их ограниченность. ( 1 час)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2400" b="1">
              <a:solidFill>
                <a:srgbClr val="000066"/>
              </a:solidFill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50825" y="5300663"/>
            <a:ext cx="889317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ru-RU" sz="2400" b="1">
                <a:solidFill>
                  <a:srgbClr val="000066"/>
                </a:solidFill>
              </a:rPr>
              <a:t>Выбор как основная экономическая проблема, его необходимость и всеобщность. ( 1 час)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2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29706" grpId="0"/>
      <p:bldP spid="29707" grpId="0"/>
      <p:bldP spid="297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9132888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36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-252413" y="260350"/>
            <a:ext cx="9577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термины и понятия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0" y="1557338"/>
            <a:ext cx="939641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3600" b="1">
                <a:solidFill>
                  <a:srgbClr val="000066"/>
                </a:solidFill>
              </a:rPr>
              <a:t>Потребности и их виды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3600" b="1">
                <a:solidFill>
                  <a:srgbClr val="000066"/>
                </a:solidFill>
              </a:rPr>
              <a:t>Благо и его виды,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3600" b="1">
                <a:solidFill>
                  <a:srgbClr val="000066"/>
                </a:solidFill>
              </a:rPr>
              <a:t>Основные виды экономических ресурсов и их главную особенность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3600" b="1">
                <a:solidFill>
                  <a:srgbClr val="000066"/>
                </a:solidFill>
              </a:rPr>
              <a:t>Выбор   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3600" b="1">
                <a:solidFill>
                  <a:srgbClr val="000066"/>
                </a:solidFill>
              </a:rPr>
              <a:t>Механизмы выбора.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endParaRPr lang="ru-RU" sz="36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2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" name="Line 3"/>
          <p:cNvSpPr>
            <a:spLocks noChangeShapeType="1"/>
          </p:cNvSpPr>
          <p:nvPr/>
        </p:nvSpPr>
        <p:spPr bwMode="auto">
          <a:xfrm>
            <a:off x="9132888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" name="Line 4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36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" name="Line 5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303338" y="84138"/>
            <a:ext cx="637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Технологии и приемы</a:t>
            </a:r>
          </a:p>
        </p:txBody>
      </p:sp>
      <p:graphicFrame>
        <p:nvGraphicFramePr>
          <p:cNvPr id="37952" name="Object 64"/>
          <p:cNvGraphicFramePr>
            <a:graphicFrameLocks noChangeAspect="1"/>
          </p:cNvGraphicFramePr>
          <p:nvPr/>
        </p:nvGraphicFramePr>
        <p:xfrm>
          <a:off x="2843213" y="1196975"/>
          <a:ext cx="3313112" cy="2232025"/>
        </p:xfrm>
        <a:graphic>
          <a:graphicData uri="http://schemas.openxmlformats.org/presentationml/2006/ole">
            <p:oleObj spid="_x0000_s1026" name="Шаблон Microsoft Office PowerPoint 2007" r:id="rId3" imgW="4570885" imgH="3427691" progId="PowerPoint.Template.12">
              <p:embed/>
            </p:oleObj>
          </a:graphicData>
        </a:graphic>
      </p:graphicFrame>
      <p:graphicFrame>
        <p:nvGraphicFramePr>
          <p:cNvPr id="37950" name="Object 62"/>
          <p:cNvGraphicFramePr>
            <a:graphicFrameLocks noChangeAspect="1"/>
          </p:cNvGraphicFramePr>
          <p:nvPr/>
        </p:nvGraphicFramePr>
        <p:xfrm>
          <a:off x="250825" y="2781300"/>
          <a:ext cx="2952750" cy="2143125"/>
        </p:xfrm>
        <a:graphic>
          <a:graphicData uri="http://schemas.openxmlformats.org/presentationml/2006/ole">
            <p:oleObj spid="_x0000_s1027" name="Шаблон Microsoft Office PowerPoint 2007" r:id="rId4" imgW="4570885" imgH="3427691" progId="PowerPoint.Template.12">
              <p:embed/>
            </p:oleObj>
          </a:graphicData>
        </a:graphic>
      </p:graphicFrame>
      <p:sp>
        <p:nvSpPr>
          <p:cNvPr id="1035" name="Oval 3"/>
          <p:cNvSpPr>
            <a:spLocks noChangeArrowheads="1"/>
          </p:cNvSpPr>
          <p:nvPr/>
        </p:nvSpPr>
        <p:spPr bwMode="auto">
          <a:xfrm>
            <a:off x="3419475" y="3213100"/>
            <a:ext cx="2016125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800" b="1">
                <a:solidFill>
                  <a:srgbClr val="FFFFCC"/>
                </a:solidFill>
                <a:latin typeface="Times New Roman" pitchFamily="18" charset="0"/>
              </a:rPr>
              <a:t>урок</a:t>
            </a:r>
          </a:p>
        </p:txBody>
      </p:sp>
      <p:graphicFrame>
        <p:nvGraphicFramePr>
          <p:cNvPr id="37954" name="Object 66"/>
          <p:cNvGraphicFramePr>
            <a:graphicFrameLocks noChangeAspect="1"/>
          </p:cNvGraphicFramePr>
          <p:nvPr/>
        </p:nvGraphicFramePr>
        <p:xfrm>
          <a:off x="5508625" y="2786063"/>
          <a:ext cx="3384550" cy="2298700"/>
        </p:xfrm>
        <a:graphic>
          <a:graphicData uri="http://schemas.openxmlformats.org/presentationml/2006/ole">
            <p:oleObj spid="_x0000_s1028" name="Шаблон Microsoft Office PowerPoint 2007" r:id="rId5" imgW="4570885" imgH="3427691" progId="PowerPoint.Template.12">
              <p:embed/>
            </p:oleObj>
          </a:graphicData>
        </a:graphic>
      </p:graphicFrame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2843213" y="4437063"/>
            <a:ext cx="3168650" cy="2187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ru-RU" sz="1200" dirty="0">
                <a:latin typeface="Times New Roman" pitchFamily="18" charset="0"/>
              </a:rPr>
              <a:t>                                   Тест</a:t>
            </a:r>
          </a:p>
          <a:p>
            <a:pPr algn="l" eaLnBrk="0" hangingPunct="0">
              <a:defRPr/>
            </a:pPr>
            <a:r>
              <a:rPr lang="ru-RU" sz="1200" dirty="0">
                <a:latin typeface="Times New Roman" pitchFamily="18" charset="0"/>
              </a:rPr>
              <a:t>Потребность –это:</a:t>
            </a:r>
          </a:p>
          <a:p>
            <a:pPr marL="228600" indent="-228600" algn="l" eaLnBrk="0" hangingPunct="0">
              <a:buFontTx/>
              <a:buAutoNum type="arabicPeriod"/>
              <a:defRPr/>
            </a:pPr>
            <a:r>
              <a:rPr lang="ru-RU" sz="1200" dirty="0">
                <a:latin typeface="Times New Roman" pitchFamily="18" charset="0"/>
              </a:rPr>
              <a:t>Желание</a:t>
            </a:r>
          </a:p>
          <a:p>
            <a:pPr marL="228600" indent="-228600" algn="l" eaLnBrk="0" hangingPunct="0">
              <a:buFontTx/>
              <a:buAutoNum type="arabicPeriod"/>
              <a:defRPr/>
            </a:pPr>
            <a:r>
              <a:rPr lang="ru-RU" sz="1200" dirty="0">
                <a:latin typeface="Times New Roman" pitchFamily="18" charset="0"/>
              </a:rPr>
              <a:t>Нужда в чем либо</a:t>
            </a:r>
          </a:p>
          <a:p>
            <a:pPr marL="228600" indent="-228600" algn="l" eaLnBrk="0" hangingPunct="0">
              <a:buFontTx/>
              <a:buAutoNum type="arabicPeriod"/>
              <a:defRPr/>
            </a:pPr>
            <a:r>
              <a:rPr lang="ru-RU" sz="1200" dirty="0">
                <a:latin typeface="Times New Roman" pitchFamily="18" charset="0"/>
              </a:rPr>
              <a:t>Надобность</a:t>
            </a:r>
          </a:p>
          <a:p>
            <a:pPr algn="l" eaLnBrk="0" hangingPunct="0">
              <a:defRPr/>
            </a:pPr>
            <a:endParaRPr lang="ru-RU" sz="1200" dirty="0">
              <a:latin typeface="Times New Roman" pitchFamily="18" charset="0"/>
            </a:endParaRPr>
          </a:p>
          <a:p>
            <a:pPr algn="l" eaLnBrk="0" hangingPunct="0">
              <a:defRPr/>
            </a:pPr>
            <a:endParaRPr lang="ru-RU" sz="1200" dirty="0">
              <a:latin typeface="Times New Roman" pitchFamily="18" charset="0"/>
            </a:endParaRPr>
          </a:p>
          <a:p>
            <a:pPr algn="l" eaLnBrk="0" hangingPunct="0">
              <a:defRPr/>
            </a:pPr>
            <a:endParaRPr lang="ru-RU" sz="1200" b="1" dirty="0">
              <a:latin typeface="Times New Roman" pitchFamily="18" charset="0"/>
            </a:endParaRPr>
          </a:p>
        </p:txBody>
      </p:sp>
      <p:graphicFrame>
        <p:nvGraphicFramePr>
          <p:cNvPr id="37948" name="Object 60"/>
          <p:cNvGraphicFramePr>
            <a:graphicFrameLocks noChangeAspect="1"/>
          </p:cNvGraphicFramePr>
          <p:nvPr/>
        </p:nvGraphicFramePr>
        <p:xfrm>
          <a:off x="2771775" y="4508500"/>
          <a:ext cx="3240088" cy="2219325"/>
        </p:xfrm>
        <a:graphic>
          <a:graphicData uri="http://schemas.openxmlformats.org/presentationml/2006/ole">
            <p:oleObj spid="_x0000_s1029" name="Шаблон Microsoft Office PowerPoint 2007" r:id="rId6" imgW="4570885" imgH="3427691" progId="PowerPoint.Template.12">
              <p:embed/>
            </p:oleObj>
          </a:graphicData>
        </a:graphic>
      </p:graphicFrame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3059113" y="1268413"/>
            <a:ext cx="2951162" cy="14398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1">
                <a:solidFill>
                  <a:srgbClr val="FF6600"/>
                </a:solidFill>
                <a:latin typeface="Times New Roman" pitchFamily="18" charset="0"/>
              </a:rPr>
              <a:t>Дефференцированный</a:t>
            </a:r>
          </a:p>
          <a:p>
            <a:r>
              <a:rPr lang="ru-RU" sz="2400" b="1" i="1">
                <a:solidFill>
                  <a:srgbClr val="FF6600"/>
                </a:solidFill>
                <a:latin typeface="Times New Roman" pitchFamily="18" charset="0"/>
              </a:rPr>
              <a:t> подход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179388" y="2997200"/>
            <a:ext cx="2808287" cy="14398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1">
                <a:solidFill>
                  <a:srgbClr val="FF6600"/>
                </a:solidFill>
                <a:latin typeface="Times New Roman" pitchFamily="18" charset="0"/>
              </a:rPr>
              <a:t>Межпредметная </a:t>
            </a:r>
          </a:p>
          <a:p>
            <a:r>
              <a:rPr lang="ru-RU" sz="2400" b="1" i="1">
                <a:solidFill>
                  <a:srgbClr val="FF6600"/>
                </a:solidFill>
                <a:latin typeface="Times New Roman" pitchFamily="18" charset="0"/>
              </a:rPr>
              <a:t>связь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2843213" y="4797425"/>
            <a:ext cx="3095625" cy="14398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1">
                <a:solidFill>
                  <a:srgbClr val="FF6600"/>
                </a:solidFill>
                <a:latin typeface="Times New Roman" pitchFamily="18" charset="0"/>
              </a:rPr>
              <a:t>Технология ИКТ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5867400" y="3068638"/>
            <a:ext cx="2951163" cy="14398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1">
                <a:solidFill>
                  <a:srgbClr val="FF6600"/>
                </a:solidFill>
                <a:latin typeface="Times New Roman" pitchFamily="18" charset="0"/>
              </a:rPr>
              <a:t>Технология РКМЧП</a:t>
            </a:r>
          </a:p>
        </p:txBody>
      </p:sp>
      <p:sp>
        <p:nvSpPr>
          <p:cNvPr id="1041" name="AutoShape 15"/>
          <p:cNvSpPr>
            <a:spLocks noChangeArrowheads="1"/>
          </p:cNvSpPr>
          <p:nvPr/>
        </p:nvSpPr>
        <p:spPr bwMode="auto">
          <a:xfrm rot="-5400000">
            <a:off x="2916238" y="3571875"/>
            <a:ext cx="576262" cy="433388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/>
            <a:endParaRPr lang="ru-RU" sz="2400">
              <a:latin typeface="Times New Roman" pitchFamily="18" charset="0"/>
            </a:endParaRPr>
          </a:p>
        </p:txBody>
      </p:sp>
      <p:sp>
        <p:nvSpPr>
          <p:cNvPr id="1042" name="AutoShape 15"/>
          <p:cNvSpPr>
            <a:spLocks noChangeArrowheads="1"/>
          </p:cNvSpPr>
          <p:nvPr/>
        </p:nvSpPr>
        <p:spPr bwMode="auto">
          <a:xfrm rot="10800000">
            <a:off x="4140200" y="4365625"/>
            <a:ext cx="576263" cy="433388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ru-RU" sz="2400">
              <a:latin typeface="Times New Roman" pitchFamily="18" charset="0"/>
            </a:endParaRPr>
          </a:p>
        </p:txBody>
      </p:sp>
      <p:sp>
        <p:nvSpPr>
          <p:cNvPr id="1043" name="AutoShape 15"/>
          <p:cNvSpPr>
            <a:spLocks noChangeArrowheads="1"/>
          </p:cNvSpPr>
          <p:nvPr/>
        </p:nvSpPr>
        <p:spPr bwMode="auto">
          <a:xfrm rot="5400000">
            <a:off x="5364163" y="3571875"/>
            <a:ext cx="576262" cy="433388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l"/>
            <a:endParaRPr lang="ru-RU" sz="2400">
              <a:latin typeface="Times New Roman" pitchFamily="18" charset="0"/>
            </a:endParaRPr>
          </a:p>
        </p:txBody>
      </p:sp>
      <p:sp>
        <p:nvSpPr>
          <p:cNvPr id="1044" name="AutoShape 15"/>
          <p:cNvSpPr>
            <a:spLocks noChangeArrowheads="1"/>
          </p:cNvSpPr>
          <p:nvPr/>
        </p:nvSpPr>
        <p:spPr bwMode="auto">
          <a:xfrm>
            <a:off x="4140200" y="2708275"/>
            <a:ext cx="576263" cy="433388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5"/>
                  </p:tgtEl>
                </p:cond>
              </p:nextCondLst>
            </p:seq>
          </p:childTnLst>
        </p:cTn>
      </p:par>
    </p:tnLst>
    <p:bldLst>
      <p:bldP spid="37918" grpId="0" build="allAtOnce" animBg="1"/>
      <p:bldP spid="31765" grpId="0" animBg="1"/>
      <p:bldP spid="31766" grpId="0" animBg="1"/>
      <p:bldP spid="31767" grpId="0" animBg="1"/>
      <p:bldP spid="3176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248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Шаблон Microsoft Office PowerPoint 2007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1</cp:revision>
  <dcterms:created xsi:type="dcterms:W3CDTF">2014-03-16T07:49:09Z</dcterms:created>
  <dcterms:modified xsi:type="dcterms:W3CDTF">2014-03-16T07:51:24Z</dcterms:modified>
</cp:coreProperties>
</file>