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2819400"/>
            <a:ext cx="7286676" cy="239555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Лекция </a:t>
            </a:r>
            <a:r>
              <a:rPr lang="ru-RU" sz="3200" dirty="0" smtClean="0"/>
              <a:t>№1</a:t>
            </a:r>
          </a:p>
          <a:p>
            <a:endParaRPr lang="ru-RU" sz="3200" dirty="0" smtClean="0"/>
          </a:p>
          <a:p>
            <a:r>
              <a:rPr lang="ru-RU" sz="3200" dirty="0" smtClean="0"/>
              <a:t>Производительность труда</a:t>
            </a:r>
          </a:p>
          <a:p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 1.12 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4900" dirty="0" smtClean="0"/>
              <a:t>Трудовые ресурсы и оплата труда.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Пример: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отделении дороги за год </a:t>
            </a:r>
            <a:r>
              <a:rPr lang="ru-RU" dirty="0" smtClean="0"/>
              <a:t>выполнено: </a:t>
            </a:r>
          </a:p>
          <a:p>
            <a:r>
              <a:rPr lang="ru-RU" dirty="0" smtClean="0"/>
              <a:t>23 </a:t>
            </a:r>
            <a:r>
              <a:rPr lang="ru-RU" dirty="0" smtClean="0"/>
              <a:t>млрд. эксплуатационных т-км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 smtClean="0"/>
              <a:t>млрд. </a:t>
            </a:r>
            <a:r>
              <a:rPr lang="ru-RU" dirty="0" err="1" smtClean="0"/>
              <a:t>пассажиро-км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Контингент работников, занятых на перевозках,— 10,5 тыс. чел. </a:t>
            </a:r>
          </a:p>
          <a:p>
            <a:r>
              <a:rPr lang="ru-RU" dirty="0" smtClean="0"/>
              <a:t>Производительность труда будет </a:t>
            </a:r>
            <a:r>
              <a:rPr lang="ru-RU" dirty="0" smtClean="0"/>
              <a:t> равна 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dirty="0" smtClean="0"/>
              <a:t>2380 </a:t>
            </a:r>
            <a:r>
              <a:rPr lang="ru-RU" sz="3600" dirty="0" smtClean="0"/>
              <a:t>тыс. приведенных т-км.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357158" y="1500174"/>
            <a:ext cx="8504238" cy="45720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На железнодорожных станциях производительность труда определяют согласно </a:t>
            </a:r>
            <a:r>
              <a:rPr lang="ru-RU" sz="3200" dirty="0" smtClean="0">
                <a:solidFill>
                  <a:srgbClr val="C00000"/>
                </a:solidFill>
              </a:rPr>
              <a:t>Методике определения производительности труда на железнодорожных станциях. </a:t>
            </a:r>
            <a:endParaRPr lang="ru-RU" sz="3200" dirty="0" smtClean="0">
              <a:solidFill>
                <a:srgbClr val="C00000"/>
              </a:solidFill>
            </a:endParaRPr>
          </a:p>
          <a:p>
            <a:r>
              <a:rPr lang="ru-RU" sz="3200" dirty="0" smtClean="0"/>
              <a:t>Рост производительности труда за отчетный период устанавливают в процентах к плану и соответствующему периоду прошлого года.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157161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/>
              <a:t>На </a:t>
            </a:r>
            <a:r>
              <a:rPr lang="ru-RU" sz="3200" dirty="0" smtClean="0"/>
              <a:t>пассажирских, грузовых, сортировочных и участковых станциях производительность труда подсчитывают </a:t>
            </a:r>
            <a:r>
              <a:rPr lang="ru-RU" sz="3200" dirty="0" smtClean="0">
                <a:solidFill>
                  <a:srgbClr val="C00000"/>
                </a:solidFill>
              </a:rPr>
              <a:t>делением количества отправленных (приведенных) вагонов на численность работников станции. </a:t>
            </a:r>
            <a:r>
              <a:rPr lang="ru-RU" sz="3200" dirty="0" smtClean="0"/>
              <a:t>При этом продукция станции складывается из </a:t>
            </a:r>
            <a:r>
              <a:rPr lang="ru-RU" sz="3200" dirty="0" smtClean="0">
                <a:solidFill>
                  <a:srgbClr val="C00000"/>
                </a:solidFill>
              </a:rPr>
              <a:t>основной и дополнительной. </a:t>
            </a:r>
            <a:r>
              <a:rPr lang="ru-RU" dirty="0" smtClean="0">
                <a:solidFill>
                  <a:srgbClr val="C00000"/>
                </a:solidFill>
              </a:rPr>
              <a:t>  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К основной относятся обработка грузовых и пассажирских </a:t>
            </a:r>
            <a:r>
              <a:rPr lang="ru-RU" sz="3200" dirty="0" smtClean="0"/>
              <a:t>вагонов</a:t>
            </a:r>
            <a:r>
              <a:rPr lang="ru-RU" sz="3200" dirty="0" smtClean="0"/>
              <a:t>.</a:t>
            </a:r>
            <a:endParaRPr lang="ru-RU" sz="3200" dirty="0" smtClean="0"/>
          </a:p>
          <a:p>
            <a:r>
              <a:rPr lang="ru-RU" sz="3200" dirty="0" smtClean="0"/>
              <a:t>К</a:t>
            </a:r>
            <a:r>
              <a:rPr lang="ru-RU" sz="3200" dirty="0" smtClean="0"/>
              <a:t> </a:t>
            </a:r>
            <a:r>
              <a:rPr lang="ru-RU" sz="3200" dirty="0" smtClean="0"/>
              <a:t>дополнительной — пропуск грузовых и пассажирских поездов, обслуживание пассажиров, отправляемых с пассажирскими поездами, имеющими остановку на станции, и сопровождение поездов кондукторами (если они находятся в штате станции).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   Кроме </a:t>
            </a:r>
            <a:r>
              <a:rPr lang="ru-RU" sz="3200" dirty="0" smtClean="0"/>
              <a:t>средней производительности труда, на станции определяют производительность труда работников отдельно по участкам (хозяйствам) станции: </a:t>
            </a:r>
          </a:p>
          <a:p>
            <a:r>
              <a:rPr lang="ru-RU" sz="3200" dirty="0" smtClean="0"/>
              <a:t>движения</a:t>
            </a:r>
            <a:endParaRPr lang="ru-RU" sz="3200" dirty="0" smtClean="0"/>
          </a:p>
          <a:p>
            <a:r>
              <a:rPr lang="ru-RU" sz="3200" dirty="0" smtClean="0"/>
              <a:t>грузовому</a:t>
            </a:r>
            <a:endParaRPr lang="ru-RU" sz="3200" dirty="0" smtClean="0"/>
          </a:p>
          <a:p>
            <a:r>
              <a:rPr lang="ru-RU" sz="3200" dirty="0" smtClean="0"/>
              <a:t>пассажирскому</a:t>
            </a:r>
            <a:r>
              <a:rPr lang="ru-RU" sz="32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3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Основные факторы, влияющие на рост производительности труда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sz="3200" dirty="0" smtClean="0"/>
              <a:t>государственная </a:t>
            </a:r>
            <a:r>
              <a:rPr lang="ru-RU" sz="3200" dirty="0" smtClean="0"/>
              <a:t>экономическая политика </a:t>
            </a:r>
          </a:p>
          <a:p>
            <a:r>
              <a:rPr lang="ru-RU" sz="3200" dirty="0" smtClean="0"/>
              <a:t>структурные </a:t>
            </a:r>
            <a:r>
              <a:rPr lang="ru-RU" sz="3200" dirty="0" smtClean="0"/>
              <a:t>факторы и изменение объема производства</a:t>
            </a:r>
          </a:p>
          <a:p>
            <a:r>
              <a:rPr lang="ru-RU" sz="3200" dirty="0" smtClean="0"/>
              <a:t>технический </a:t>
            </a:r>
            <a:r>
              <a:rPr lang="ru-RU" sz="3200" dirty="0" smtClean="0"/>
              <a:t>уровень производства, </a:t>
            </a:r>
          </a:p>
          <a:p>
            <a:r>
              <a:rPr lang="ru-RU" sz="3200" dirty="0" smtClean="0"/>
              <a:t>организационный </a:t>
            </a:r>
            <a:r>
              <a:rPr lang="ru-RU" sz="3200" dirty="0" smtClean="0"/>
              <a:t>уровень производства, </a:t>
            </a:r>
          </a:p>
          <a:p>
            <a:r>
              <a:rPr lang="ru-RU" sz="3200" dirty="0" smtClean="0"/>
              <a:t>социальные </a:t>
            </a:r>
            <a:r>
              <a:rPr lang="ru-RU" sz="3200" dirty="0" smtClean="0"/>
              <a:t>факторы, </a:t>
            </a:r>
          </a:p>
          <a:p>
            <a:r>
              <a:rPr lang="ru-RU" sz="3200" dirty="0" smtClean="0"/>
              <a:t>прочие </a:t>
            </a:r>
            <a:r>
              <a:rPr lang="ru-RU" sz="3200" dirty="0" smtClean="0"/>
              <a:t>факторы.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Производительность труда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это </a:t>
            </a:r>
            <a:r>
              <a:rPr lang="ru-RU" sz="4000" dirty="0" smtClean="0"/>
              <a:t>эффективность производственной деятельности людей, </a:t>
            </a:r>
            <a:r>
              <a:rPr lang="ru-RU" sz="4000" dirty="0" smtClean="0"/>
              <a:t>выраженная </a:t>
            </a:r>
            <a:r>
              <a:rPr lang="ru-RU" sz="4000" dirty="0" smtClean="0"/>
              <a:t>соотношением затрат труда и количества производственных материальных благ.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Уровень </a:t>
            </a:r>
            <a:r>
              <a:rPr lang="ru-RU" sz="4000" dirty="0" smtClean="0"/>
              <a:t>производительности труда определяется количеством потребительских благ, производимых в единицу рабочего времени, или затратой труда на производство единицы продукции.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34301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Существует </a:t>
            </a:r>
            <a:r>
              <a:rPr lang="ru-RU" dirty="0" smtClean="0"/>
              <a:t>три способа </a:t>
            </a:r>
            <a:r>
              <a:rPr lang="ru-RU" dirty="0" smtClean="0"/>
              <a:t>определения выработки (производительности труда):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0719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4800" dirty="0" smtClean="0"/>
          </a:p>
          <a:p>
            <a:pPr algn="ctr"/>
            <a:r>
              <a:rPr lang="ru-RU" sz="4800" dirty="0" smtClean="0"/>
              <a:t>Натуральный</a:t>
            </a:r>
          </a:p>
          <a:p>
            <a:pPr algn="ctr"/>
            <a:r>
              <a:rPr lang="ru-RU" sz="4800" dirty="0" smtClean="0"/>
              <a:t>Условно-натуральный</a:t>
            </a:r>
          </a:p>
          <a:p>
            <a:pPr algn="ctr"/>
            <a:r>
              <a:rPr lang="ru-RU" sz="4800" dirty="0" smtClean="0"/>
              <a:t>Стоимостной</a:t>
            </a:r>
          </a:p>
          <a:p>
            <a:pPr algn="ctr"/>
            <a:r>
              <a:rPr lang="ru-RU" sz="4800" dirty="0" smtClean="0"/>
              <a:t>Трудовой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714488"/>
          </a:xfrm>
        </p:spPr>
        <p:txBody>
          <a:bodyPr>
            <a:noAutofit/>
          </a:bodyPr>
          <a:lstStyle/>
          <a:p>
            <a:r>
              <a:rPr lang="ru-RU" sz="5400" dirty="0" smtClean="0"/>
              <a:t>Натуральный</a:t>
            </a:r>
            <a:br>
              <a:rPr lang="ru-RU" sz="54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производительность труда измеряют штуками, тоннами, метрами и другими единицами произведенной продукции за год, квартал, месяц, смену, час. </a:t>
            </a:r>
            <a:endParaRPr lang="ru-RU" sz="3600" dirty="0" smtClean="0"/>
          </a:p>
          <a:p>
            <a:r>
              <a:rPr lang="ru-RU" sz="3600" dirty="0" smtClean="0"/>
              <a:t>Его </a:t>
            </a:r>
            <a:r>
              <a:rPr lang="ru-RU" sz="3600" dirty="0" smtClean="0"/>
              <a:t>применяют там, где выпускается один вид продукции. 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делать если?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 большинстве предприятий, в том числе на отделениях дорог, станциях, имеется несколько видов продукции.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1500174"/>
          </a:xfrm>
        </p:spPr>
        <p:txBody>
          <a:bodyPr>
            <a:noAutofit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400" dirty="0" smtClean="0"/>
              <a:t>Условно-натуральный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</a:t>
            </a:r>
            <a:r>
              <a:rPr lang="ru-RU" sz="3600" dirty="0" smtClean="0"/>
              <a:t>огда </a:t>
            </a:r>
            <a:r>
              <a:rPr lang="ru-RU" sz="3600" dirty="0" smtClean="0"/>
              <a:t>различные виды продукции с помощью переводных коэффициентов приводятся при расчете - производительности труда к одному виду. </a:t>
            </a:r>
            <a:endParaRPr lang="ru-RU" sz="3600" dirty="0" smtClean="0"/>
          </a:p>
          <a:p>
            <a:r>
              <a:rPr lang="ru-RU" sz="3600" dirty="0" smtClean="0"/>
              <a:t>На </a:t>
            </a:r>
            <a:r>
              <a:rPr lang="ru-RU" sz="3600" dirty="0" smtClean="0"/>
              <a:t>железнодорожном транспорте этот способ применяют при определении </a:t>
            </a:r>
            <a:r>
              <a:rPr lang="ru-RU" sz="3600" dirty="0" smtClean="0"/>
              <a:t>приведенных  </a:t>
            </a:r>
            <a:r>
              <a:rPr lang="ru-RU" sz="3600" dirty="0" err="1" smtClean="0"/>
              <a:t>тонно-км</a:t>
            </a:r>
            <a:r>
              <a:rPr lang="ru-RU" sz="3600" dirty="0" smtClean="0"/>
              <a:t> </a:t>
            </a:r>
            <a:r>
              <a:rPr lang="ru-RU" sz="3600" dirty="0" smtClean="0"/>
              <a:t>.</a:t>
            </a:r>
            <a:endParaRPr lang="ru-RU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500174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Стоимостной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428736"/>
            <a:ext cx="8503920" cy="46703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заключается в том, что вся произведенная продукция переводится в денежное выражение, и </a:t>
            </a:r>
            <a:r>
              <a:rPr lang="ru-RU" sz="3200" dirty="0" smtClean="0"/>
              <a:t>затем </a:t>
            </a:r>
            <a:r>
              <a:rPr lang="ru-RU" sz="3200" dirty="0" smtClean="0"/>
              <a:t>подсчитывается производительность труда в рублях на единицу времени. </a:t>
            </a:r>
            <a:endParaRPr lang="ru-RU" sz="3200" dirty="0" smtClean="0"/>
          </a:p>
          <a:p>
            <a:r>
              <a:rPr lang="ru-RU" sz="3200" dirty="0" smtClean="0"/>
              <a:t>На </a:t>
            </a:r>
            <a:r>
              <a:rPr lang="ru-RU" sz="3200" dirty="0" smtClean="0"/>
              <a:t>железнодорожном транспорте этот способ определения производительности труда </a:t>
            </a:r>
            <a:r>
              <a:rPr lang="ru-RU" sz="3200" dirty="0" smtClean="0"/>
              <a:t>используется на </a:t>
            </a:r>
            <a:r>
              <a:rPr lang="ru-RU" sz="3200" dirty="0" smtClean="0"/>
              <a:t>строительных </a:t>
            </a:r>
            <a:r>
              <a:rPr lang="ru-RU" sz="3200" dirty="0" smtClean="0"/>
              <a:t>работах, </a:t>
            </a:r>
            <a:r>
              <a:rPr lang="ru-RU" sz="3200" dirty="0" smtClean="0"/>
              <a:t>капитальном ремонте подвижного состава, в автобазах и др.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71574"/>
          </a:xfrm>
        </p:spPr>
        <p:txBody>
          <a:bodyPr>
            <a:noAutofit/>
          </a:bodyPr>
          <a:lstStyle/>
          <a:p>
            <a:r>
              <a:rPr lang="ru-RU" sz="4800" dirty="0" smtClean="0"/>
              <a:t>Трудовой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предусматривает учет объема выпущенной продукции через затрату </a:t>
            </a:r>
            <a:r>
              <a:rPr lang="ru-RU" sz="3200" dirty="0" err="1" smtClean="0"/>
              <a:t>норма-часов</a:t>
            </a:r>
            <a:r>
              <a:rPr lang="ru-RU" sz="3200" dirty="0" smtClean="0"/>
              <a:t>, человеко-часов</a:t>
            </a:r>
            <a:r>
              <a:rPr lang="ru-RU" sz="3200" dirty="0" smtClean="0"/>
              <a:t>, человеко-дней и др. </a:t>
            </a:r>
            <a:endParaRPr lang="ru-RU" sz="3200" dirty="0" smtClean="0"/>
          </a:p>
          <a:p>
            <a:r>
              <a:rPr lang="ru-RU" sz="3200" dirty="0" smtClean="0"/>
              <a:t>На</a:t>
            </a:r>
            <a:r>
              <a:rPr lang="ru-RU" sz="3200" dirty="0" smtClean="0"/>
              <a:t> железных дорогах он нашел применение </a:t>
            </a:r>
            <a:r>
              <a:rPr lang="ru-RU" sz="3200" dirty="0" smtClean="0"/>
              <a:t>в локомотивном </a:t>
            </a:r>
            <a:r>
              <a:rPr lang="ru-RU" sz="3200" dirty="0" smtClean="0"/>
              <a:t>и вагонном хозяйстве при определении выработки работников, занятых ремонтом подвижного состава.</a:t>
            </a:r>
            <a:endParaRPr lang="ru-RU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363</Words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Тема 1.12   Трудовые ресурсы и оплата труда.</vt:lpstr>
      <vt:lpstr>Производительность труда</vt:lpstr>
      <vt:lpstr>Слайд 3</vt:lpstr>
      <vt:lpstr>Существует три способа определения выработки (производительности труда):  </vt:lpstr>
      <vt:lpstr>Натуральный </vt:lpstr>
      <vt:lpstr>Что делать если?</vt:lpstr>
      <vt:lpstr> Условно-натуральный </vt:lpstr>
      <vt:lpstr>Стоимостной </vt:lpstr>
      <vt:lpstr>Трудовой </vt:lpstr>
      <vt:lpstr>Пример:</vt:lpstr>
      <vt:lpstr>Слайд 11</vt:lpstr>
      <vt:lpstr>Слайд 12</vt:lpstr>
      <vt:lpstr>Слайд 13</vt:lpstr>
      <vt:lpstr>Слайд 14</vt:lpstr>
      <vt:lpstr> Основные факторы, влияющие на рост производительности труда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1.12   Трудовые ресурсы и оплата труда.</dc:title>
  <cp:lastModifiedBy>УПП</cp:lastModifiedBy>
  <cp:revision>10</cp:revision>
  <dcterms:modified xsi:type="dcterms:W3CDTF">2012-01-18T05:35:35Z</dcterms:modified>
</cp:coreProperties>
</file>