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bik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8077200" cy="3352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Тема </a:t>
            </a:r>
            <a:r>
              <a:rPr lang="ru-RU" sz="3200" dirty="0" smtClean="0"/>
              <a:t>1.13 </a:t>
            </a:r>
            <a:br>
              <a:rPr lang="ru-RU" sz="3200" dirty="0" smtClean="0"/>
            </a:br>
            <a:r>
              <a:rPr lang="ru-RU" sz="3200" dirty="0" smtClean="0"/>
              <a:t>Маркетинговая деятельность и планирование</a:t>
            </a:r>
            <a:br>
              <a:rPr lang="ru-RU" sz="3200" dirty="0" smtClean="0"/>
            </a:br>
            <a:r>
              <a:rPr lang="ru-RU" sz="3200" dirty="0" smtClean="0"/>
              <a:t> на железнодорожном </a:t>
            </a:r>
            <a:r>
              <a:rPr lang="ru-RU" sz="3200" dirty="0" smtClean="0"/>
              <a:t>транспорте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906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Ле</a:t>
            </a:r>
            <a:r>
              <a:rPr lang="ru-RU" sz="4000" dirty="0" smtClean="0"/>
              <a:t>кция № 10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Максимизация степени удовлетворения потребителей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  </a:t>
            </a:r>
            <a:r>
              <a:rPr lang="ru-RU" sz="3800" dirty="0" smtClean="0">
                <a:solidFill>
                  <a:schemeClr val="accent3">
                    <a:lumMod val="75000"/>
                  </a:schemeClr>
                </a:solidFill>
              </a:rPr>
              <a:t>Максимизация степени удовлетворения </a:t>
            </a:r>
            <a:r>
              <a:rPr lang="ru-RU" sz="3800" dirty="0" smtClean="0"/>
              <a:t>потребителей исходит из того, что более важным является не простое увеличение потребления, а достижение роста степени удовлетворенности потребителей.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dirty="0" smtClean="0"/>
              <a:t>     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4" name="Рисунок 3" descr="istoria-inside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962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Максимизация выбора потребителей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2920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Максимизация выбора потребителей </a:t>
            </a:r>
            <a:r>
              <a:rPr lang="ru-RU" sz="3600" dirty="0" smtClean="0"/>
              <a:t>обеспечивает такое разнообразие товаров, чтобы потребители могли иметь возможность найти товары, в точности удовлетворяющие их вкусы.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5" name="Рисунок 4" descr="b14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4038600" cy="4844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Максимизация качества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648200" cy="5105400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pPr lvl="1"/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Максимизация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качества жизни </a:t>
            </a:r>
            <a:r>
              <a:rPr lang="ru-RU" sz="2400" dirty="0" smtClean="0"/>
              <a:t>—согласно </a:t>
            </a:r>
            <a:r>
              <a:rPr lang="ru-RU" sz="2400" dirty="0" smtClean="0"/>
              <a:t>которой маркетинг не только должен обеспечивать количество, качество, разнообразие и доступность товаров по приемлемым ценам, но также и качество культурной и физической среды обитания людей</a:t>
            </a:r>
            <a:r>
              <a:rPr lang="ru-RU" sz="2800" dirty="0" smtClean="0"/>
              <a:t>.</a:t>
            </a: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4" name="Рисунок 3" descr="2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43063"/>
            <a:ext cx="4038600" cy="49181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m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953000"/>
            <a:ext cx="3124200" cy="190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Функции </a:t>
            </a:r>
            <a:r>
              <a:rPr lang="ru-RU" sz="4000" dirty="0" smtClean="0"/>
              <a:t>маркетинга: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</a:rPr>
              <a:t>Аналитическая</a:t>
            </a:r>
            <a:r>
              <a:rPr lang="ru-RU" dirty="0" smtClean="0"/>
              <a:t>- </a:t>
            </a:r>
            <a:r>
              <a:rPr lang="ru-RU" dirty="0" smtClean="0"/>
              <a:t>исследование внешней и внутренней среды; анализ рынков (локальных, международных); исследование рынков (капитала, трудовых и материальных ресурсов); исследование отраслей промышленности; исследование продаж; исследование потребностей и предпочтений; исследование маркетингового комплекса; изучение конкурентов; прогноз спроса и продаж, проведение ситуационного анализа, сегментирование рынка, позиционирование товаров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oic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657600"/>
            <a:ext cx="3914775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Функции маркетинга: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Производственная </a:t>
            </a:r>
            <a:r>
              <a:rPr lang="ru-RU" dirty="0" smtClean="0"/>
              <a:t>- реализация </a:t>
            </a:r>
            <a:r>
              <a:rPr lang="ru-RU" dirty="0" smtClean="0"/>
              <a:t>товарной политики; определение и разработка ассортиментной структуры производства, улучшение качественных характеристик и конкурентоспособности товара; разработка новой продукции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o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048000"/>
            <a:ext cx="2609088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Функции маркетинга: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Сбытовая</a:t>
            </a:r>
            <a:r>
              <a:rPr lang="ru-RU" dirty="0" smtClean="0"/>
              <a:t> - реализация политики сбыта и распределения товаров; выбор каналов сбыта и товародвижения; организация планирования и перевозки груза; определение товарооборота и торговых бюджетов и т.д. Реализация стратегии и тактики формирования цен; разработка механизма изменения текущих цен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26_four_gold_people_holding_hands_while_standing_on_connected_gold_puzzle_pieces_symbolizing_teamwork_and_interlinking_for_seo_website_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52400"/>
            <a:ext cx="2447925" cy="2447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Функции маркетинга: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</a:rPr>
              <a:t>Продвижения и </a:t>
            </a: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</a:rPr>
              <a:t>управления </a:t>
            </a:r>
            <a:r>
              <a:rPr lang="ru-RU" dirty="0" smtClean="0"/>
              <a:t>- согласование </a:t>
            </a:r>
            <a:r>
              <a:rPr lang="ru-RU" dirty="0" smtClean="0"/>
              <a:t>деятельности всех отделов компании и ориентация их на интересы клиента; взаимоувязка и координация всех маркетинговых функций с точки зрения интересов потребителя; проведение внутреннего маркетинга — осуществление найма работников, обучение и стимулирование сотрудников компании к высокому уровню обслуживания клиентов. Реализация стратегии продвижения; выбор комплекса коммуникаций, координация действий торговых агентов; обоснование мультимедиа технологий в системе продвижения товара; организация поощрения покупателей и потребителей; стимулирование работников сбыта; организация PR-акций.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0a22_c7af9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7589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Понятие конкурентоспособности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</a:rPr>
              <a:t>   Конкурентоспособность</a:t>
            </a:r>
            <a:r>
              <a:rPr lang="ru-RU" dirty="0" smtClean="0"/>
              <a:t> </a:t>
            </a:r>
            <a:r>
              <a:rPr lang="ru-RU" dirty="0" smtClean="0"/>
              <a:t>— </a:t>
            </a:r>
            <a:r>
              <a:rPr lang="ru-RU" dirty="0" smtClean="0"/>
              <a:t>способность определённого </a:t>
            </a:r>
            <a:r>
              <a:rPr lang="ru-RU" dirty="0" smtClean="0"/>
              <a:t>объекта или субъекта превзойти конкурентов в заданных условиях.</a:t>
            </a:r>
          </a:p>
          <a:p>
            <a:pPr>
              <a:buNone/>
            </a:pPr>
            <a:r>
              <a:rPr lang="ru-RU" dirty="0" smtClean="0"/>
              <a:t>    Объекты</a:t>
            </a:r>
            <a:r>
              <a:rPr lang="ru-RU" dirty="0" smtClean="0"/>
              <a:t>, обладающие конкурентоспособностью, можно разбить на четыре группы:</a:t>
            </a:r>
          </a:p>
          <a:p>
            <a:r>
              <a:rPr lang="ru-RU" dirty="0" smtClean="0"/>
              <a:t>товары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предприятия </a:t>
            </a:r>
            <a:r>
              <a:rPr lang="ru-RU" dirty="0" smtClean="0"/>
              <a:t>(как производители товаров),</a:t>
            </a:r>
          </a:p>
          <a:p>
            <a:r>
              <a:rPr lang="ru-RU" dirty="0" smtClean="0"/>
              <a:t>отрасли </a:t>
            </a:r>
            <a:r>
              <a:rPr lang="ru-RU" dirty="0" smtClean="0"/>
              <a:t>(как совокупности предприятий, предлагающий товары или услуги),</a:t>
            </a:r>
          </a:p>
          <a:p>
            <a:r>
              <a:rPr lang="ru-RU" dirty="0" smtClean="0"/>
              <a:t>регионы </a:t>
            </a:r>
            <a:r>
              <a:rPr lang="ru-RU" dirty="0" smtClean="0"/>
              <a:t>(районы, области, страны или их группы).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Понятие конкурентоспособности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Конкурентоспособность товара потребитель оценивает с точки зрения своих потребностей и полноты их удовлетворения. </a:t>
            </a:r>
            <a:endParaRPr lang="ru-RU" sz="2400" dirty="0" smtClean="0"/>
          </a:p>
          <a:p>
            <a:r>
              <a:rPr lang="ru-RU" sz="2400" dirty="0" smtClean="0"/>
              <a:t>Обладая </a:t>
            </a:r>
            <a:r>
              <a:rPr lang="ru-RU" sz="2400" dirty="0" smtClean="0"/>
              <a:t>ограниченными возможностями (не только финансовыми, поскольку сам процесс потребления обусловлен некоторой «технологией», а следовательно — и «производительностью»), потребитель стремится максимизировать степень своей общей удовлетворенности.</a:t>
            </a:r>
          </a:p>
          <a:p>
            <a:endParaRPr lang="ru-RU" dirty="0"/>
          </a:p>
        </p:txBody>
      </p:sp>
      <p:pic>
        <p:nvPicPr>
          <p:cNvPr id="4" name="Рисунок 3" descr="untitled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267200"/>
            <a:ext cx="26670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199" y="3886200"/>
            <a:ext cx="3581399" cy="281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Читать и краткий конспект (электронный учебник) темы:</a:t>
            </a:r>
          </a:p>
          <a:p>
            <a:r>
              <a:rPr lang="ru-RU" dirty="0" smtClean="0"/>
              <a:t>Этапы организации маркетинга</a:t>
            </a:r>
          </a:p>
          <a:p>
            <a:r>
              <a:rPr lang="ru-RU" dirty="0" smtClean="0"/>
              <a:t>Комплексное </a:t>
            </a:r>
            <a:r>
              <a:rPr lang="ru-RU" dirty="0" smtClean="0"/>
              <a:t>исследование рынка</a:t>
            </a:r>
          </a:p>
          <a:p>
            <a:r>
              <a:rPr lang="ru-RU" dirty="0" smtClean="0"/>
              <a:t>Формирование </a:t>
            </a:r>
            <a:r>
              <a:rPr lang="ru-RU" dirty="0" smtClean="0"/>
              <a:t>ценовой политики</a:t>
            </a:r>
          </a:p>
          <a:p>
            <a:r>
              <a:rPr lang="ru-RU" dirty="0" smtClean="0"/>
              <a:t>Установление </a:t>
            </a:r>
            <a:r>
              <a:rPr lang="ru-RU" dirty="0" smtClean="0"/>
              <a:t>цены на товар </a:t>
            </a:r>
            <a:endParaRPr lang="ru-RU" dirty="0" smtClean="0"/>
          </a:p>
          <a:p>
            <a:r>
              <a:rPr lang="ru-RU" dirty="0" smtClean="0"/>
              <a:t>Классификация </a:t>
            </a:r>
            <a:r>
              <a:rPr lang="ru-RU" dirty="0" smtClean="0"/>
              <a:t>рекламы</a:t>
            </a:r>
          </a:p>
          <a:p>
            <a:pPr>
              <a:buNone/>
            </a:pPr>
            <a:r>
              <a:rPr lang="ru-RU" dirty="0" smtClean="0"/>
              <a:t>2. Подготовка к самостоятельной </a:t>
            </a:r>
          </a:p>
          <a:p>
            <a:pPr>
              <a:buNone/>
            </a:pPr>
            <a:r>
              <a:rPr lang="ru-RU" dirty="0" smtClean="0"/>
              <a:t>работе по пройденной теме.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Понятие маркетинга.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Маркетинг </a:t>
            </a:r>
            <a:r>
              <a:rPr lang="ru-RU" sz="2800" dirty="0" smtClean="0"/>
              <a:t>— система планирования, ценообразования, продвижения и распространения идей, товаров и услуг для удовлетворения нужд, потребностей и желаний отдельных лиц и организаций; реклама является лишь одним из факторов процесса маркетинга.</a:t>
            </a:r>
            <a:endParaRPr lang="ru-RU" sz="2800" dirty="0"/>
          </a:p>
        </p:txBody>
      </p:sp>
      <p:pic>
        <p:nvPicPr>
          <p:cNvPr id="9" name="Рисунок 8" descr="tumblr_kxaxjdPnqT1qakucqo5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648200"/>
            <a:ext cx="2514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</a:t>
            </a:r>
            <a:r>
              <a:rPr lang="ru-RU" sz="3600" dirty="0" smtClean="0"/>
              <a:t>онцепция </a:t>
            </a:r>
            <a:r>
              <a:rPr lang="ru-RU" sz="3600" dirty="0" smtClean="0"/>
              <a:t>маркетинга.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  Концепция </a:t>
            </a:r>
            <a:r>
              <a:rPr lang="ru-RU" sz="3600" i="1" dirty="0" smtClean="0">
                <a:solidFill>
                  <a:srgbClr val="FF0000"/>
                </a:solidFill>
              </a:rPr>
              <a:t>маркетинга </a:t>
            </a:r>
            <a:r>
              <a:rPr lang="ru-RU" sz="3600" i="1" dirty="0" smtClean="0"/>
              <a:t>- положение, согласно которому задачей организации является: </a:t>
            </a:r>
            <a:endParaRPr lang="ru-RU" sz="3600" dirty="0" smtClean="0"/>
          </a:p>
          <a:p>
            <a:r>
              <a:rPr lang="ru-RU" dirty="0" smtClean="0"/>
              <a:t>определение </a:t>
            </a:r>
            <a:r>
              <a:rPr lang="ru-RU" dirty="0" smtClean="0"/>
              <a:t>нужд и потребностей целевых рынков;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обеспечение </a:t>
            </a:r>
            <a:r>
              <a:rPr lang="ru-RU" dirty="0" smtClean="0"/>
              <a:t>желаемой удовлетворенности более эффективными и более продуктивными, чем у конкурентов, способами.</a:t>
            </a:r>
          </a:p>
          <a:p>
            <a:endParaRPr lang="ru-RU" dirty="0"/>
          </a:p>
        </p:txBody>
      </p:sp>
      <p:pic>
        <p:nvPicPr>
          <p:cNvPr id="4" name="Рисунок 3" descr="Coversation_Silhou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5029200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совершенствования  производства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Концепция совершенствования  производства - положение, согласно которому задачей организации является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совершенствование производства и повышение эффективности системы распределения.</a:t>
            </a:r>
            <a:r>
              <a:rPr lang="ru-RU" dirty="0" smtClean="0"/>
              <a:t> При этом считается, что потребители благосклонно относятся к товарам, которые широко распространены и доступны по цене.</a:t>
            </a:r>
          </a:p>
          <a:p>
            <a:endParaRPr lang="ru-RU" dirty="0"/>
          </a:p>
        </p:txBody>
      </p:sp>
      <p:pic>
        <p:nvPicPr>
          <p:cNvPr id="4" name="Рисунок 3" descr="groeifinanci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495800"/>
            <a:ext cx="47244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качества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803648" cy="5257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Концепция </a:t>
            </a:r>
            <a:r>
              <a:rPr lang="ru-RU" dirty="0" smtClean="0"/>
              <a:t>качества, </a:t>
            </a:r>
            <a:r>
              <a:rPr lang="ru-RU" dirty="0" smtClean="0"/>
              <a:t>один </a:t>
            </a:r>
            <a:r>
              <a:rPr lang="ru-RU" dirty="0" smtClean="0"/>
              <a:t>из наиболее важных факторов общей производительности,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показывает необходимость комплексного, системного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подхода к качеству производимой продукции. </a:t>
            </a:r>
          </a:p>
          <a:p>
            <a:r>
              <a:rPr lang="ru-RU" dirty="0" smtClean="0"/>
              <a:t>Наиболее </a:t>
            </a:r>
            <a:r>
              <a:rPr lang="ru-RU" dirty="0" smtClean="0"/>
              <a:t>частая ошибка руководителей при оценке производительности своей организации заключается в том, что они рассматривают лишь показатели объема производства.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638800" y="1371600"/>
            <a:ext cx="3200400" cy="4681728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4" name="Рисунок 3" descr="3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371600"/>
            <a:ext cx="40386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сбыта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422648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Концепция сбыта - направление деятельности производителей товаров, стремящихся правильно организовать сбытовую деятельность.</a:t>
            </a:r>
          </a:p>
          <a:p>
            <a:r>
              <a:rPr lang="ru-RU" dirty="0" smtClean="0"/>
              <a:t>Суть </a:t>
            </a:r>
            <a:r>
              <a:rPr lang="ru-RU" dirty="0" smtClean="0"/>
              <a:t>концепции социально-ориентированного маркетинга можно выразить следующим образом: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сначала компания выявляет нужды, потребности и интересы целевых рынков, а затем обеспечить клиентам высшую потребительскую ценность способами, которые поддерживают (или даже улучшают) благополучие клиента и общества.</a:t>
            </a:r>
          </a:p>
          <a:p>
            <a:pPr>
              <a:buNone/>
            </a:pPr>
            <a:r>
              <a:rPr lang="ru-RU" dirty="0" smtClean="0"/>
              <a:t>       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5" name="Рисунок 4" descr="26_Homel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447800"/>
            <a:ext cx="382524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Концепция социально-ориентированного маркетинга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2920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Концепция </a:t>
            </a:r>
            <a:r>
              <a:rPr lang="ru-RU" sz="2800" dirty="0" smtClean="0"/>
              <a:t>социально-ориентированного маркетинга помогает ответить на вопрос:</a:t>
            </a:r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всегда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ли фирма, которая выявляет и удовлетворяет индивидуальные потребности клиентов, делает все возможное для потребителей и общества, если оценивать ее работу на протяжении десятилетий. </a:t>
            </a:r>
            <a:endParaRPr lang="ru-RU" sz="2800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Концепция социально- ориентированного маркетинга не в состоянии предусмотреть возможные конфликты между сиюминутными потребностями и длительным благополучием клиента.</a:t>
            </a:r>
          </a:p>
          <a:p>
            <a:endParaRPr lang="ru-RU" dirty="0"/>
          </a:p>
        </p:txBody>
      </p:sp>
      <p:pic>
        <p:nvPicPr>
          <p:cNvPr id="4" name="Рисунок 3" descr="welfar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690136"/>
            <a:ext cx="3759200" cy="3167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маркетинга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458200" cy="4876800"/>
          </a:xfrm>
        </p:spPr>
      </p:pic>
      <p:pic>
        <p:nvPicPr>
          <p:cNvPr id="5" name="Рисунок 4" descr="metalloiskatel_bigshop_kiev_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1" y="-1"/>
            <a:ext cx="2362200" cy="23693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Максимизация потребления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Максимизация потребления </a:t>
            </a:r>
            <a:r>
              <a:rPr lang="ru-RU" sz="3600" dirty="0" smtClean="0"/>
              <a:t>максимизирует производство, уровень занятости, а следовательно, и благосостояние </a:t>
            </a:r>
            <a:r>
              <a:rPr lang="ru-RU" sz="3600" dirty="0" smtClean="0"/>
              <a:t>общества.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4" name="Рисунок 3" descr="shoppinggir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066800"/>
            <a:ext cx="533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683</TotalTime>
  <Words>640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Лекция № 10</vt:lpstr>
      <vt:lpstr>Понятие маркетинга.</vt:lpstr>
      <vt:lpstr>Концепция маркетинга.</vt:lpstr>
      <vt:lpstr>Концепция совершенствования  производства</vt:lpstr>
      <vt:lpstr>Концепция качества</vt:lpstr>
      <vt:lpstr>Концепция сбыта</vt:lpstr>
      <vt:lpstr> Концепция социально-ориентированного маркетинга</vt:lpstr>
      <vt:lpstr>Цели маркетинга</vt:lpstr>
      <vt:lpstr>Максимизация потребления</vt:lpstr>
      <vt:lpstr>Максимизация степени удовлетворения потребителей</vt:lpstr>
      <vt:lpstr>Максимизация выбора потребителей</vt:lpstr>
      <vt:lpstr>Максимизация качества жизни</vt:lpstr>
      <vt:lpstr>  Функции маркетинга: </vt:lpstr>
      <vt:lpstr>Функции маркетинга:</vt:lpstr>
      <vt:lpstr>Функции маркетинга:</vt:lpstr>
      <vt:lpstr>Функции маркетинга:</vt:lpstr>
      <vt:lpstr>Понятие конкурентоспособности </vt:lpstr>
      <vt:lpstr>Понятие конкурентоспособности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1.12 Формы и системы оплаты труда</dc:title>
  <cp:lastModifiedBy>Cubik</cp:lastModifiedBy>
  <cp:revision>73</cp:revision>
  <dcterms:modified xsi:type="dcterms:W3CDTF">2012-01-20T01:42:16Z</dcterms:modified>
</cp:coreProperties>
</file>