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67" r:id="rId20"/>
    <p:sldId id="268" r:id="rId21"/>
    <p:sldId id="269" r:id="rId22"/>
    <p:sldId id="270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2F740-F6A3-49C8-B6EC-4020FB0B2ECE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B99E7-438B-4001-B332-5BC43D848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B99E7-438B-4001-B332-5BC43D848C1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616af6916e36fb50392b10153573b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743200"/>
            <a:ext cx="8229600" cy="36656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Тема 1.2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Основы организации и нормирования труда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060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199" cy="6477000"/>
          </a:xfrm>
          <a:ln w="12700">
            <a:solidFill>
              <a:schemeClr val="tx1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304800" y="1447800"/>
            <a:ext cx="1905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Продуктивное время РЗ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38400" y="1447800"/>
            <a:ext cx="21336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Непродуктивное время НЗ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81600" y="21336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Потл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1336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57800" y="1371600"/>
            <a:ext cx="17526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Регламентированные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86600" y="1371600"/>
            <a:ext cx="1905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Нерегламентированные</a:t>
            </a:r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62800" y="2133600"/>
            <a:ext cx="838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ПНТ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77200" y="2133600"/>
            <a:ext cx="91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ПНД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28800" y="2743200"/>
            <a:ext cx="6858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29000" y="2971800"/>
            <a:ext cx="457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СР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24200" y="6858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924800" y="6858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2" name="Рисунок 21" descr="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91500" y="3886200"/>
            <a:ext cx="9525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Методы нормирования труда.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85000" lnSpcReduction="20000"/>
          </a:bodyPr>
          <a:lstStyle/>
          <a:p>
            <a:r>
              <a:rPr lang="ru-RU" sz="3300" dirty="0" smtClean="0"/>
              <a:t>Под методом нормирования труда понимается </a:t>
            </a:r>
            <a:r>
              <a:rPr lang="ru-RU" sz="3300" u="sng" dirty="0" smtClean="0"/>
              <a:t>способ исследования и проектирования трудового процесса для установления норм затрат труда</a:t>
            </a:r>
            <a:r>
              <a:rPr lang="ru-RU" sz="3300" dirty="0" smtClean="0"/>
              <a:t>. </a:t>
            </a:r>
            <a:br>
              <a:rPr lang="ru-RU" sz="3300" dirty="0" smtClean="0"/>
            </a:b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3300" dirty="0" smtClean="0"/>
              <a:t>Различают </a:t>
            </a:r>
            <a:r>
              <a:rPr lang="ru-RU" sz="3300" b="1" u="sng" dirty="0" smtClean="0"/>
              <a:t>два основных вида                                </a:t>
            </a:r>
            <a:r>
              <a:rPr lang="ru-RU" sz="3300" dirty="0" smtClean="0"/>
              <a:t>методов нормирования затрат рабочего времени: </a:t>
            </a:r>
          </a:p>
          <a:p>
            <a:r>
              <a:rPr lang="ru-RU" sz="3300" dirty="0" smtClean="0"/>
              <a:t>суммарные </a:t>
            </a:r>
          </a:p>
          <a:p>
            <a:r>
              <a:rPr lang="ru-RU" sz="3300" dirty="0" smtClean="0"/>
              <a:t>аналитические. </a:t>
            </a:r>
            <a:br>
              <a:rPr lang="ru-RU" sz="33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4267200"/>
            <a:ext cx="9525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Суммарные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Опытный метод, </a:t>
            </a:r>
          </a:p>
          <a:p>
            <a:r>
              <a:rPr lang="ru-RU" dirty="0" smtClean="0"/>
              <a:t>Опытно-статистический метод,</a:t>
            </a:r>
          </a:p>
          <a:p>
            <a:r>
              <a:rPr lang="ru-RU" dirty="0" smtClean="0"/>
              <a:t>Метод сравнения. </a:t>
            </a:r>
          </a:p>
          <a:p>
            <a:r>
              <a:rPr lang="ru-RU" dirty="0" smtClean="0"/>
              <a:t>Они предполагают установление норм времени на операцию в целом (суммарно), а не на ее составные элементы. Трудовой процесс, как правило, не анализируется, рациональность выполнения приемов и затраты времени на их выполнение не изучаются. Определение нормы основано на использовании данных оперативного и статистического учета фактических затрат рабочего времени и опыта нормировщиков. 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Аналитические методы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исследовательский, </a:t>
            </a:r>
          </a:p>
          <a:p>
            <a:r>
              <a:rPr lang="ru-RU" dirty="0" smtClean="0"/>
              <a:t>расчетный, </a:t>
            </a:r>
          </a:p>
          <a:p>
            <a:r>
              <a:rPr lang="ru-RU" dirty="0" smtClean="0"/>
              <a:t>математико-статистический метод</a:t>
            </a:r>
          </a:p>
          <a:p>
            <a:r>
              <a:rPr lang="ru-RU" dirty="0" smtClean="0"/>
              <a:t>Эти методы предполагают анализ конкретного трудового процесса, разделение его на элементы, проектирование рациональных режимов работы оборудования и приемов труда рабочих, определение норм по элементам трудового процесса с учетом специфики конкретных рабочих мест и производственных подразделений, установление нормы на операцию.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 исследовательском методе норма труда определяется на основе исследования затрат рабочего времени, необходимых для выполнения трудовой операции, путем проведения хронометражных наблюдений. 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При расчетном методе установление трудовых норм производится на основе заранее разработанных нормативов времени и нормативов режимов работы оборудования. 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Математико-статистический метод предполагает установление статистических зависимостей норм времени от факторов, влияющих на трудоемкость нормируемых работ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исследования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Существует несколько основных методов нормирования труда: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Хронометраж</a:t>
            </a:r>
          </a:p>
          <a:p>
            <a:r>
              <a:rPr lang="ru-RU" dirty="0" smtClean="0"/>
              <a:t>Фотография рабочего времени </a:t>
            </a:r>
          </a:p>
          <a:p>
            <a:r>
              <a:rPr lang="ru-RU" dirty="0" smtClean="0"/>
              <a:t>Метод моментных наблюдений </a:t>
            </a:r>
          </a:p>
          <a:p>
            <a:r>
              <a:rPr lang="ru-RU" dirty="0" smtClean="0"/>
              <a:t>Фотохронометраж и др.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3048000"/>
            <a:ext cx="3149600" cy="31496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m_f_4dce6e8ee5d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0850" y="152400"/>
            <a:ext cx="2343150" cy="23431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Хронометраж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i="1" u="sng" dirty="0" smtClean="0"/>
          </a:p>
          <a:p>
            <a:r>
              <a:rPr lang="ru-RU" b="1" i="1" u="sng" dirty="0" smtClean="0"/>
              <a:t>Хронометраж</a:t>
            </a:r>
            <a:r>
              <a:rPr lang="ru-RU" dirty="0" smtClean="0"/>
              <a:t> — метод изучения трудовых операций путем наблюдения и измерения затрат на выполнение отдельных элементов, повторяющихся при изготовлении каждой единицы продукции. Наблюдения и замеры затрат труда заносятся в специальную карту. Число наблюдений может быть от 6 до 80, что повышает объективность исследования. 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1616075" cy="13715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Фотография рабочего времени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fontScale="77500" lnSpcReduction="20000"/>
          </a:bodyPr>
          <a:lstStyle/>
          <a:p>
            <a:endParaRPr lang="ru-RU" b="1" i="1" u="sng" dirty="0" smtClean="0"/>
          </a:p>
          <a:p>
            <a:r>
              <a:rPr lang="ru-RU" b="1" i="1" u="sng" dirty="0" smtClean="0"/>
              <a:t>Фотография рабочего времени </a:t>
            </a:r>
            <a:r>
              <a:rPr lang="ru-RU" dirty="0" smtClean="0"/>
              <a:t>— метод изучения затрат рабочего времени путем наблюдения и измерения всех без исключения затрат труда на протяжении полного рабочего дня или определенной его части. Может проводиться самим работником (</a:t>
            </a:r>
            <a:r>
              <a:rPr lang="ru-RU" dirty="0" err="1" smtClean="0"/>
              <a:t>самофотография</a:t>
            </a:r>
            <a:r>
              <a:rPr lang="ru-RU" dirty="0" smtClean="0"/>
              <a:t>) или нормировщиком. </a:t>
            </a:r>
          </a:p>
          <a:p>
            <a:r>
              <a:rPr lang="ru-RU" dirty="0" smtClean="0"/>
              <a:t>Различают фотографии: </a:t>
            </a:r>
            <a:br>
              <a:rPr lang="ru-RU" dirty="0" smtClean="0"/>
            </a:br>
            <a:r>
              <a:rPr lang="ru-RU" dirty="0" smtClean="0"/>
              <a:t>1. индивидуальную, т. е. одного работника; </a:t>
            </a:r>
            <a:br>
              <a:rPr lang="ru-RU" dirty="0" smtClean="0"/>
            </a:br>
            <a:r>
              <a:rPr lang="ru-RU" dirty="0" smtClean="0"/>
              <a:t>2. маршрутную, когда ведется наблюдение за группой работников, занятых на разных участках; </a:t>
            </a:r>
            <a:br>
              <a:rPr lang="ru-RU" dirty="0" smtClean="0"/>
            </a:br>
            <a:r>
              <a:rPr lang="ru-RU" dirty="0" smtClean="0"/>
              <a:t>3. бригадную; </a:t>
            </a:r>
            <a:br>
              <a:rPr lang="ru-RU" dirty="0" smtClean="0"/>
            </a:br>
            <a:r>
              <a:rPr lang="ru-RU" dirty="0" smtClean="0"/>
              <a:t>4. групповую; </a:t>
            </a:r>
            <a:br>
              <a:rPr lang="ru-RU" dirty="0" smtClean="0"/>
            </a:br>
            <a:r>
              <a:rPr lang="ru-RU" dirty="0" smtClean="0"/>
              <a:t>5. многостаночников.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Наблюдения и замеры, сделанные во время фотографии рабочего времени, заносятся на фотокарту текстом, с помощью индексов или путем построения линий на графике. 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моментных наблюдений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u="sng" dirty="0" smtClean="0"/>
              <a:t>Метод моментных наблюдений</a:t>
            </a:r>
            <a:r>
              <a:rPr lang="ru-RU" dirty="0" smtClean="0"/>
              <a:t> — статический способ получения средних данных о фактической загруженности рабочих и оборудования. Наблюдения осуществляются нормировщиком, который обходит работников по определенному маршруту и фиксирует на бумаге, что в момент обхода делает рабочий. Эффективность метода зависит от числа наблюдений. </a:t>
            </a:r>
            <a:endParaRPr lang="ru-RU" dirty="0"/>
          </a:p>
        </p:txBody>
      </p:sp>
      <p:pic>
        <p:nvPicPr>
          <p:cNvPr id="4" name="Рисунок 3" descr="1327502877_timemanagemen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4876800"/>
            <a:ext cx="205740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001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8534400" cy="5867399"/>
          </a:xfrm>
        </p:spPr>
      </p:pic>
      <p:sp>
        <p:nvSpPr>
          <p:cNvPr id="5" name="Прямоугольник 4"/>
          <p:cNvSpPr/>
          <p:nvPr/>
        </p:nvSpPr>
        <p:spPr>
          <a:xfrm>
            <a:off x="3352800" y="381000"/>
            <a:ext cx="24384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Виды норм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1000" y="3962400"/>
            <a:ext cx="1219200" cy="2057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Норма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времени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57400" y="3962400"/>
            <a:ext cx="1219200" cy="2057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Норма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выработки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57600" y="3962400"/>
            <a:ext cx="1447800" cy="2057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Норма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времени обслуживания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86400" y="3962400"/>
            <a:ext cx="1447800" cy="2057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Норма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обслуживания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315200" y="3962400"/>
            <a:ext cx="1447800" cy="2057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Норма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численности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Основные задачи и принципы организации труда, ее особенности на железнодорожном транспорте. </a:t>
            </a:r>
          </a:p>
          <a:p>
            <a:r>
              <a:rPr lang="ru-RU" dirty="0" smtClean="0"/>
              <a:t>Понятие о рабочем времени. </a:t>
            </a:r>
          </a:p>
          <a:p>
            <a:r>
              <a:rPr lang="ru-RU" dirty="0" smtClean="0"/>
              <a:t>Классификация затрат рабочего времени. </a:t>
            </a:r>
          </a:p>
          <a:p>
            <a:r>
              <a:rPr lang="ru-RU" dirty="0" smtClean="0"/>
              <a:t>Методы исследования и нормирования труда. </a:t>
            </a:r>
          </a:p>
          <a:p>
            <a:r>
              <a:rPr lang="ru-RU" dirty="0" smtClean="0"/>
              <a:t>Методы нормирования труда: опытно-статистический и аналитический (исследовательский и расчетный).</a:t>
            </a:r>
          </a:p>
          <a:p>
            <a:r>
              <a:rPr lang="ru-RU" dirty="0" smtClean="0"/>
              <a:t>Основные виды норм затрат труда. </a:t>
            </a:r>
          </a:p>
          <a:p>
            <a:r>
              <a:rPr lang="ru-RU" dirty="0" smtClean="0"/>
              <a:t>Нормативы затрат труда.</a:t>
            </a:r>
            <a:endParaRPr lang="ru-RU" dirty="0"/>
          </a:p>
        </p:txBody>
      </p:sp>
      <p:pic>
        <p:nvPicPr>
          <p:cNvPr id="5" name="Рисунок 4" descr="вопрос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4530535"/>
            <a:ext cx="2057400" cy="232746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Понятие и классификация норм и нормативов</a:t>
            </a:r>
            <a:endParaRPr lang="ru-RU" sz="36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Под </a:t>
            </a:r>
            <a:r>
              <a:rPr lang="ru-RU" b="1" dirty="0" smtClean="0"/>
              <a:t>нормой</a:t>
            </a:r>
            <a:r>
              <a:rPr lang="ru-RU" dirty="0" smtClean="0"/>
              <a:t> понимается количество времени, необходимого для выполнения определенного объема работ.</a:t>
            </a:r>
          </a:p>
          <a:p>
            <a:r>
              <a:rPr lang="ru-RU" b="1" dirty="0" smtClean="0"/>
              <a:t>Нормативы</a:t>
            </a:r>
            <a:r>
              <a:rPr lang="ru-RU" dirty="0" smtClean="0"/>
              <a:t>— это исходные величины, используемые для расчета продолжительности выполнения отдельных элементов работы при конкретных организационно технических условиях производства. Объектами разработки нормативов времени являются элементы трудового и технологического процессов, а также виды (категории) затрат рабочего времени. </a:t>
            </a:r>
          </a:p>
          <a:p>
            <a:r>
              <a:rPr lang="ru-RU" b="1" dirty="0" smtClean="0"/>
              <a:t>Норма выработки</a:t>
            </a:r>
            <a:r>
              <a:rPr lang="ru-RU" dirty="0" smtClean="0"/>
              <a:t> — это количество единиц продукции, которое должно быть изготовлено одним или несколькими работниками за данный отрезок времени (час, смену).</a:t>
            </a:r>
          </a:p>
          <a:p>
            <a:r>
              <a:rPr lang="ru-RU" b="1" dirty="0" smtClean="0"/>
              <a:t>Норма обслуживания</a:t>
            </a:r>
            <a:r>
              <a:rPr lang="ru-RU" dirty="0" smtClean="0"/>
              <a:t> — это необходимое количество объектов (рабочих мест, единиц производственной площади и других производственных станков), закрепленных для обслуживания за одним или несколькими работниками в единицу времени.</a:t>
            </a:r>
          </a:p>
          <a:p>
            <a:r>
              <a:rPr lang="ru-RU" b="1" dirty="0" smtClean="0"/>
              <a:t>Норма времени</a:t>
            </a:r>
            <a:r>
              <a:rPr lang="ru-RU" dirty="0" smtClean="0"/>
              <a:t> — это необходимые затраты времени одного работника или бригады (звена) на выполнение единицы работы (продукции). Она измеряется в </a:t>
            </a:r>
            <a:r>
              <a:rPr lang="ru-RU" dirty="0" err="1" smtClean="0"/>
              <a:t>человеко-минутах</a:t>
            </a:r>
            <a:r>
              <a:rPr lang="ru-RU" dirty="0" smtClean="0"/>
              <a:t> (человеко-часах).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Понятие и классификация норм и нормативов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Норма времени обслуживания</a:t>
            </a:r>
            <a:r>
              <a:rPr lang="ru-RU" dirty="0" smtClean="0"/>
              <a:t> — это затраты времени на обслуживание одного объекта (станка, клиента, посетителя и т.д.)</a:t>
            </a:r>
          </a:p>
          <a:p>
            <a:r>
              <a:rPr lang="ru-RU" b="1" dirty="0" smtClean="0"/>
              <a:t>Норма численности</a:t>
            </a:r>
            <a:r>
              <a:rPr lang="ru-RU" dirty="0" smtClean="0"/>
              <a:t> — это установленная численность работников определенного профессионально-квалификационного состава, необходимая для выполнения конкретных производственных, управленческих функций или объемов работ в определенных организационно-технических условиях. По нормам численности определяются затраты труда по профессиям, специальностям, группам или видам работ, отдельным функциям, в целом по предприятию или цеху, их структурным подразделениям.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85000" lnSpcReduction="10000"/>
          </a:bodyPr>
          <a:lstStyle/>
          <a:p>
            <a:r>
              <a:rPr lang="ru-RU" b="1" u="sng" dirty="0" smtClean="0"/>
              <a:t>Нормативы по труду</a:t>
            </a:r>
            <a:r>
              <a:rPr lang="ru-RU" dirty="0" smtClean="0"/>
              <a:t> — это регламентированные значения (величины) затрат труда (времени) на выполнение отдельных элементов (комплексов) работ, обслуживание единицы оборудования, рабочего места, бригады, структурного подразделения и т.д., а также численности работников, необходимых для выполнения производственных, управленческих функций или объема работ, принятого за единицу измерения, в зависимости от конкретных организационно-технических условий и факторов производства. К нормативам по труду относятся также нормативы режимов работы технических средств, оборудования, по которым устанавливаются оптимальные режимы протекания процесса и определяется основное (технологическое) машинное и машинно-ручное время.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Читать </a:t>
            </a:r>
            <a:r>
              <a:rPr lang="ru-RU" dirty="0" err="1" smtClean="0"/>
              <a:t>эл.учебник</a:t>
            </a:r>
            <a:r>
              <a:rPr lang="ru-RU" dirty="0" smtClean="0"/>
              <a:t> тема: Основы организации и нормирования труда.</a:t>
            </a:r>
          </a:p>
          <a:p>
            <a:r>
              <a:rPr lang="ru-RU" dirty="0" smtClean="0"/>
              <a:t>Схема «Рабочее время», методы нормирования, виды норм знать наизусть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Организация труда - это приведение трудовой деятельности людей в определенную систему.</a:t>
            </a:r>
          </a:p>
          <a:p>
            <a:r>
              <a:rPr lang="ru-RU" dirty="0" smtClean="0"/>
              <a:t>Различают:</a:t>
            </a:r>
          </a:p>
          <a:p>
            <a:r>
              <a:rPr lang="ru-RU" dirty="0" smtClean="0"/>
              <a:t>Общественную организацию труда; </a:t>
            </a:r>
          </a:p>
          <a:p>
            <a:r>
              <a:rPr lang="ru-RU" dirty="0" smtClean="0"/>
              <a:t>Организация труда на определенном рабочем месте.</a:t>
            </a:r>
            <a:endParaRPr lang="ru-RU" dirty="0"/>
          </a:p>
        </p:txBody>
      </p:sp>
      <p:pic>
        <p:nvPicPr>
          <p:cNvPr id="4" name="Рисунок 3" descr="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4114800"/>
            <a:ext cx="12192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Основные задачи и принципы организации труда, ее особенности на железнодорожном транспорте. 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i="1" u="sng" dirty="0" smtClean="0"/>
              <a:t>На организацию труда железнодорожников оказывают влияние особенности организации производственного процесса на железнодорожном транспорте:</a:t>
            </a:r>
            <a:endParaRPr lang="ru-RU" dirty="0" smtClean="0"/>
          </a:p>
          <a:p>
            <a:r>
              <a:rPr lang="ru-RU" dirty="0" smtClean="0"/>
              <a:t>непрерывность перевозочной работы;</a:t>
            </a:r>
          </a:p>
          <a:p>
            <a:r>
              <a:rPr lang="ru-RU" dirty="0" smtClean="0"/>
              <a:t>территориальная разобщенность работников;</a:t>
            </a:r>
          </a:p>
          <a:p>
            <a:r>
              <a:rPr lang="ru-RU" dirty="0" smtClean="0"/>
              <a:t>работа значительной части     железнодорожников имеет                                   разъездной характер.</a:t>
            </a:r>
          </a:p>
          <a:p>
            <a:endParaRPr lang="ru-RU" dirty="0"/>
          </a:p>
        </p:txBody>
      </p:sp>
      <p:pic>
        <p:nvPicPr>
          <p:cNvPr id="4" name="Рисунок 3" descr="vahta-na-seve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4267200"/>
            <a:ext cx="38862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svoi_vopros_o_posobiya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447800"/>
            <a:ext cx="8763000" cy="52959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Наиболее </a:t>
            </a:r>
            <a:r>
              <a:rPr lang="ru-RU" sz="2400" u="sng" dirty="0" smtClean="0">
                <a:solidFill>
                  <a:srgbClr val="C00000"/>
                </a:solidFill>
              </a:rPr>
              <a:t>распространенная форма организации труда на железнодорожном транспорте - по графикам.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Труд значительной группы работников направлен на обеспечение бесперебойного движения поездов, которое регламентируется графиком движения поездов и расписанием. </a:t>
            </a:r>
          </a:p>
          <a:p>
            <a:r>
              <a:rPr lang="ru-RU" dirty="0" smtClean="0"/>
              <a:t>На основе графиков и расписания движения поездов разрабатывают графики работы локомотивных бригад, проводников пассажирских вагонов. </a:t>
            </a:r>
          </a:p>
          <a:p>
            <a:r>
              <a:rPr lang="ru-RU" dirty="0" smtClean="0"/>
              <a:t>Графиком определяется время работы и отдыха железнодорожников, а в ряде случаев - и содержание работы. </a:t>
            </a:r>
          </a:p>
          <a:p>
            <a:r>
              <a:rPr lang="ru-RU" dirty="0" smtClean="0"/>
              <a:t>Неукоснительное соблюдение графиков работы является важнейшим требованием правильной организации труда на предприятиях, связанных с организацией перевозочного процесса.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366573_w640_h640_raznoraboch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4724400"/>
            <a:ext cx="3124200" cy="21336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Бригадная форма организации труда.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структурных подразделениях железнодорожной компании широкое распространение получила </a:t>
            </a:r>
            <a:r>
              <a:rPr lang="ru-RU" u="sng" dirty="0" smtClean="0">
                <a:solidFill>
                  <a:srgbClr val="C00000"/>
                </a:solidFill>
              </a:rPr>
              <a:t>бригадная форма организации труда. </a:t>
            </a:r>
          </a:p>
          <a:p>
            <a:r>
              <a:rPr lang="ru-RU" dirty="0" smtClean="0"/>
              <a:t>Бригады нашли свое применение при эксплуатации локомотивов (локомотивные бригады), а также при ремонте подвижного состава (при этом создаются бригады из рабочих разных профессии и специализированные бригады, состоящие из рабочих одной или нескольких родственных профессий). </a:t>
            </a:r>
          </a:p>
          <a:p>
            <a:r>
              <a:rPr lang="ru-RU" dirty="0" smtClean="0"/>
              <a:t>Организуются бригады в путевом хозяйстве, в механизированных дистанциях,                    погрузочно-разгрузочных работ                                          и в других структурных подразделе-                            </a:t>
            </a:r>
            <a:r>
              <a:rPr lang="ru-RU" dirty="0" err="1" smtClean="0"/>
              <a:t>ниях</a:t>
            </a:r>
            <a:r>
              <a:rPr lang="ru-RU" dirty="0" smtClean="0"/>
              <a:t>, организующих перевозочную                      деятельность.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Организация труда на предприятии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– это система производственных взаимосвязей работников со средствами производства и друг с другом, образующая определенный порядок трудового процесса, который складывается из разделения труда и его кооперации между работниками, организации рабочих мест и организации их обслуживания рациональных приемов и методов труда и который обеспечивается подбором, подготовкой, переподготовкой и повышением квалификации кадров, созданием безопасных и здоровых условий труда, а также воспитанием  дисциплины труда.</a:t>
            </a:r>
          </a:p>
          <a:p>
            <a:endParaRPr lang="ru-RU" dirty="0"/>
          </a:p>
        </p:txBody>
      </p:sp>
      <p:pic>
        <p:nvPicPr>
          <p:cNvPr id="4" name="Рисунок 3" descr="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4800600"/>
            <a:ext cx="9525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Организация труда направлена на решение взаимосвязанных групп задач: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492752"/>
          </a:xfrm>
        </p:spPr>
        <p:txBody>
          <a:bodyPr/>
          <a:lstStyle/>
          <a:p>
            <a:r>
              <a:rPr lang="ru-RU" i="1" u="sng" dirty="0" smtClean="0"/>
              <a:t>экономических</a:t>
            </a:r>
            <a:r>
              <a:rPr lang="ru-RU" dirty="0" smtClean="0"/>
              <a:t> (экономия ресурсов, повышение качества продукции, рост результативности производства);</a:t>
            </a:r>
          </a:p>
          <a:p>
            <a:r>
              <a:rPr lang="ru-RU" i="1" u="sng" dirty="0" smtClean="0"/>
              <a:t>психофизиологических</a:t>
            </a:r>
            <a:r>
              <a:rPr lang="ru-RU" dirty="0" smtClean="0"/>
              <a:t> (сохранение в процессе труда здоровья и устойчивой работоспособности человека, обеспечение содержательности труда);</a:t>
            </a:r>
          </a:p>
          <a:p>
            <a:r>
              <a:rPr lang="ru-RU" i="1" u="sng" dirty="0" smtClean="0"/>
              <a:t>социальных</a:t>
            </a:r>
            <a:r>
              <a:rPr lang="ru-RU" dirty="0" smtClean="0"/>
              <a:t> (повышение привлекательности труда).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financements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4756504"/>
            <a:ext cx="4181475" cy="21014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Понятие о рабочем времени.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u="sng" dirty="0" smtClean="0"/>
              <a:t>Рабочее время </a:t>
            </a:r>
            <a:r>
              <a:rPr lang="ru-RU" dirty="0" smtClean="0"/>
              <a:t>- это установленное законом (или на его основе) время, в течение которого работник в соответствии с правилами внутреннего трудового распорядка, трудовым договором, должностной инструкцией должен выполнять свои обязанности, трудовые функции.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ru-RU"/>
          </a:p>
        </p:txBody>
      </p:sp>
      <p:pic>
        <p:nvPicPr>
          <p:cNvPr id="5" name="Рисунок 4" descr="article_image-image-artic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1447800"/>
            <a:ext cx="3962400" cy="4953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199</TotalTime>
  <Words>853</Words>
  <Application>Microsoft Office PowerPoint</Application>
  <PresentationFormat>Экран (4:3)</PresentationFormat>
  <Paragraphs>106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Официальная</vt:lpstr>
      <vt:lpstr>Тема 1.2 Основы организации и нормирования труда</vt:lpstr>
      <vt:lpstr>Вопросы:</vt:lpstr>
      <vt:lpstr>Организация труда</vt:lpstr>
      <vt:lpstr>Основные задачи и принципы организации труда, ее особенности на железнодорожном транспорте. </vt:lpstr>
      <vt:lpstr>Наиболее распространенная форма организации труда на железнодорожном транспорте - по графикам.</vt:lpstr>
      <vt:lpstr>Бригадная форма организации труда.</vt:lpstr>
      <vt:lpstr>Организация труда на предприятии</vt:lpstr>
      <vt:lpstr>Организация труда направлена на решение взаимосвязанных групп задач:</vt:lpstr>
      <vt:lpstr>Понятие о рабочем времени. </vt:lpstr>
      <vt:lpstr>Слайд 10</vt:lpstr>
      <vt:lpstr>Методы нормирования труда. </vt:lpstr>
      <vt:lpstr>Суммарные методы</vt:lpstr>
      <vt:lpstr>Аналитические методы</vt:lpstr>
      <vt:lpstr>Слайд 14</vt:lpstr>
      <vt:lpstr>Методы исследования труда</vt:lpstr>
      <vt:lpstr>Хронометраж</vt:lpstr>
      <vt:lpstr>Фотография рабочего времени</vt:lpstr>
      <vt:lpstr>Метод моментных наблюдений</vt:lpstr>
      <vt:lpstr>Слайд 19</vt:lpstr>
      <vt:lpstr>Понятие и классификация норм и нормативов</vt:lpstr>
      <vt:lpstr>Понятие и классификация норм и нормативов</vt:lpstr>
      <vt:lpstr>Слайд 22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УПП</cp:lastModifiedBy>
  <cp:revision>22</cp:revision>
  <dcterms:modified xsi:type="dcterms:W3CDTF">2013-03-11T06:41:00Z</dcterms:modified>
</cp:coreProperties>
</file>