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300" r:id="rId4"/>
    <p:sldId id="259" r:id="rId5"/>
    <p:sldId id="301" r:id="rId6"/>
    <p:sldId id="260" r:id="rId7"/>
    <p:sldId id="264" r:id="rId8"/>
    <p:sldId id="263" r:id="rId9"/>
    <p:sldId id="265" r:id="rId10"/>
    <p:sldId id="266" r:id="rId11"/>
    <p:sldId id="304" r:id="rId12"/>
    <p:sldId id="295" r:id="rId13"/>
    <p:sldId id="297" r:id="rId14"/>
    <p:sldId id="267" r:id="rId15"/>
    <p:sldId id="303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bik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5.bin"/><Relationship Id="rId2" Type="http://schemas.microsoft.com/office/2006/relationships/legacyDiagramText" Target="legacyDiagramText14.bin"/><Relationship Id="rId1" Type="http://schemas.microsoft.com/office/2006/relationships/legacyDiagramText" Target="legacyDiagramText13.bin"/><Relationship Id="rId6" Type="http://schemas.microsoft.com/office/2006/relationships/legacyDiagramText" Target="legacyDiagramText18.bin"/><Relationship Id="rId5" Type="http://schemas.microsoft.com/office/2006/relationships/legacyDiagramText" Target="legacyDiagramText17.bin"/><Relationship Id="rId4" Type="http://schemas.microsoft.com/office/2006/relationships/legacyDiagramText" Target="legacyDiagramText16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6" Type="http://schemas.microsoft.com/office/2006/relationships/legacyDiagramText" Target="legacyDiagramText24.bin"/><Relationship Id="rId5" Type="http://schemas.microsoft.com/office/2006/relationships/legacyDiagramText" Target="legacyDiagramText23.bin"/><Relationship Id="rId4" Type="http://schemas.microsoft.com/office/2006/relationships/legacyDiagramText" Target="legacyDiagramText22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Лекция №1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71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ВВЕДЕНИЕ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304800"/>
            <a:ext cx="85344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 изучении технических проблем рассматриваются: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орудия и средства производства;</a:t>
            </a:r>
          </a:p>
          <a:p>
            <a:r>
              <a:rPr lang="ru-RU" sz="3200" dirty="0" smtClean="0"/>
              <a:t>их физические свойства; </a:t>
            </a:r>
          </a:p>
          <a:p>
            <a:r>
              <a:rPr lang="ru-RU" sz="3200" dirty="0" smtClean="0"/>
              <a:t>взаимодействие в процессе организации перевозок; </a:t>
            </a:r>
          </a:p>
          <a:p>
            <a:r>
              <a:rPr lang="ru-RU" sz="3200" dirty="0" smtClean="0"/>
              <a:t>технология эксплуатации; </a:t>
            </a:r>
          </a:p>
          <a:p>
            <a:r>
              <a:rPr lang="ru-RU" sz="3200" dirty="0" smtClean="0"/>
              <a:t>ремонт и содержание технических средств;</a:t>
            </a:r>
          </a:p>
          <a:p>
            <a:r>
              <a:rPr lang="ru-RU" sz="3200" dirty="0" smtClean="0"/>
              <a:t>отношение работников к труду; </a:t>
            </a:r>
          </a:p>
          <a:p>
            <a:r>
              <a:rPr lang="ru-RU" sz="3200" dirty="0" smtClean="0"/>
              <a:t>уровень квалификации работников.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rganization Chart 11"/>
          <p:cNvGraphicFramePr>
            <a:graphicFrameLocks/>
          </p:cNvGraphicFramePr>
          <p:nvPr/>
        </p:nvGraphicFramePr>
        <p:xfrm>
          <a:off x="152400" y="152400"/>
          <a:ext cx="8839200" cy="6096000"/>
        </p:xfrm>
        <a:graphic>
          <a:graphicData uri="http://schemas.openxmlformats.org/drawingml/2006/compatibility">
            <com:legacyDrawing xmlns:com="http://schemas.openxmlformats.org/drawingml/2006/compatibility" spid="_x0000_s2048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24600" y="5257800"/>
            <a:ext cx="2133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62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Экономика ж\д транспорта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3600" dirty="0" smtClean="0"/>
              <a:t>Изучает транспорт с точки зрения производственных отношений в процессе производства. </a:t>
            </a:r>
          </a:p>
          <a:p>
            <a:pPr>
              <a:buNone/>
            </a:pPr>
            <a:r>
              <a:rPr lang="ru-RU" sz="3600" dirty="0" smtClean="0"/>
              <a:t>  При этом экономика</a:t>
            </a:r>
            <a:r>
              <a:rPr lang="ru-RU" sz="3600" dirty="0" smtClean="0">
                <a:solidFill>
                  <a:srgbClr val="FF0000"/>
                </a:solidFill>
              </a:rPr>
              <a:t> ориентируется на человека, как на главную производительную силу, на его интересы и управление ими.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Железнодорожный </a:t>
            </a:r>
            <a:r>
              <a:rPr lang="ru-RU" sz="3200" dirty="0" smtClean="0"/>
              <a:t>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600" u="sng" dirty="0" smtClean="0"/>
          </a:p>
          <a:p>
            <a:r>
              <a:rPr lang="ru-RU" sz="3600" dirty="0" smtClean="0"/>
              <a:t>связан со всеми отраслями народного хозяйства, с населением страны, с предприятиями, трудовыми коллективами.</a:t>
            </a:r>
          </a:p>
          <a:p>
            <a:r>
              <a:rPr lang="ru-RU" sz="3600" dirty="0" smtClean="0"/>
              <a:t>обслуживает все предприятия и отрасли народного хозяйства независимо от форм собственности и общественного строя. </a:t>
            </a:r>
          </a:p>
          <a:p>
            <a:r>
              <a:rPr lang="ru-RU" sz="3600" dirty="0" smtClean="0"/>
              <a:t>должен четко и в сроки обеспечивать перевозки грузов, пассажиров, почты, багажа, выполнять многочисленные нетрадиционные услуги с высоким качеством и при постоянном стремлении к снижению издержек, тарифов и цен на все виды услуг, работ и продукции.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Железнодорожный транспорт – многоотраслевое хозяйство.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В тесном взаимодействии друг с другом трудятся работники: </a:t>
            </a:r>
          </a:p>
          <a:p>
            <a:r>
              <a:rPr lang="ru-RU" dirty="0" smtClean="0"/>
              <a:t>хозяйств движения</a:t>
            </a:r>
          </a:p>
          <a:p>
            <a:r>
              <a:rPr lang="ru-RU" dirty="0" smtClean="0"/>
              <a:t>контейнерных перевозок и коммерческой работы </a:t>
            </a:r>
          </a:p>
          <a:p>
            <a:r>
              <a:rPr lang="ru-RU" dirty="0" smtClean="0"/>
              <a:t>пассажирского</a:t>
            </a:r>
          </a:p>
          <a:p>
            <a:r>
              <a:rPr lang="ru-RU" dirty="0" smtClean="0"/>
              <a:t>локомотивного </a:t>
            </a:r>
          </a:p>
          <a:p>
            <a:r>
              <a:rPr lang="ru-RU" dirty="0" smtClean="0"/>
              <a:t>электрификации и энергетики </a:t>
            </a:r>
          </a:p>
          <a:p>
            <a:r>
              <a:rPr lang="ru-RU" dirty="0" smtClean="0"/>
              <a:t>вагонного </a:t>
            </a:r>
          </a:p>
          <a:p>
            <a:r>
              <a:rPr lang="ru-RU" dirty="0" smtClean="0"/>
              <a:t>путевого </a:t>
            </a:r>
          </a:p>
          <a:p>
            <a:r>
              <a:rPr lang="ru-RU" dirty="0" smtClean="0"/>
              <a:t>сигнализации связи и др.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В каждом хозяйстве есть специфические особенности технологии, организации и экономики производства.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rganization Chart 11"/>
          <p:cNvGraphicFramePr>
            <a:graphicFrameLocks/>
          </p:cNvGraphicFramePr>
          <p:nvPr/>
        </p:nvGraphicFramePr>
        <p:xfrm>
          <a:off x="152400" y="152400"/>
          <a:ext cx="8839200" cy="6096000"/>
        </p:xfrm>
        <a:graphic>
          <a:graphicData uri="http://schemas.openxmlformats.org/drawingml/2006/compatibility">
            <com:legacyDrawing xmlns:com="http://schemas.openxmlformats.org/drawingml/2006/compatibility" spid="_x0000_s1945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 </a:t>
            </a:r>
            <a:r>
              <a:rPr lang="ru-RU" sz="2700" dirty="0" smtClean="0"/>
              <a:t>Экономика и планирование эксплуатационной работы - составная часть экономики ж\д транспорта.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800" dirty="0" smtClean="0"/>
              <a:t>Она изучает:</a:t>
            </a:r>
          </a:p>
          <a:p>
            <a:r>
              <a:rPr lang="ru-RU" sz="3800" dirty="0" smtClean="0"/>
              <a:t>основы производственно-хозяйственной деятельности отделения дороги </a:t>
            </a:r>
          </a:p>
          <a:p>
            <a:r>
              <a:rPr lang="ru-RU" sz="3800" dirty="0" smtClean="0"/>
              <a:t>организацию управления и работы станции </a:t>
            </a:r>
          </a:p>
          <a:p>
            <a:r>
              <a:rPr lang="ru-RU" sz="3800" dirty="0" smtClean="0"/>
              <a:t>организацию труда, нормирования, заработной платы</a:t>
            </a:r>
          </a:p>
          <a:p>
            <a:r>
              <a:rPr lang="ru-RU" sz="3800" dirty="0" smtClean="0"/>
              <a:t>изобретательства и патентного дела</a:t>
            </a:r>
          </a:p>
          <a:p>
            <a:r>
              <a:rPr lang="ru-RU" sz="3800" dirty="0" smtClean="0"/>
              <a:t>планирование, финансирование, учет, отчетность</a:t>
            </a:r>
          </a:p>
          <a:p>
            <a:r>
              <a:rPr lang="ru-RU" sz="3800" dirty="0" smtClean="0"/>
              <a:t>анализ производственно-финансовой деятельности</a:t>
            </a:r>
          </a:p>
          <a:p>
            <a:r>
              <a:rPr lang="ru-RU" sz="3800" dirty="0" smtClean="0"/>
              <a:t>эффективность внедрения новой техники и организационно-технических мероприятий в станционном хозяйстве.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Экономика транспорта как наука отвечает на вопрос: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2800" b="1" i="1" dirty="0" smtClean="0"/>
              <a:t>   </a:t>
            </a:r>
            <a:r>
              <a:rPr lang="ru-RU" sz="3200" b="1" i="1" dirty="0" smtClean="0"/>
              <a:t>«</a:t>
            </a:r>
            <a:r>
              <a:rPr lang="ru-RU" sz="3200" b="1" i="1" u="sng" dirty="0" smtClean="0"/>
              <a:t>Что надо делать </a:t>
            </a:r>
            <a:r>
              <a:rPr lang="ru-RU" sz="3200" b="1" i="1" dirty="0" smtClean="0"/>
              <a:t>в теории и на практике, </a:t>
            </a:r>
            <a:r>
              <a:rPr lang="ru-RU" sz="3200" b="1" i="1" u="sng" dirty="0" smtClean="0"/>
              <a:t>чтобы удовлетворить потребности </a:t>
            </a:r>
            <a:r>
              <a:rPr lang="ru-RU" sz="3200" b="1" i="1" dirty="0" smtClean="0"/>
              <a:t>народного хозяйства и населения в перевозках </a:t>
            </a:r>
            <a:r>
              <a:rPr lang="ru-RU" sz="3200" b="1" i="1" u="sng" dirty="0" smtClean="0"/>
              <a:t>с наименьшими издержками?»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об экономике как о науке.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Экономика</a:t>
            </a:r>
            <a:r>
              <a:rPr lang="ru-RU" sz="3200" dirty="0" smtClean="0"/>
              <a:t> – это все виды деятельности людей, которые позволяют </a:t>
            </a:r>
            <a:r>
              <a:rPr lang="ru-RU" sz="3200" dirty="0" smtClean="0"/>
              <a:t>человеку, обществу</a:t>
            </a:r>
            <a:r>
              <a:rPr lang="ru-RU" sz="3200" dirty="0" smtClean="0"/>
              <a:t>, обеспечивать себе материальные условия для существования.</a:t>
            </a:r>
          </a:p>
          <a:p>
            <a:r>
              <a:rPr lang="ru-RU" sz="3200" b="1" dirty="0" smtClean="0"/>
              <a:t>Экономика отрасли - ?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Проследим связь: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rganization Chart 11"/>
          <p:cNvGraphicFramePr>
            <a:graphicFrameLocks/>
          </p:cNvGraphicFramePr>
          <p:nvPr/>
        </p:nvGraphicFramePr>
        <p:xfrm>
          <a:off x="152400" y="152400"/>
          <a:ext cx="8839200" cy="6096000"/>
        </p:xfrm>
        <a:graphic>
          <a:graphicData uri="http://schemas.openxmlformats.org/drawingml/2006/compatibility">
            <com:legacyDrawing xmlns:com="http://schemas.openxmlformats.org/drawingml/2006/compatibility" spid="_x0000_s1638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09800" y="2590800"/>
            <a:ext cx="2057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36576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48400" y="5181600"/>
            <a:ext cx="2286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Микроэкономика – функционирование фирмы, корпорации, предприятия.</a:t>
            </a:r>
          </a:p>
          <a:p>
            <a:r>
              <a:rPr lang="ru-RU" sz="3200" dirty="0" smtClean="0"/>
              <a:t>Макроэкономика – законы функционирования национальной экономики в целом (+ государство).</a:t>
            </a:r>
          </a:p>
          <a:p>
            <a:pPr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5" name="Organization Chart 11"/>
          <p:cNvGraphicFramePr>
            <a:graphicFrameLocks/>
          </p:cNvGraphicFramePr>
          <p:nvPr/>
        </p:nvGraphicFramePr>
        <p:xfrm>
          <a:off x="152400" y="152400"/>
          <a:ext cx="8839200" cy="6096000"/>
        </p:xfrm>
        <a:graphic>
          <a:graphicData uri="http://schemas.openxmlformats.org/drawingml/2006/compatibility">
            <com:legacyDrawing xmlns:com="http://schemas.openxmlformats.org/drawingml/2006/compatibility" spid="_x0000_s174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724400" y="3657600"/>
            <a:ext cx="175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24600" y="5334000"/>
            <a:ext cx="2209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Экономика организаций (предприятий) – производственные отношения людей на предприятии. </a:t>
            </a:r>
          </a:p>
          <a:p>
            <a:pPr>
              <a:buNone/>
            </a:pPr>
            <a:r>
              <a:rPr lang="ru-RU" sz="2800" dirty="0" smtClean="0"/>
              <a:t>   Через объект исследования она связана с такими курсами, как: бухгалтерский учет, менеджмент, маркетинг, финансы, ценообразование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Вместе с тем каждый вид транспорта представляет собой </a:t>
            </a:r>
            <a:r>
              <a:rPr lang="ru-RU" sz="2800" dirty="0" smtClean="0">
                <a:solidFill>
                  <a:srgbClr val="FF0000"/>
                </a:solidFill>
              </a:rPr>
              <a:t>особый производственный комплекс,</a:t>
            </a:r>
            <a:r>
              <a:rPr lang="ru-RU" sz="2800" dirty="0" smtClean="0"/>
              <a:t> имеет свои технические, экономические ,социальные особенности и сферу наиболее эффективного применения для пассажирских и грузовых перевозок.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3200" dirty="0" smtClean="0"/>
              <a:t>Поэтому экономика транспорта подразделяется на ряд отраслевых экономик: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экономику ж\д транспорта,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экономику речного транспорта 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экономику </a:t>
            </a:r>
            <a:r>
              <a:rPr lang="ru-RU" sz="3200" dirty="0" smtClean="0"/>
              <a:t>автомобильного </a:t>
            </a:r>
            <a:r>
              <a:rPr lang="ru-RU" sz="3200" dirty="0" smtClean="0"/>
              <a:t>транспорта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Железнодорожный транспорт, как совокупность средств производства, техники, технологий, рабочей силы является объектом изучения многих наук – технических, естественных, математических, географических, экономических и др. При этом предмет научных интересов у каждой науки свой.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716</TotalTime>
  <Words>528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ВВЕДЕНИЕ</vt:lpstr>
      <vt:lpstr>Понятие об экономике как о науке.</vt:lpstr>
      <vt:lpstr>Слайд 3</vt:lpstr>
      <vt:lpstr>    </vt:lpstr>
      <vt:lpstr>Слайд 5</vt:lpstr>
      <vt:lpstr>Слайд 6</vt:lpstr>
      <vt:lpstr>Слайд 7</vt:lpstr>
      <vt:lpstr>  </vt:lpstr>
      <vt:lpstr>Слайд 9</vt:lpstr>
      <vt:lpstr>   При изучении технических проблем рассматриваются:  </vt:lpstr>
      <vt:lpstr>Слайд 11</vt:lpstr>
      <vt:lpstr>Экономика ж\д транспорта</vt:lpstr>
      <vt:lpstr>Железнодорожный транспорт</vt:lpstr>
      <vt:lpstr>Железнодорожный транспорт – многоотраслевое хозяйство.</vt:lpstr>
      <vt:lpstr>Слайд 15</vt:lpstr>
      <vt:lpstr>            Экономика и планирование эксплуатационной работы - составная часть экономики ж\д транспорта.    </vt:lpstr>
      <vt:lpstr>Экономика транспорта как наука отвечает на вопрос: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1.12 Формы и системы оплаты труда</dc:title>
  <cp:lastModifiedBy>УПП</cp:lastModifiedBy>
  <cp:revision>68</cp:revision>
  <dcterms:modified xsi:type="dcterms:W3CDTF">2013-01-12T03:59:22Z</dcterms:modified>
</cp:coreProperties>
</file>