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2" y="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451B8-9FB1-40CD-A732-54A7C0EB77B1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E2E73-24CB-4BD4-A92A-2198583DC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71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B9C9D0A-B9E0-401F-A139-AA1AFB4CC697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9397211-7667-4CB8-B4DC-CC3E62DB80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2254" y="1124744"/>
            <a:ext cx="8087470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Электрический ток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60097" y="5060457"/>
            <a:ext cx="4572000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физики </a:t>
            </a:r>
            <a:r>
              <a:rPr lang="ru-RU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Климутина</a:t>
            </a: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Н.Ю.</a:t>
            </a:r>
          </a:p>
          <a:p>
            <a:pPr algn="r">
              <a:defRPr/>
            </a:pP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МКОУ «Первомайская </a:t>
            </a: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СОШ»  Ясногорского района Тульской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8398" y="3789040"/>
            <a:ext cx="1803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57988"/>
            <a:ext cx="54726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 </a:t>
            </a:r>
            <a:r>
              <a:rPr lang="ru-RU" sz="3200" b="1" cap="all" dirty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тропинкам я </a:t>
            </a:r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бегу,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Без </a:t>
            </a:r>
            <a:r>
              <a:rPr lang="ru-RU" sz="3200" b="1" cap="all" dirty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тропинок не </a:t>
            </a:r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могу.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Где </a:t>
            </a:r>
            <a:r>
              <a:rPr lang="ru-RU" sz="3200" b="1" cap="all" dirty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меня, ребята </a:t>
            </a:r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нет,</a:t>
            </a:r>
          </a:p>
          <a:p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Не </a:t>
            </a:r>
            <a:r>
              <a:rPr lang="ru-RU" sz="3200" b="1" cap="all" dirty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зажжётся в доме </a:t>
            </a:r>
            <a:r>
              <a:rPr lang="ru-RU" sz="3200" b="1" cap="all" dirty="0" smtClean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свет. </a:t>
            </a:r>
            <a:r>
              <a:rPr lang="ru-RU" sz="3200" b="1" cap="all" dirty="0">
                <a:ln w="900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 </a:t>
            </a: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-27255994" y="-13282953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-27103594" y="-13130553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-26951194" y="-12978153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-26798794" y="-12825753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настраиваемая 12">
            <a:hlinkClick r:id="" action="ppaction://noaction" highlightClick="1"/>
          </p:cNvPr>
          <p:cNvSpPr/>
          <p:nvPr/>
        </p:nvSpPr>
        <p:spPr>
          <a:xfrm>
            <a:off x="-26646394" y="-12673353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-26493994" y="-12520953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8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4294967295"/>
          </p:nvPr>
        </p:nvSpPr>
        <p:spPr>
          <a:xfrm>
            <a:off x="966468" y="908720"/>
            <a:ext cx="7344816" cy="3024335"/>
          </a:xfrm>
        </p:spPr>
        <p:txBody>
          <a:bodyPr>
            <a:normAutofit/>
          </a:bodyPr>
          <a:lstStyle/>
          <a:p>
            <a:pPr marL="547688" indent="-411163" algn="ctr">
              <a:buFont typeface="Wingdings 2" pitchFamily="18" charset="2"/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Arial" charset="0"/>
              </a:rPr>
              <a:t>Домашнее задание</a:t>
            </a:r>
            <a:r>
              <a:rPr lang="ru-RU" sz="4000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FF0000"/>
                </a:solidFill>
              </a:rPr>
              <a:t>     </a:t>
            </a:r>
          </a:p>
          <a:p>
            <a:pPr marL="547688" indent="-411163" algn="ctr">
              <a:buFont typeface="Wingdings 2" pitchFamily="18" charset="2"/>
              <a:buNone/>
            </a:pPr>
            <a:r>
              <a:rPr lang="ru-RU" sz="6600" b="1" dirty="0" smtClean="0"/>
              <a:t>§ </a:t>
            </a:r>
            <a:r>
              <a:rPr lang="ru-RU" sz="6600" b="1" dirty="0" smtClean="0">
                <a:latin typeface="+mj-lt"/>
              </a:rPr>
              <a:t>32, № 1231-1234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43476" y="4437112"/>
            <a:ext cx="7414209" cy="1107996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6600" b="1" cap="all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Спасибо за урок!</a:t>
            </a:r>
          </a:p>
        </p:txBody>
      </p:sp>
      <p:sp>
        <p:nvSpPr>
          <p:cNvPr id="4" name="Управляющая кнопка: настраиваемая 3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-26798336" y="-123156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3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C:\Users\Директор\Pictures\МОИ РИСУНКИ ПОФИЗИКЕ\Электричество\Реш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" y="1576388"/>
            <a:ext cx="33718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467" name="Picture 3" descr="C:\Users\Директор\Pictures\МОИ РИСУНКИ ПОФИЗИКЕ\Электричество\Реш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" y="1576388"/>
            <a:ext cx="3357563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0468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321593" y="1562101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378868" y="1562101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678656" y="2290763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750218" y="2290763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821781" y="2290763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321718" y="3076576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3393281" y="3076576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321593" y="3074988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3393281" y="1576388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678656" y="3790951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750218" y="3790951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821781" y="3790951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4039451" y="246688"/>
            <a:ext cx="4933181" cy="63709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1600" b="1" dirty="0"/>
              <a:t> </a:t>
            </a:r>
            <a:r>
              <a:rPr lang="ru-RU" sz="2400" b="1" dirty="0"/>
              <a:t>Частицы ядра (протоны и нейтроны) прочно связаны друг с другом особыми ядерными силами. Притяжение электронов к ядру гораздо слабее взаимного притяжения частиц ядра, поэтому электроны могут отделяться от  "своих" атомов и переходить к другим. В результате таких переходов образуются ионы – атомы, в которых число электронов не равно числу протонов. Если ион содержит отрицательных частиц больше, чем положительных, то такой ион называют отрицательным. В противоположном</a:t>
            </a:r>
            <a:r>
              <a:rPr lang="en-US" sz="2400" b="1" dirty="0"/>
              <a:t> </a:t>
            </a:r>
            <a:r>
              <a:rPr lang="ru-RU" sz="2400" b="1" dirty="0"/>
              <a:t>случае ион называют положительным</a:t>
            </a:r>
            <a:r>
              <a:rPr lang="ru-RU" sz="2400" b="1" dirty="0" smtClean="0"/>
              <a:t>.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3" y="1504951"/>
            <a:ext cx="3643313" cy="307181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19" name="Управляющая кнопка: настраиваемая 18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07136 -0.015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6" y="-78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03212 0.08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437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0.02917 0.0351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" y="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35 -0.01574 C -0.0724 -0.02523 -0.07257 -0.03403 -0.07656 -0.04213 C -0.07934 -0.05741 -0.07517 -0.03843 -0.08073 -0.05185 C -0.08177 -0.0544 -0.08281 -0.06019 -0.08281 -0.06019 C -0.11806 -0.05857 -0.10747 -0.06829 -0.11927 -0.04491 C -0.12118 -0.03195 -0.12899 -0.01945 -0.13594 -0.01019 C -0.13802 -0.00185 -0.14306 0.00301 -0.14844 0.00787 C -0.15156 0.0162 -0.15851 0.02407 -0.16406 0.03009 C -0.16597 0.03217 -0.17031 0.03565 -0.17031 0.03565 C -0.17274 0.04051 -0.17344 0.04398 -0.17656 0.04815 C -0.1776 0.04051 -0.17986 0.03148 -0.18281 0.02454 C -0.18542 0.01829 -0.18976 0.01296 -0.19219 0.00648 C -0.19549 -0.00208 -0.19792 -0.00857 -0.20365 -0.01435 C -0.20521 -0.02037 -0.21181 -0.03333 -0.21615 -0.03519 C -0.21858 -0.04005 -0.21858 -0.04306 -0.2224 -0.0463 C -0.22465 -0.05232 -0.22656 -0.05509 -0.23073 -0.0588 C -0.23455 -0.06644 -0.23976 -0.07384 -0.24635 -0.07685 C -0.25 -0.08171 -0.25365 -0.08704 -0.25781 -0.09074 C -0.25451 -0.10394 -0.24931 -0.1132 -0.24323 -0.12408 C -0.24115 -0.13218 -0.23299 -0.14421 -0.2276 -0.14908 C -0.22622 -0.15463 -0.22049 -0.16134 -0.21719 -0.16574 C -0.20885 -0.16019 -0.19965 -0.15903 -0.19115 -0.15463 C -0.18333 -0.1507 -0.175 -0.14884 -0.16719 -0.14491 C -0.15972 -0.14121 -0.15417 -0.13796 -0.14635 -0.13658 C -0.14028 -0.1338 -0.13542 -0.13333 -0.12865 -0.13241 C -0.12726 -0.13195 -0.125 -0.13287 -0.12448 -0.13102 C -0.12431 -0.13033 -0.12917 -0.11736 -0.12969 -0.11574 C -0.13316 -0.1044 -0.13576 -0.09236 -0.13906 -0.08102 C -0.14288 -0.06736 -0.14774 -0.05371 -0.1526 -0.04074 C -0.15642 -0.03079 -0.15642 -0.0169 -0.16094 -0.00741 C -0.16267 -0.00371 -0.16424 0.00023 -0.16615 0.0037 C -0.16823 0.00741 -0.17118 0.01042 -0.1724 0.01481 C -0.17639 0.02801 -0.18281 0.04004 -0.18802 0.05231 C -0.1908 0.05856 -0.19462 0.06342 -0.19635 0.07037 C -0.19879 0.06042 -0.2158 0.05231 -0.22344 0.04815 C -0.22708 0.04074 -0.23038 0.04375 -0.2349 0.03981 C -0.24115 0.03426 -0.2474 0.02986 -0.25469 0.02731 C -0.26129 0.01852 -0.26267 0.01875 -0.27031 0.01204 C -0.27361 0.00903 -0.27587 0.00532 -0.27969 0.0037 C -0.28281 -0.00255 -0.28785 -0.00463 -0.29323 -0.00602 C -0.29653 -0.01273 -0.29983 -0.01435 -0.30469 -0.01852 C -0.30729 -0.02871 -0.32153 -0.02454 -0.29323 -0.02546 C -0.27205 -0.02616 -0.25087 -0.02639 -0.22969 -0.02685 C -0.2099 -0.03009 -0.1901 -0.02847 -0.17031 -0.03102 C -0.16198 -0.03472 -0.1592 -0.0375 -0.14948 -0.03935 C -0.14392 -0.0419 -0.13872 -0.04607 -0.13385 -0.05046 C -0.13108 -0.05278 -0.12014 -0.05324 -0.11615 -0.05463 C -0.11233 -0.05371 -0.10833 -0.05371 -0.10469 -0.05185 C -0.10347 -0.05116 -0.10313 -0.04931 -0.1026 -0.04769 C -0.10017 -0.04074 -0.09826 -0.03102 -0.09531 -0.02408 C -0.09288 -0.01829 -0.08958 -0.01296 -0.08698 -0.00741 C -0.08455 -0.00208 -0.0842 0.00417 -0.08177 0.00926 C -0.08108 0.01088 -0.07951 0.0118 -0.07865 0.01342 C -0.075 0.01944 -0.07326 0.02616 -0.06927 0.03148 C -0.06823 0.03565 -0.06806 0.04028 -0.06615 0.04398 C -0.06476 0.04676 -0.06198 0.05231 -0.06198 0.05231 C -0.0599 0.06667 -0.06754 0.06042 -0.07865 0.05926 C -0.10451 0.05995 -0.11823 0.05972 -0.1401 0.06342 C -0.14583 0.06597 -0.14983 0.0662 -0.15573 0.06481 C -0.15642 0.04583 -0.15747 0.02685 -0.15781 0.00787 C -0.15868 -0.04908 -0.14705 -0.11042 -0.16094 -0.16574 C -0.16111 -0.16759 -0.16198 -0.18148 -0.16302 -0.18519 C -0.16354 -0.18681 -0.16458 -0.18796 -0.1651 -0.18935 C -0.16563 -0.19074 -0.1658 -0.19213 -0.16615 -0.19352 C -0.17135 -0.18658 -0.175 -0.1757 -0.18073 -0.16991 C -0.18646 -0.16412 -0.18368 -0.16736 -0.18906 -0.16019 C -0.19219 -0.14954 -0.19861 -0.14329 -0.20469 -0.13519 C -0.21198 -0.12546 -0.21927 -0.11574 -0.22656 -0.10602 C -0.2559 -0.0669 -0.28385 -0.02546 -0.31302 0.01342 " pathEditMode="relative" ptsTypes="ffffffffffffffffffffffffffffffffffffffffffffffffffffffffffffffffffffA">
                                      <p:cBhvr>
                                        <p:cTn id="3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 descr="C:\Users\Директор\Pictures\МОИ РИСУНКИ ПОФИЗИКЕ\Электричество\Реш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714500"/>
            <a:ext cx="337185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785813" y="3357563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357313" y="4000500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928813" y="3643313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000250" y="3071813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3000375" y="2143125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000250" y="2143125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357313" y="2357438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1071563" y="3071813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3071813" y="3143250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428875" y="3929063"/>
            <a:ext cx="28575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C:\Users\Директор\Pictures\МОИ РИСУНКИ ПОФИЗИКЕ\Электричество\Электр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57" t="36197" r="26630" b="3474"/>
          <a:stretch>
            <a:fillRect/>
          </a:stretch>
        </p:blipFill>
        <p:spPr bwMode="auto">
          <a:xfrm>
            <a:off x="2428875" y="2571750"/>
            <a:ext cx="28575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/>
          <p:cNvSpPr/>
          <p:nvPr/>
        </p:nvSpPr>
        <p:spPr>
          <a:xfrm>
            <a:off x="571500" y="1643063"/>
            <a:ext cx="3643313" cy="307181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2" name="Shape 31"/>
          <p:cNvCxnSpPr>
            <a:stCxn id="29" idx="3"/>
          </p:cNvCxnSpPr>
          <p:nvPr/>
        </p:nvCxnSpPr>
        <p:spPr>
          <a:xfrm flipH="1">
            <a:off x="4000500" y="3179763"/>
            <a:ext cx="214313" cy="1963737"/>
          </a:xfrm>
          <a:prstGeom prst="bentConnector4">
            <a:avLst>
              <a:gd name="adj1" fmla="val -106664"/>
              <a:gd name="adj2" fmla="val 92485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>
            <a:stCxn id="29" idx="1"/>
          </p:cNvCxnSpPr>
          <p:nvPr/>
        </p:nvCxnSpPr>
        <p:spPr>
          <a:xfrm rot="10800000" flipH="1" flipV="1">
            <a:off x="571500" y="3178175"/>
            <a:ext cx="2286000" cy="2608263"/>
          </a:xfrm>
          <a:prstGeom prst="bentConnector4">
            <a:avLst>
              <a:gd name="adj1" fmla="val -10000"/>
              <a:gd name="adj2" fmla="val 69954"/>
            </a:avLst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2514" name="Picture 2" descr="C:\Users\Директор\Pictures\МОИ РИСУНКИ ПОФИЗИКЕ\Электричество\Батарейу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5000625"/>
            <a:ext cx="157162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3" name="Прямоугольник 2"/>
          <p:cNvSpPr>
            <a:spLocks noChangeArrowheads="1"/>
          </p:cNvSpPr>
          <p:nvPr/>
        </p:nvSpPr>
        <p:spPr bwMode="auto">
          <a:xfrm>
            <a:off x="234949" y="188640"/>
            <a:ext cx="8715375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/>
            <a:r>
              <a:rPr lang="ru-RU" sz="2800" b="1" dirty="0"/>
              <a:t>Электрический ток в металлах – это упорядоченное движение </a:t>
            </a:r>
            <a:r>
              <a:rPr lang="ru-RU" sz="2800" b="1" dirty="0">
                <a:solidFill>
                  <a:srgbClr val="FF0000"/>
                </a:solidFill>
              </a:rPr>
              <a:t>электронов 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/>
              <a:t>под действием электрического поля.</a:t>
            </a:r>
          </a:p>
        </p:txBody>
      </p:sp>
      <p:pic>
        <p:nvPicPr>
          <p:cNvPr id="4155" name="Picture 59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5203825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6" name="Picture 60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4375" y="46990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7" name="Picture 61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838" y="41957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8" name="Picture 62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484346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Picture 63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46700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Picture 64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646873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1" name="Picture 65" descr="Картинка 6 из 277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5608716"/>
            <a:ext cx="504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2" name="AutoShape 67"/>
          <p:cNvSpPr>
            <a:spLocks noChangeArrowheads="1"/>
          </p:cNvSpPr>
          <p:nvPr/>
        </p:nvSpPr>
        <p:spPr bwMode="auto">
          <a:xfrm>
            <a:off x="5507037" y="2391568"/>
            <a:ext cx="2593355" cy="537370"/>
          </a:xfrm>
          <a:prstGeom prst="rightArrow">
            <a:avLst>
              <a:gd name="adj1" fmla="val 50000"/>
              <a:gd name="adj2" fmla="val 137088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600" b="1" dirty="0"/>
              <a:t>Направление ветра</a:t>
            </a:r>
          </a:p>
        </p:txBody>
      </p:sp>
      <p:sp>
        <p:nvSpPr>
          <p:cNvPr id="30" name="Управляющая кнопка: настраиваемая 29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настраиваемая 30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настраиваемая 32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настраиваемая 33">
            <a:hlinkClick r:id="" action="ppaction://noaction" highlightClick="1"/>
          </p:cNvPr>
          <p:cNvSpPr/>
          <p:nvPr/>
        </p:nvSpPr>
        <p:spPr>
          <a:xfrm>
            <a:off x="-26798336" y="-123156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67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5.55556E-6 L 0.03143 -5.55556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44" dur="5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48" dur="5000" fill="hold"/>
                                        <p:tgtEl>
                                          <p:spTgt spid="4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50" dur="5000" fill="hold"/>
                                        <p:tgtEl>
                                          <p:spTgt spid="4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52" dur="5000" fill="hold"/>
                                        <p:tgtEl>
                                          <p:spTgt spid="4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54" dur="50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16 -0.0169 -0.01198 -0.03172 -0.01354 -0.05 C -0.01441 -0.0588 -0.01562 -0.07639 -0.01562 -0.07639 C -0.01823 -0.06968 -0.0217 -0.06621 -0.025 -0.05973 C -0.0283 -0.05301 -0.02673 -0.05718 -0.02916 -0.04723 C -0.03038 -0.04213 -0.03368 -0.0382 -0.03541 -0.03334 C -0.0342 -0.01945 -0.0316 -0.01042 -0.025 0 C -0.0217 0.00509 -0.02153 0.00879 -0.01771 0.01389 C -0.01545 0.02268 -0.01267 0.02777 -0.00625 0.03055 C -0.00295 0.03703 0.00452 0.04004 0.00938 0.04444 C 0.01146 0.04629 0.01563 0.05 0.01563 0.05 C 0.0217 0.04467 0.03021 0.03889 0.03542 0.03194 C 0.03889 0.02731 0.03976 0.02314 0.04375 0.01944 C 0.04757 0.00926 0.05191 0 0.05625 -0.00973 C 0.05729 -0.01204 0.05816 -0.01436 0.05938 -0.01667 C 0.06129 -0.02037 0.06563 -0.02778 0.06563 -0.02778 C 0.06719 -0.0338 0.0691 -0.03797 0.07188 -0.04306 C 0.07379 -0.0507 0.07153 -0.05556 0.06667 -0.05973 C 0.06597 -0.06158 0.06563 -0.06366 0.06459 -0.06528 C 0.06268 -0.06829 0.0599 -0.07037 0.05834 -0.07361 C 0.05764 -0.075 0.05677 -0.07639 0.05625 -0.07778 C 0.05573 -0.07917 0.05573 -0.08056 0.05521 -0.08195 C 0.05399 -0.08496 0.05243 -0.0875 0.05104 -0.09028 C 0.05035 -0.09167 0.04896 -0.09445 0.04896 -0.09445 C 0.04254 -0.08866 0.04132 -0.0794 0.0375 -0.07084 C 0.03368 -0.05093 0.02379 -0.02755 0.01459 -0.01111 C 0.01285 -0.00417 0.01042 0.00092 0.00729 0.00694 C 0.00399 0.01342 0.00226 0.02106 -0.00104 0.02777 C -0.0033 0.03217 -0.00469 0.0368 -0.00625 0.04166 C -0.00712 0.04444 -0.00833 0.05 -0.00833 0.05 C 0.00052 0.05393 0.00608 0.06412 0.01354 0.07083 C 0.01962 0.07615 0.02743 0.08055 0.03438 0.08333 C 0.03768 0.08472 0.04063 0.08449 0.04375 0.08611 C 0.0507 0.08958 0.04531 0.08796 0.05209 0.09305 C 0.05365 0.09421 0.05556 0.0949 0.05729 0.09583 C 0.05938 0.09676 0.06354 0.09861 0.06354 0.09861 C 0.07379 0.09514 0.06007 0.10069 0.075 0.0875 C 0.08334 0.08009 0.08906 0.06689 0.09792 0.06111 C 0.09948 0.05463 0.10139 0.04838 0.10313 0.04166 C 0.10278 -0.00278 0.10278 -0.04723 0.10209 -0.09167 C 0.10191 -0.09861 0.10052 -0.09537 0.09792 -0.09306 C 0.09584 -0.08773 0.09254 -0.08449 0.09063 -0.07917 C 0.08941 -0.07593 0.08872 -0.07269 0.0875 -0.06945 C 0.08715 -0.06713 0.08733 -0.06459 0.08646 -0.0625 C 0.08577 -0.06111 0.0842 -0.06088 0.08334 -0.05973 C 0.08004 -0.05463 0.07726 -0.04838 0.07396 -0.04306 C 0.07136 -0.03889 0.06459 -0.03334 0.06459 -0.03334 C 0.06129 -0.02686 0.0599 -0.02223 0.05521 -0.01806 C 0.05382 -0.01528 0.05243 -0.0125 0.05104 -0.00973 C 0.04896 -0.00533 0.05226 0.00046 0.05313 0.00555 C 0.05434 0.01296 0.06059 0.02384 0.06459 0.02916 C 0.06615 0.03518 0.06771 0.03611 0.07084 0.04027 C 0.07778 0.04953 0.08559 0.05926 0.09479 0.06527 C 0.09688 0.06944 0.09948 0.07152 0.10313 0.07361 C 0.10521 0.07477 0.10938 0.07639 0.10938 0.07639 C 0.11389 0.07592 0.1184 0.07615 0.12292 0.075 C 0.12795 0.07384 0.1316 0.06597 0.13646 0.06389 C 0.14288 0.05532 0.14479 0.04537 0.15 0.03611 C 0.15122 0.02847 0.15226 0.02615 0.15625 0.02083 C 0.16024 0.00764 0.16754 -0.00186 0.17292 -0.01389 C 0.17726 -0.02361 0.18143 -0.03357 0.1875 -0.04167 C 0.18872 -0.04676 0.19149 -0.04908 0.19271 -0.05417 C 0.18889 -0.06273 0.18386 -0.06898 0.17917 -0.07639 C 0.175 -0.08287 0.17917 -0.07824 0.175 -0.08611 C 0.17413 -0.08773 0.17274 -0.08866 0.17188 -0.09028 C 0.16962 -0.09468 0.16771 -0.09954 0.16563 -0.10417 C 0.1592 -0.11829 0.14983 -0.13287 0.14584 -0.14861 C 0.1224 -0.07084 0.13976 -0.13079 0.14479 0.08889 C 0.14479 0.09143 0.14722 0.08472 0.14896 0.08333 C 0.15087 0.08171 0.15521 0.08055 0.15521 0.08055 C 0.15781 0.07708 0.15834 0.07592 0.16146 0.07361 C 0.16424 0.07152 0.16979 0.06805 0.16979 0.06805 C 0.17327 0.06134 0.17587 0.06227 0.18229 0.06111 C 0.18559 0.0581 0.19375 0.05555 0.19375 0.05555 C 0.19792 0.05185 0.20261 0.0493 0.20729 0.04722 C 0.21059 0.04282 0.21007 0.04074 0.2125 0.0375 " pathEditMode="relative" ptsTypes="fffffffffffffffffffffffffffffffffffffffffffffffffffffffffffffffffffffffffffA">
                                      <p:cBhvr>
                                        <p:cTn id="56" dur="50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57233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ИСТОЧНИКИ ЭЛЕКТРИЧЕСКОГО ТОКА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455" y="1655677"/>
            <a:ext cx="27603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ГАЛЬВАНИЧЕСКИЕ</a:t>
            </a:r>
          </a:p>
          <a:p>
            <a:endParaRPr lang="ru-RU" sz="2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</a:t>
            </a:r>
            <a:r>
              <a:rPr lang="ru-RU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нергия химических процессов превращается в электрическую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1601" y="1655676"/>
            <a:ext cx="2829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ТЕРМОЭЛЕМЕНТЫ</a:t>
            </a:r>
          </a:p>
          <a:p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нутренняя энергия превращается в электрическую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1655677"/>
            <a:ext cx="316835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ФОТОЭЛЕМЕНТЫ</a:t>
            </a:r>
          </a:p>
          <a:p>
            <a:pPr algn="ctr"/>
            <a:endParaRPr lang="ru-RU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ветовая энергия превращается в электрическую; явление - фотоэффект </a:t>
            </a:r>
            <a:endParaRPr lang="ru-RU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 flipH="1">
            <a:off x="1823652" y="980453"/>
            <a:ext cx="1092164" cy="675224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84044" y="947641"/>
            <a:ext cx="0" cy="7080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677341" y="947641"/>
            <a:ext cx="918995" cy="70803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46656" y="4725144"/>
            <a:ext cx="82107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источниках тока за счет сил неэлектрического происхождения происходит разделение заряженных частиц, в результате чего полюса источника оказываются разноименно заряженными.</a:t>
            </a:r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4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772816"/>
            <a:ext cx="3816424" cy="1656184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араллелограмм 84"/>
          <p:cNvSpPr/>
          <p:nvPr/>
        </p:nvSpPr>
        <p:spPr>
          <a:xfrm rot="20517091">
            <a:off x="2974512" y="2161938"/>
            <a:ext cx="1137914" cy="990700"/>
          </a:xfrm>
          <a:prstGeom prst="parallelogram">
            <a:avLst>
              <a:gd name="adj" fmla="val 36695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14305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Например, аккумулятор: он является источником тока.</a:t>
            </a:r>
            <a:endParaRPr lang="ru-RU" sz="2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611560" y="1052736"/>
            <a:ext cx="0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427446" y="1052736"/>
            <a:ext cx="0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543470" y="898764"/>
            <a:ext cx="0" cy="12340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331640" y="898764"/>
            <a:ext cx="0" cy="12340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араллелограмм 10"/>
          <p:cNvSpPr/>
          <p:nvPr/>
        </p:nvSpPr>
        <p:spPr>
          <a:xfrm rot="20517091">
            <a:off x="762681" y="2161939"/>
            <a:ext cx="1137914" cy="990700"/>
          </a:xfrm>
          <a:prstGeom prst="parallelogram">
            <a:avLst>
              <a:gd name="adj" fmla="val 36695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23462" y="4653136"/>
            <a:ext cx="4304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м</a:t>
            </a:r>
            <a:r>
              <a:rPr lang="ru-RU" sz="3200" dirty="0" smtClean="0"/>
              <a:t>еталлические пластины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122342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</a:t>
            </a:r>
            <a:r>
              <a:rPr lang="ru-RU" sz="3200" dirty="0" smtClean="0"/>
              <a:t>ерная кислота</a:t>
            </a:r>
            <a:endParaRPr lang="ru-RU" sz="32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1331640" y="2852936"/>
            <a:ext cx="804132" cy="108012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602952" y="2852936"/>
            <a:ext cx="795030" cy="112527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4086472" y="1772816"/>
            <a:ext cx="1289660" cy="818064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32040" y="2492896"/>
            <a:ext cx="4032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После пропускания через электроды постоянный электрический ток, между пластинами и кислотой происходит химическая реакция. При этом один электрод становится «+» заряжен, а второй «-». Теперь он сам становится источником тока.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1793921" y="2051069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33" name="TextBox 32"/>
          <p:cNvSpPr txBox="1"/>
          <p:nvPr/>
        </p:nvSpPr>
        <p:spPr>
          <a:xfrm>
            <a:off x="1708612" y="1840467"/>
            <a:ext cx="22771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40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43" y="1900770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12" y="2669407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70" y="3067170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390" y="2407351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856" y="2682650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24" y="2333478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192" y="2791504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C:\Users\Директор\Pictures\МОИ РИСУНКИ ПОФИЗИКЕ\Электризация\Рисунок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75" y="3177174"/>
            <a:ext cx="183529" cy="1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Овал 65"/>
          <p:cNvSpPr/>
          <p:nvPr/>
        </p:nvSpPr>
        <p:spPr>
          <a:xfrm>
            <a:off x="1560331" y="3093868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67" name="TextBox 66"/>
          <p:cNvSpPr txBox="1"/>
          <p:nvPr/>
        </p:nvSpPr>
        <p:spPr>
          <a:xfrm>
            <a:off x="1469149" y="2883267"/>
            <a:ext cx="4671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2560044" y="3140967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69" name="TextBox 68"/>
          <p:cNvSpPr txBox="1"/>
          <p:nvPr/>
        </p:nvSpPr>
        <p:spPr>
          <a:xfrm>
            <a:off x="2468862" y="2930366"/>
            <a:ext cx="4671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2061136" y="2667220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72" name="Овал 71"/>
          <p:cNvSpPr/>
          <p:nvPr/>
        </p:nvSpPr>
        <p:spPr>
          <a:xfrm>
            <a:off x="2610954" y="2557781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73" name="TextBox 72"/>
          <p:cNvSpPr txBox="1"/>
          <p:nvPr/>
        </p:nvSpPr>
        <p:spPr>
          <a:xfrm>
            <a:off x="2519772" y="2347180"/>
            <a:ext cx="4671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2453038" y="2100061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75" name="TextBox 74"/>
          <p:cNvSpPr txBox="1"/>
          <p:nvPr/>
        </p:nvSpPr>
        <p:spPr>
          <a:xfrm>
            <a:off x="2361856" y="1889460"/>
            <a:ext cx="4671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2859524" y="1992534"/>
            <a:ext cx="191227" cy="163574"/>
          </a:xfrm>
          <a:prstGeom prst="ellipse">
            <a:avLst/>
          </a:prstGeom>
          <a:solidFill>
            <a:srgbClr val="FF0000"/>
          </a:solidFill>
          <a:ln w="1270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/>
              <a:t> </a:t>
            </a:r>
            <a:r>
              <a:rPr lang="ru-RU" sz="9600" dirty="0" smtClean="0"/>
              <a:t> </a:t>
            </a:r>
            <a:endParaRPr lang="ru-RU" sz="13800" dirty="0"/>
          </a:p>
        </p:txBody>
      </p:sp>
      <p:sp>
        <p:nvSpPr>
          <p:cNvPr id="82" name="TextBox 81"/>
          <p:cNvSpPr txBox="1"/>
          <p:nvPr/>
        </p:nvSpPr>
        <p:spPr>
          <a:xfrm>
            <a:off x="1985148" y="2456619"/>
            <a:ext cx="46718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59861" y="1758681"/>
            <a:ext cx="283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+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365982" y="472183"/>
            <a:ext cx="3051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194130" y="764569"/>
            <a:ext cx="229274" cy="6709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настраиваемая 45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Управляющая кнопка: настраиваемая 48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правляющая кнопка: настраиваемая 49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Управляющая кнопка: настраиваемая 50">
            <a:hlinkClick r:id="" action="ppaction://noaction" highlightClick="1"/>
          </p:cNvPr>
          <p:cNvSpPr/>
          <p:nvPr/>
        </p:nvSpPr>
        <p:spPr>
          <a:xfrm>
            <a:off x="-26798336" y="-123156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74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2731E-6 L -0.10226 0.0414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206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05 -0.10206 L 0.17709 -0.0599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210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85185E-6 L -0.12379 -0.0657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-328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46934E-6 L -0.07379 -0.00093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46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55913E-6 L -0.11476 -0.0094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-486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84679E-6 L -0.19288 -0.0006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46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4536E-6 L -0.18351 0.0043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84" y="208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71141E-8 L -0.0158 -0.0502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-252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17959E-6 L 0.21649 -0.0469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6" y="-236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17959E-6 L 0.21146 -0.04698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236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34228E-6 L 0.08351 -0.0328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-1643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34228E-6 L 0.07847 -0.0328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1643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1257E-6 L 0.1382 0.0048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23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18676E-6 L 0.10955 -0.0002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2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4.61467E-6 L 0.10452 -0.0004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2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4862E-6 L 0.10329 0.0560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28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0.00347 L 0.09809 0.0560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22" y="2615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42745E-6 L 0.05243 0.04212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2106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31659E-6 L 0.19097 0.031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49" y="157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023 L 0.18576 0.031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157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71257E-6 L 0.13143 0.0048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62" y="231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139 L 0.0467 0.0435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/>
      <p:bldP spid="33" grpId="1"/>
      <p:bldP spid="66" grpId="0" animBg="1"/>
      <p:bldP spid="66" grpId="1" animBg="1"/>
      <p:bldP spid="67" grpId="0"/>
      <p:bldP spid="67" grpId="1"/>
      <p:bldP spid="68" grpId="0" animBg="1"/>
      <p:bldP spid="68" grpId="1" animBg="1"/>
      <p:bldP spid="69" grpId="0"/>
      <p:bldP spid="69" grpId="1"/>
      <p:bldP spid="70" grpId="0" animBg="1"/>
      <p:bldP spid="70" grpId="1" animBg="1"/>
      <p:bldP spid="72" grpId="0" animBg="1"/>
      <p:bldP spid="72" grpId="1" animBg="1"/>
      <p:bldP spid="73" grpId="0"/>
      <p:bldP spid="73" grpId="1"/>
      <p:bldP spid="74" grpId="0" animBg="1"/>
      <p:bldP spid="74" grpId="1" animBg="1"/>
      <p:bldP spid="75" grpId="0"/>
      <p:bldP spid="75" grpId="1"/>
      <p:bldP spid="76" grpId="0" animBg="1"/>
      <p:bldP spid="76" grpId="1" animBg="1"/>
      <p:bldP spid="82" grpId="0"/>
      <p:bldP spid="82" grpId="1"/>
      <p:bldP spid="84" grpId="0"/>
      <p:bldP spid="84" grpId="1"/>
      <p:bldP spid="86" grpId="0"/>
      <p:bldP spid="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" y="871845"/>
            <a:ext cx="3906298" cy="27187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57" y="16395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ГАЛЬВАНИЧЕСКИЕ ИСТОЧНИКИ ТОКА</a:t>
            </a:r>
            <a:endParaRPr lang="ru-RU" sz="4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873" y="2492896"/>
            <a:ext cx="5028076" cy="4626996"/>
          </a:xfrm>
          <a:prstGeom prst="rect">
            <a:avLst/>
          </a:prstGeom>
        </p:spPr>
      </p:pic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1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44" y="255887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ТЕРМОЭЛЕМЕНТЫ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3386">
            <a:off x="999440" y="2275310"/>
            <a:ext cx="1997001" cy="382824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85762">
            <a:off x="3668716" y="720360"/>
            <a:ext cx="1476375" cy="381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10975"/>
            <a:ext cx="2426834" cy="34322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60" y="4147558"/>
            <a:ext cx="4104456" cy="2603828"/>
          </a:xfrm>
          <a:prstGeom prst="rect">
            <a:avLst/>
          </a:prstGeom>
        </p:spPr>
      </p:pic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36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88640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ФОТОЭЛЕМЕНТЫ</a:t>
            </a:r>
            <a:endParaRPr lang="ru-RU" sz="44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899752"/>
            <a:ext cx="4032448" cy="28416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88640"/>
            <a:ext cx="2674987" cy="33475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21" y="1233772"/>
            <a:ext cx="2835911" cy="21269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233772"/>
            <a:ext cx="2565810" cy="21376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991" y="3899752"/>
            <a:ext cx="3788820" cy="2841615"/>
          </a:xfrm>
          <a:prstGeom prst="rect">
            <a:avLst/>
          </a:prstGeom>
        </p:spPr>
      </p:pic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настраиваемая 9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настраиваемая 11">
            <a:hlinkClick r:id="" action="ppaction://noaction" highlightClick="1"/>
          </p:cNvPr>
          <p:cNvSpPr/>
          <p:nvPr/>
        </p:nvSpPr>
        <p:spPr>
          <a:xfrm>
            <a:off x="-26798336" y="-123156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71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5816" y="188640"/>
            <a:ext cx="3379130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4000" b="1" i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РЕФЛЕКСИЯ</a:t>
            </a:r>
            <a:endParaRPr lang="ru-RU" sz="40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8950" y="896938"/>
            <a:ext cx="8137525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2800" b="1" dirty="0"/>
              <a:t>  Какое значение для тебя лично имеют знания, полученные сегодня?</a:t>
            </a:r>
          </a:p>
          <a:p>
            <a:pPr algn="just">
              <a:defRPr/>
            </a:pPr>
            <a:endParaRPr lang="ru-RU" sz="2800" b="1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2800" b="1" dirty="0"/>
              <a:t>  Что представляло наибольшую трудность в понимании предмета?</a:t>
            </a:r>
          </a:p>
          <a:p>
            <a:pPr algn="just">
              <a:defRPr/>
            </a:pPr>
            <a:endParaRPr lang="ru-RU" sz="2800" b="1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2800" b="1" dirty="0"/>
              <a:t>  Как ты оцениваешь полученные сегодня знания (глубокие, осознанные; предстоит осознать; неосознанные)?</a:t>
            </a:r>
          </a:p>
          <a:p>
            <a:pPr algn="just">
              <a:defRPr/>
            </a:pPr>
            <a:endParaRPr lang="ru-RU" sz="2800" b="1" dirty="0"/>
          </a:p>
          <a:p>
            <a:pPr marL="285750" indent="-285750" algn="just">
              <a:buFont typeface="Wingdings" pitchFamily="2" charset="2"/>
              <a:buChar char="q"/>
              <a:defRPr/>
            </a:pPr>
            <a:r>
              <a:rPr lang="ru-RU" sz="2800" b="1" dirty="0"/>
              <a:t>  С каким настроением ты изучал этот   материал по сравнению с другими уроками?</a:t>
            </a: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-27255536" y="-127728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-27103136" y="-126204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-26950736" y="-12468000"/>
            <a:ext cx="66679408" cy="3485187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5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лектрический ток в металлах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Электрический ток в металлах</Template>
  <TotalTime>1</TotalTime>
  <Words>318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Электрический ток в металлах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</cp:revision>
  <dcterms:created xsi:type="dcterms:W3CDTF">2014-05-25T19:08:21Z</dcterms:created>
  <dcterms:modified xsi:type="dcterms:W3CDTF">2014-05-25T19:10:11Z</dcterms:modified>
</cp:coreProperties>
</file>