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sldIdLst>
    <p:sldId id="288" r:id="rId2"/>
    <p:sldId id="287" r:id="rId3"/>
    <p:sldId id="286" r:id="rId4"/>
    <p:sldId id="285" r:id="rId5"/>
    <p:sldId id="284" r:id="rId6"/>
    <p:sldId id="281" r:id="rId7"/>
    <p:sldId id="278" r:id="rId8"/>
    <p:sldId id="279" r:id="rId9"/>
    <p:sldId id="270" r:id="rId10"/>
    <p:sldId id="28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9E"/>
    <a:srgbClr val="4882C8"/>
    <a:srgbClr val="2DB3E3"/>
    <a:srgbClr val="0079CC"/>
    <a:srgbClr val="009900"/>
    <a:srgbClr val="FF9900"/>
    <a:srgbClr val="4C526C"/>
    <a:srgbClr val="4C495F"/>
    <a:srgbClr val="474D65"/>
    <a:srgbClr val="494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9" autoAdjust="0"/>
  </p:normalViewPr>
  <p:slideViewPr>
    <p:cSldViewPr>
      <p:cViewPr varScale="1">
        <p:scale>
          <a:sx n="65" d="100"/>
          <a:sy n="65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AC17-59C1-4271-B8AD-D64D051A31B1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8651-8A0D-471E-B22F-83C75965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Шлюзы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210002-5F4A-49A8-8ECC-9E4A37354884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Рассмотрите рисунок.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56E9AF-5C5B-41D4-91EE-A6B96AF44489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A3FF-D3F8-4EFA-AF82-7FDE18773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41045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79BF-E4F4-42D3-AC0C-7D34A1411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8290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386C-7308-4C86-9E2E-4B2484438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895518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9BA6-DC7C-47CC-B903-A3A6B5D10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95093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FCFB-2742-4CA7-A745-4EB5E00F9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500628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69BC-4DD6-472A-8086-693537669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04469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6475-12A4-4483-8B04-9644A38C6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4614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4DC0-5A64-44E5-895D-663DBDA15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26792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3F6F-99BB-4CDF-A30A-0FCA80BC6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49034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3E45-E142-4953-8C5E-E9FB2EDEF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91857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57C4-BB65-467D-BECE-5A897EA10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83700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DE64-448B-4DA5-A55C-A925E2E50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41889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C69-AA96-44CF-A080-90DC5A413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44241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EA56-3440-47D5-9470-7DFA2729D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716487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C82D-9FCF-4472-A2C2-913A60A6A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554779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DC0689-5B82-4323-8FDD-AC6F1C7BA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ransition spd="slow">
    <p:blinds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8.radikal.ru/i122/0905/ab/b4e2a5f244cf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8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26.png"/><Relationship Id="rId15" Type="http://schemas.microsoft.com/office/2007/relationships/hdphoto" Target="../media/hdphoto9.wdp"/><Relationship Id="rId10" Type="http://schemas.openxmlformats.org/officeDocument/2006/relationships/image" Target="../media/image30.png"/><Relationship Id="rId4" Type="http://schemas.microsoft.com/office/2007/relationships/hdphoto" Target="../media/hdphoto5.wdp"/><Relationship Id="rId9" Type="http://schemas.openxmlformats.org/officeDocument/2006/relationships/image" Target="../media/image29.jpe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4932040" y="3774364"/>
            <a:ext cx="3600400" cy="25103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45546" y="3051644"/>
                <a:ext cx="5080892" cy="401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baseline="-25000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8000" b="1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𝛒</m:t>
                        </m:r>
                        <m:r>
                          <a:rPr lang="ru-RU" sz="8000" b="1" baseline="-25000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ru-RU" sz="8000" b="1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𝛒</m:t>
                        </m:r>
                        <m:r>
                          <a:rPr lang="ru-RU" sz="8000" b="1" i="1" baseline="-25000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8000" b="1" baseline="-25000" dirty="0">
                    <a:ln w="50800"/>
                    <a:solidFill>
                      <a:srgbClr val="7030A0"/>
                    </a:solidFill>
                    <a:latin typeface="Tahoma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baseline="-25000" dirty="0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8000" b="1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ru-RU" sz="8000" b="1" i="1" baseline="-25000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8000" b="1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8000" b="1" baseline="-25000">
                            <a:ln w="50800"/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ru-RU" sz="8000" b="1" baseline="-25000" dirty="0">
                  <a:ln w="50800"/>
                  <a:solidFill>
                    <a:srgbClr val="7030A0"/>
                  </a:solidFill>
                  <a:latin typeface="Tahoma"/>
                  <a:ea typeface="Cambria Math"/>
                </a:endParaRPr>
              </a:p>
              <a:p>
                <a:pPr lvl="0" algn="ctr">
                  <a:lnSpc>
                    <a:spcPct val="150000"/>
                  </a:lnSpc>
                </a:pPr>
                <a:endParaRPr lang="ru-RU" sz="8000" b="1" baseline="-25000" dirty="0">
                  <a:ln w="50800"/>
                  <a:solidFill>
                    <a:srgbClr val="7030A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46" y="3051644"/>
                <a:ext cx="5080892" cy="40127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7984" y="-19230"/>
                <a:ext cx="4716016" cy="339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4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р</a:t>
                </a:r>
                <a:r>
                  <a:rPr lang="ru-RU" sz="4800" b="1" baseline="-250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1</a:t>
                </a:r>
                <a:r>
                  <a:rPr lang="en-US" sz="4800" b="1" baseline="-250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 </a:t>
                </a:r>
                <a:r>
                  <a:rPr lang="ru-RU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=</a:t>
                </a:r>
                <a:r>
                  <a:rPr lang="en-US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 </a:t>
                </a:r>
                <a:r>
                  <a:rPr lang="ru-RU" sz="4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р</a:t>
                </a:r>
                <a:r>
                  <a:rPr lang="ru-RU" sz="4800" b="1" baseline="-250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2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𝛒</m:t>
                      </m:r>
                      <m:r>
                        <a:rPr lang="ru-RU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𝐠𝐡</m:t>
                      </m:r>
                      <m:r>
                        <a:rPr lang="en-US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𝛒</m:t>
                      </m:r>
                      <m:r>
                        <a:rPr lang="ru-RU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𝐠𝐡</m:t>
                      </m:r>
                      <m:r>
                        <a:rPr lang="en-US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4800" b="1" baseline="-250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4800" b="1" i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𝛒</m:t>
                    </m:r>
                    <m:r>
                      <a:rPr lang="ru-RU" sz="4800" b="1" i="0" baseline="-2500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48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48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𝛒</m:t>
                    </m:r>
                    <m:r>
                      <a:rPr lang="ru-RU" sz="4800" b="1" i="0" baseline="-2500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4800" b="1" i="0" baseline="-2500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4800" b="1" i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Cambria Math"/>
                    <a:ea typeface="Cambria Math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>
                        <a:ln w="50800"/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 sz="4800" b="1" baseline="-25000">
                        <a:ln w="50800"/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4800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800" b="1">
                        <a:ln w="50800"/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 sz="4800" b="1" baseline="-25000">
                        <a:ln w="50800"/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ru-RU" sz="4800" b="1" baseline="-25000" dirty="0" smtClean="0">
                  <a:ln w="50800"/>
                  <a:solidFill>
                    <a:schemeClr val="accent2">
                      <a:lumMod val="50000"/>
                    </a:schemeClr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-19230"/>
                <a:ext cx="4716016" cy="3390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268091" y="1933103"/>
            <a:ext cx="438384" cy="37281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Арка 15"/>
          <p:cNvSpPr/>
          <p:nvPr/>
        </p:nvSpPr>
        <p:spPr>
          <a:xfrm rot="10800000">
            <a:off x="1261629" y="4683483"/>
            <a:ext cx="2102201" cy="1759957"/>
          </a:xfrm>
          <a:prstGeom prst="blockArc">
            <a:avLst>
              <a:gd name="adj1" fmla="val 10755319"/>
              <a:gd name="adj2" fmla="val 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8421" y="557214"/>
            <a:ext cx="428054" cy="135160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697627" y="1602879"/>
            <a:ext cx="500063" cy="348230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488553" y="2564904"/>
            <a:ext cx="429195" cy="252028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95593" y="3051644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 </a:t>
            </a:r>
            <a:endParaRPr lang="ru-RU" sz="2000" b="1" baseline="-25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30611" y="557214"/>
            <a:ext cx="428054" cy="200768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25446" y="2564904"/>
            <a:ext cx="438384" cy="3045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61627" y="1602878"/>
            <a:ext cx="444847" cy="3482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78421" y="5085183"/>
            <a:ext cx="2145445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17"/>
          <p:cNvSpPr>
            <a:spLocks noChangeArrowheads="1"/>
          </p:cNvSpPr>
          <p:nvPr/>
        </p:nvSpPr>
        <p:spPr bwMode="auto">
          <a:xfrm>
            <a:off x="3917748" y="3532656"/>
            <a:ext cx="829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3200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/>
              <a:t> </a:t>
            </a:r>
            <a:endParaRPr lang="ru-RU" sz="3200" b="1" baseline="-25000" dirty="0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603381" y="188640"/>
            <a:ext cx="1418696" cy="576064"/>
          </a:xfrm>
          <a:prstGeom prst="wedgeRectCallout">
            <a:avLst>
              <a:gd name="adj1" fmla="val -52977"/>
              <a:gd name="adj2" fmla="val 30258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Керосин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703149" y="196334"/>
            <a:ext cx="1043869" cy="712386"/>
          </a:xfrm>
          <a:prstGeom prst="wedgeRectCallout">
            <a:avLst>
              <a:gd name="adj1" fmla="val -102307"/>
              <a:gd name="adj2" fmla="val 32950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14"/>
              <p:cNvSpPr>
                <a:spLocks noChangeArrowheads="1"/>
              </p:cNvSpPr>
              <p:nvPr/>
            </p:nvSpPr>
            <p:spPr bwMode="auto">
              <a:xfrm>
                <a:off x="4127566" y="4088530"/>
                <a:ext cx="4985453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При равенстве давлений высота столба жидкости </a:t>
                </a:r>
                <a14:m>
                  <m:oMath xmlns:m="http://schemas.openxmlformats.org/officeDocument/2006/math">
                    <m:r>
                      <a:rPr lang="ru-RU" sz="2400" b="1" i="1" baseline="-2500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с </a:t>
                </a:r>
                <a:r>
                  <a:rPr lang="ru-RU" sz="2400" dirty="0" smtClean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меньшей плотностью </a:t>
                </a:r>
                <a:r>
                  <a:rPr lang="ru-RU" sz="2400" dirty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будет </a:t>
                </a:r>
                <a:r>
                  <a:rPr lang="ru-RU" sz="2400" dirty="0" smtClean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больше </a:t>
                </a:r>
                <a:r>
                  <a:rPr lang="ru-RU" sz="2400" dirty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высоты столба жидкости с </a:t>
                </a:r>
                <a:r>
                  <a:rPr lang="ru-RU" sz="2400" dirty="0" smtClean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большей </a:t>
                </a:r>
                <a:r>
                  <a:rPr lang="ru-RU" sz="2400" dirty="0">
                    <a:ln w="18415" cmpd="sng">
                      <a:solidFill>
                        <a:srgbClr val="FFFF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плотностью.</a:t>
                </a:r>
              </a:p>
            </p:txBody>
          </p:sp>
        </mc:Choice>
        <mc:Fallback xmlns="">
          <p:sp>
            <p:nvSpPr>
              <p:cNvPr id="31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7566" y="4088530"/>
                <a:ext cx="4985453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22" t="-4088" r="-2200" b="-78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995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" grpId="0"/>
      <p:bldP spid="3" grpId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100" y="4605228"/>
            <a:ext cx="8561960" cy="120032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58DE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7200" b="1" cap="none" spc="0" dirty="0">
              <a:ln w="11430"/>
              <a:solidFill>
                <a:srgbClr val="F58DE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664" y="908720"/>
            <a:ext cx="74888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39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№17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9(3)</a:t>
            </a:r>
          </a:p>
          <a:p>
            <a:pPr algn="ctr"/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5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319" y="188640"/>
            <a:ext cx="86756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Сообщающие сосуды в быту и технике</a:t>
            </a:r>
          </a:p>
        </p:txBody>
      </p:sp>
      <p:pic>
        <p:nvPicPr>
          <p:cNvPr id="8195" name="Picture 5" descr="N:\давление и сообщ сос\Картинки\0006-002-Sosudy-imejuschie-obschuju-soedinjajuschuju-ikh-chast-zapolnennuju-pokojaschejsj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69963"/>
            <a:ext cx="3781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:\давление и сообщ сос\Картинки\1002_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969963"/>
            <a:ext cx="3527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319" y="3356992"/>
            <a:ext cx="43924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Чайники, кувшины, лейки,   водопровод - это всё </a:t>
            </a:r>
            <a:r>
              <a:rPr lang="ru-RU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сообщающие сосуды.</a:t>
            </a:r>
          </a:p>
        </p:txBody>
      </p:sp>
      <p:pic>
        <p:nvPicPr>
          <p:cNvPr id="12" name="Picture 8" descr="старинная посуд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" y="4700588"/>
            <a:ext cx="4584700" cy="196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4450" y="3495675"/>
            <a:ext cx="3706813" cy="3214688"/>
          </a:xfrm>
        </p:spPr>
      </p:pic>
    </p:spTree>
    <p:extLst>
      <p:ext uri="{BB962C8B-B14F-4D97-AF65-F5344CB8AC3E}">
        <p14:creationId xmlns:p14="http://schemas.microsoft.com/office/powerpoint/2010/main" val="34581290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534" y="722155"/>
            <a:ext cx="8938961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Какие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еще примеры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сообщающихся сосудов вы можете привести?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 располагаются поверхности однородной жидкости в сообщающихся сосудах?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 располагаются поверхности разнородных жидкостей в сообщающихся сосудах?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543" y="156722"/>
            <a:ext cx="69509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и </a:t>
            </a:r>
            <a:r>
              <a:rPr lang="ru-RU" sz="32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задания для повторения</a:t>
            </a:r>
            <a:endParaRPr lang="ru-RU" sz="32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635896" y="4077072"/>
            <a:ext cx="5194300" cy="2232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2400" dirty="0" smtClean="0"/>
              <a:t>    </a:t>
            </a:r>
            <a:r>
              <a:rPr lang="ru-RU" dirty="0" smtClean="0">
                <a:effectLst/>
                <a:latin typeface="Monotype Corsiva" pitchFamily="66" charset="0"/>
              </a:rPr>
              <a:t>4.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Перед вами два кофейника одинаковой ширины, но один    высокий, другой – низкий.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Какой из них вместительнее?</a:t>
            </a:r>
          </a:p>
        </p:txBody>
      </p:sp>
      <p:pic>
        <p:nvPicPr>
          <p:cNvPr id="12" name="Picture 4" descr="13"/>
          <p:cNvPicPr>
            <a:picLocks noChangeAspect="1" noChangeArrowheads="1"/>
          </p:cNvPicPr>
          <p:nvPr/>
        </p:nvPicPr>
        <p:blipFill>
          <a:blip r:embed="rId2" cstate="screen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621772"/>
            <a:ext cx="3744416" cy="30229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N:\давление и сообщ сос\Картинки\030509235818_298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71" y="722155"/>
            <a:ext cx="8244085" cy="6135845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12"/>
          <p:cNvPicPr>
            <a:picLocks noChangeAspect="1" noChangeArrowheads="1"/>
          </p:cNvPicPr>
          <p:nvPr/>
        </p:nvPicPr>
        <p:blipFill>
          <a:blip r:embed="rId4" cstate="screen">
            <a:lum contras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383" y="1135057"/>
            <a:ext cx="4441060" cy="50600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76956" y="2449353"/>
            <a:ext cx="4167311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Для чего отводящим трубкам кухонной раковины придают коленчатую форму?</a:t>
            </a:r>
          </a:p>
          <a:p>
            <a:pPr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46101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  <p:bldP spid="1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620688"/>
            <a:ext cx="7638895" cy="54721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/>
            <a:r>
              <a:rPr lang="ru-RU" sz="6000" i="1" dirty="0" smtClean="0">
                <a:solidFill>
                  <a:srgbClr val="0066FF"/>
                </a:solidFill>
              </a:rPr>
              <a:t>Шлюзы</a:t>
            </a:r>
            <a:r>
              <a:rPr lang="ru-RU" sz="4000" i="1" dirty="0" smtClean="0">
                <a:solidFill>
                  <a:srgbClr val="0066FF"/>
                </a:solidFill>
              </a:rPr>
              <a:t>– </a:t>
            </a:r>
          </a:p>
          <a:p>
            <a:pPr algn="just"/>
            <a:endParaRPr lang="ru-RU" sz="4000" i="1" dirty="0">
              <a:solidFill>
                <a:srgbClr val="0066FF"/>
              </a:solidFill>
            </a:endParaRPr>
          </a:p>
          <a:p>
            <a:pPr algn="just"/>
            <a:r>
              <a:rPr lang="ru-RU" sz="4000" i="1" dirty="0" smtClean="0">
                <a:solidFill>
                  <a:srgbClr val="0066FF"/>
                </a:solidFill>
              </a:rPr>
              <a:t>гидротехнические устройства, с помощью которых суда проводят из водного бассейна с одним уровнем воды в другой - с иным уровнем.</a:t>
            </a:r>
            <a:r>
              <a:rPr lang="ru-RU" sz="40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6503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Директор\Documents\Давление\Cr1-2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54" y="0"/>
            <a:ext cx="9148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Директор\Documents\Давление\SCHLU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Директор\Documents\Давление\ph147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Картинка 580 из 4289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31" y="0"/>
            <a:ext cx="9184358" cy="68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911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5473"/>
            <a:ext cx="9144000" cy="4259758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-32736" y="2838734"/>
            <a:ext cx="9217679" cy="3684896"/>
          </a:xfrm>
          <a:custGeom>
            <a:avLst/>
            <a:gdLst>
              <a:gd name="connsiteX0" fmla="*/ 19088 w 9217679"/>
              <a:gd name="connsiteY0" fmla="*/ 1023582 h 3684896"/>
              <a:gd name="connsiteX1" fmla="*/ 87327 w 9217679"/>
              <a:gd name="connsiteY1" fmla="*/ 982639 h 3684896"/>
              <a:gd name="connsiteX2" fmla="*/ 100975 w 9217679"/>
              <a:gd name="connsiteY2" fmla="*/ 941696 h 3684896"/>
              <a:gd name="connsiteX3" fmla="*/ 155566 w 9217679"/>
              <a:gd name="connsiteY3" fmla="*/ 818866 h 3684896"/>
              <a:gd name="connsiteX4" fmla="*/ 169214 w 9217679"/>
              <a:gd name="connsiteY4" fmla="*/ 777923 h 3684896"/>
              <a:gd name="connsiteX5" fmla="*/ 210157 w 9217679"/>
              <a:gd name="connsiteY5" fmla="*/ 696036 h 3684896"/>
              <a:gd name="connsiteX6" fmla="*/ 373930 w 9217679"/>
              <a:gd name="connsiteY6" fmla="*/ 614150 h 3684896"/>
              <a:gd name="connsiteX7" fmla="*/ 455817 w 9217679"/>
              <a:gd name="connsiteY7" fmla="*/ 586854 h 3684896"/>
              <a:gd name="connsiteX8" fmla="*/ 510408 w 9217679"/>
              <a:gd name="connsiteY8" fmla="*/ 573206 h 3684896"/>
              <a:gd name="connsiteX9" fmla="*/ 633237 w 9217679"/>
              <a:gd name="connsiteY9" fmla="*/ 518615 h 3684896"/>
              <a:gd name="connsiteX10" fmla="*/ 674181 w 9217679"/>
              <a:gd name="connsiteY10" fmla="*/ 504967 h 3684896"/>
              <a:gd name="connsiteX11" fmla="*/ 715124 w 9217679"/>
              <a:gd name="connsiteY11" fmla="*/ 464024 h 3684896"/>
              <a:gd name="connsiteX12" fmla="*/ 769715 w 9217679"/>
              <a:gd name="connsiteY12" fmla="*/ 450376 h 3684896"/>
              <a:gd name="connsiteX13" fmla="*/ 892545 w 9217679"/>
              <a:gd name="connsiteY13" fmla="*/ 327547 h 3684896"/>
              <a:gd name="connsiteX14" fmla="*/ 933488 w 9217679"/>
              <a:gd name="connsiteY14" fmla="*/ 286603 h 3684896"/>
              <a:gd name="connsiteX15" fmla="*/ 960784 w 9217679"/>
              <a:gd name="connsiteY15" fmla="*/ 245660 h 3684896"/>
              <a:gd name="connsiteX16" fmla="*/ 1001727 w 9217679"/>
              <a:gd name="connsiteY16" fmla="*/ 218365 h 3684896"/>
              <a:gd name="connsiteX17" fmla="*/ 1097261 w 9217679"/>
              <a:gd name="connsiteY17" fmla="*/ 177421 h 3684896"/>
              <a:gd name="connsiteX18" fmla="*/ 1192796 w 9217679"/>
              <a:gd name="connsiteY18" fmla="*/ 163773 h 3684896"/>
              <a:gd name="connsiteX19" fmla="*/ 1261035 w 9217679"/>
              <a:gd name="connsiteY19" fmla="*/ 150126 h 3684896"/>
              <a:gd name="connsiteX20" fmla="*/ 1520342 w 9217679"/>
              <a:gd name="connsiteY20" fmla="*/ 191069 h 3684896"/>
              <a:gd name="connsiteX21" fmla="*/ 1561285 w 9217679"/>
              <a:gd name="connsiteY21" fmla="*/ 218365 h 3684896"/>
              <a:gd name="connsiteX22" fmla="*/ 1725058 w 9217679"/>
              <a:gd name="connsiteY22" fmla="*/ 204717 h 3684896"/>
              <a:gd name="connsiteX23" fmla="*/ 1766002 w 9217679"/>
              <a:gd name="connsiteY23" fmla="*/ 191069 h 3684896"/>
              <a:gd name="connsiteX24" fmla="*/ 1820593 w 9217679"/>
              <a:gd name="connsiteY24" fmla="*/ 177421 h 3684896"/>
              <a:gd name="connsiteX25" fmla="*/ 1943423 w 9217679"/>
              <a:gd name="connsiteY25" fmla="*/ 122830 h 3684896"/>
              <a:gd name="connsiteX26" fmla="*/ 1984366 w 9217679"/>
              <a:gd name="connsiteY26" fmla="*/ 109182 h 3684896"/>
              <a:gd name="connsiteX27" fmla="*/ 2025309 w 9217679"/>
              <a:gd name="connsiteY27" fmla="*/ 95535 h 3684896"/>
              <a:gd name="connsiteX28" fmla="*/ 2066252 w 9217679"/>
              <a:gd name="connsiteY28" fmla="*/ 68239 h 3684896"/>
              <a:gd name="connsiteX29" fmla="*/ 2230026 w 9217679"/>
              <a:gd name="connsiteY29" fmla="*/ 27296 h 3684896"/>
              <a:gd name="connsiteX30" fmla="*/ 3362790 w 9217679"/>
              <a:gd name="connsiteY30" fmla="*/ 13648 h 3684896"/>
              <a:gd name="connsiteX31" fmla="*/ 3431029 w 9217679"/>
              <a:gd name="connsiteY31" fmla="*/ 0 h 3684896"/>
              <a:gd name="connsiteX32" fmla="*/ 3608449 w 9217679"/>
              <a:gd name="connsiteY32" fmla="*/ 27296 h 3684896"/>
              <a:gd name="connsiteX33" fmla="*/ 3649393 w 9217679"/>
              <a:gd name="connsiteY33" fmla="*/ 40944 h 3684896"/>
              <a:gd name="connsiteX34" fmla="*/ 3826814 w 9217679"/>
              <a:gd name="connsiteY34" fmla="*/ 81887 h 3684896"/>
              <a:gd name="connsiteX35" fmla="*/ 3881405 w 9217679"/>
              <a:gd name="connsiteY35" fmla="*/ 95535 h 3684896"/>
              <a:gd name="connsiteX36" fmla="*/ 4031530 w 9217679"/>
              <a:gd name="connsiteY36" fmla="*/ 122830 h 3684896"/>
              <a:gd name="connsiteX37" fmla="*/ 4127064 w 9217679"/>
              <a:gd name="connsiteY37" fmla="*/ 150126 h 3684896"/>
              <a:gd name="connsiteX38" fmla="*/ 4208951 w 9217679"/>
              <a:gd name="connsiteY38" fmla="*/ 177421 h 3684896"/>
              <a:gd name="connsiteX39" fmla="*/ 4249894 w 9217679"/>
              <a:gd name="connsiteY39" fmla="*/ 191069 h 3684896"/>
              <a:gd name="connsiteX40" fmla="*/ 4304485 w 9217679"/>
              <a:gd name="connsiteY40" fmla="*/ 204717 h 3684896"/>
              <a:gd name="connsiteX41" fmla="*/ 4359076 w 9217679"/>
              <a:gd name="connsiteY41" fmla="*/ 232012 h 3684896"/>
              <a:gd name="connsiteX42" fmla="*/ 4427315 w 9217679"/>
              <a:gd name="connsiteY42" fmla="*/ 245660 h 3684896"/>
              <a:gd name="connsiteX43" fmla="*/ 4509202 w 9217679"/>
              <a:gd name="connsiteY43" fmla="*/ 272956 h 3684896"/>
              <a:gd name="connsiteX44" fmla="*/ 4700270 w 9217679"/>
              <a:gd name="connsiteY44" fmla="*/ 327547 h 3684896"/>
              <a:gd name="connsiteX45" fmla="*/ 4741214 w 9217679"/>
              <a:gd name="connsiteY45" fmla="*/ 341194 h 3684896"/>
              <a:gd name="connsiteX46" fmla="*/ 4932282 w 9217679"/>
              <a:gd name="connsiteY46" fmla="*/ 327547 h 3684896"/>
              <a:gd name="connsiteX47" fmla="*/ 5027817 w 9217679"/>
              <a:gd name="connsiteY47" fmla="*/ 286603 h 3684896"/>
              <a:gd name="connsiteX48" fmla="*/ 5082408 w 9217679"/>
              <a:gd name="connsiteY48" fmla="*/ 245660 h 3684896"/>
              <a:gd name="connsiteX49" fmla="*/ 5164294 w 9217679"/>
              <a:gd name="connsiteY49" fmla="*/ 218365 h 3684896"/>
              <a:gd name="connsiteX50" fmla="*/ 5205237 w 9217679"/>
              <a:gd name="connsiteY50" fmla="*/ 191069 h 3684896"/>
              <a:gd name="connsiteX51" fmla="*/ 5246181 w 9217679"/>
              <a:gd name="connsiteY51" fmla="*/ 150126 h 3684896"/>
              <a:gd name="connsiteX52" fmla="*/ 5341715 w 9217679"/>
              <a:gd name="connsiteY52" fmla="*/ 122830 h 3684896"/>
              <a:gd name="connsiteX53" fmla="*/ 5560079 w 9217679"/>
              <a:gd name="connsiteY53" fmla="*/ 163773 h 3684896"/>
              <a:gd name="connsiteX54" fmla="*/ 5614670 w 9217679"/>
              <a:gd name="connsiteY54" fmla="*/ 204717 h 3684896"/>
              <a:gd name="connsiteX55" fmla="*/ 5696557 w 9217679"/>
              <a:gd name="connsiteY55" fmla="*/ 232012 h 3684896"/>
              <a:gd name="connsiteX56" fmla="*/ 5737500 w 9217679"/>
              <a:gd name="connsiteY56" fmla="*/ 272956 h 3684896"/>
              <a:gd name="connsiteX57" fmla="*/ 5778443 w 9217679"/>
              <a:gd name="connsiteY57" fmla="*/ 286603 h 3684896"/>
              <a:gd name="connsiteX58" fmla="*/ 5833035 w 9217679"/>
              <a:gd name="connsiteY58" fmla="*/ 313899 h 3684896"/>
              <a:gd name="connsiteX59" fmla="*/ 5901273 w 9217679"/>
              <a:gd name="connsiteY59" fmla="*/ 327547 h 3684896"/>
              <a:gd name="connsiteX60" fmla="*/ 5942217 w 9217679"/>
              <a:gd name="connsiteY60" fmla="*/ 341194 h 3684896"/>
              <a:gd name="connsiteX61" fmla="*/ 6010455 w 9217679"/>
              <a:gd name="connsiteY61" fmla="*/ 354842 h 3684896"/>
              <a:gd name="connsiteX62" fmla="*/ 6078694 w 9217679"/>
              <a:gd name="connsiteY62" fmla="*/ 382138 h 3684896"/>
              <a:gd name="connsiteX63" fmla="*/ 6133285 w 9217679"/>
              <a:gd name="connsiteY63" fmla="*/ 395785 h 3684896"/>
              <a:gd name="connsiteX64" fmla="*/ 6215172 w 9217679"/>
              <a:gd name="connsiteY64" fmla="*/ 423081 h 3684896"/>
              <a:gd name="connsiteX65" fmla="*/ 6338002 w 9217679"/>
              <a:gd name="connsiteY65" fmla="*/ 518615 h 3684896"/>
              <a:gd name="connsiteX66" fmla="*/ 6433536 w 9217679"/>
              <a:gd name="connsiteY66" fmla="*/ 573206 h 3684896"/>
              <a:gd name="connsiteX67" fmla="*/ 6474479 w 9217679"/>
              <a:gd name="connsiteY67" fmla="*/ 600502 h 3684896"/>
              <a:gd name="connsiteX68" fmla="*/ 6733787 w 9217679"/>
              <a:gd name="connsiteY68" fmla="*/ 641445 h 3684896"/>
              <a:gd name="connsiteX69" fmla="*/ 7074981 w 9217679"/>
              <a:gd name="connsiteY69" fmla="*/ 627797 h 3684896"/>
              <a:gd name="connsiteX70" fmla="*/ 7129572 w 9217679"/>
              <a:gd name="connsiteY70" fmla="*/ 600502 h 3684896"/>
              <a:gd name="connsiteX71" fmla="*/ 7197811 w 9217679"/>
              <a:gd name="connsiteY71" fmla="*/ 586854 h 3684896"/>
              <a:gd name="connsiteX72" fmla="*/ 7279697 w 9217679"/>
              <a:gd name="connsiteY72" fmla="*/ 545911 h 3684896"/>
              <a:gd name="connsiteX73" fmla="*/ 7361584 w 9217679"/>
              <a:gd name="connsiteY73" fmla="*/ 532263 h 3684896"/>
              <a:gd name="connsiteX74" fmla="*/ 7402527 w 9217679"/>
              <a:gd name="connsiteY74" fmla="*/ 518615 h 3684896"/>
              <a:gd name="connsiteX75" fmla="*/ 7525357 w 9217679"/>
              <a:gd name="connsiteY75" fmla="*/ 491320 h 3684896"/>
              <a:gd name="connsiteX76" fmla="*/ 7798312 w 9217679"/>
              <a:gd name="connsiteY76" fmla="*/ 504967 h 3684896"/>
              <a:gd name="connsiteX77" fmla="*/ 7839255 w 9217679"/>
              <a:gd name="connsiteY77" fmla="*/ 518615 h 3684896"/>
              <a:gd name="connsiteX78" fmla="*/ 7907494 w 9217679"/>
              <a:gd name="connsiteY78" fmla="*/ 532263 h 3684896"/>
              <a:gd name="connsiteX79" fmla="*/ 7989381 w 9217679"/>
              <a:gd name="connsiteY79" fmla="*/ 559559 h 3684896"/>
              <a:gd name="connsiteX80" fmla="*/ 8043972 w 9217679"/>
              <a:gd name="connsiteY80" fmla="*/ 573206 h 3684896"/>
              <a:gd name="connsiteX81" fmla="*/ 8180449 w 9217679"/>
              <a:gd name="connsiteY81" fmla="*/ 641445 h 3684896"/>
              <a:gd name="connsiteX82" fmla="*/ 8221393 w 9217679"/>
              <a:gd name="connsiteY82" fmla="*/ 655093 h 3684896"/>
              <a:gd name="connsiteX83" fmla="*/ 8890133 w 9217679"/>
              <a:gd name="connsiteY83" fmla="*/ 655093 h 3684896"/>
              <a:gd name="connsiteX84" fmla="*/ 8931076 w 9217679"/>
              <a:gd name="connsiteY84" fmla="*/ 668741 h 3684896"/>
              <a:gd name="connsiteX85" fmla="*/ 9067554 w 9217679"/>
              <a:gd name="connsiteY85" fmla="*/ 682388 h 3684896"/>
              <a:gd name="connsiteX86" fmla="*/ 9135793 w 9217679"/>
              <a:gd name="connsiteY86" fmla="*/ 696036 h 3684896"/>
              <a:gd name="connsiteX87" fmla="*/ 9163088 w 9217679"/>
              <a:gd name="connsiteY87" fmla="*/ 777923 h 3684896"/>
              <a:gd name="connsiteX88" fmla="*/ 9176736 w 9217679"/>
              <a:gd name="connsiteY88" fmla="*/ 873457 h 3684896"/>
              <a:gd name="connsiteX89" fmla="*/ 9190384 w 9217679"/>
              <a:gd name="connsiteY89" fmla="*/ 1091821 h 3684896"/>
              <a:gd name="connsiteX90" fmla="*/ 9217679 w 9217679"/>
              <a:gd name="connsiteY90" fmla="*/ 2552132 h 3684896"/>
              <a:gd name="connsiteX91" fmla="*/ 9204032 w 9217679"/>
              <a:gd name="connsiteY91" fmla="*/ 2784144 h 3684896"/>
              <a:gd name="connsiteX92" fmla="*/ 9190384 w 9217679"/>
              <a:gd name="connsiteY92" fmla="*/ 2825087 h 3684896"/>
              <a:gd name="connsiteX93" fmla="*/ 9163088 w 9217679"/>
              <a:gd name="connsiteY93" fmla="*/ 2934269 h 3684896"/>
              <a:gd name="connsiteX94" fmla="*/ 9176736 w 9217679"/>
              <a:gd name="connsiteY94" fmla="*/ 3111690 h 3684896"/>
              <a:gd name="connsiteX95" fmla="*/ 9190384 w 9217679"/>
              <a:gd name="connsiteY95" fmla="*/ 3234520 h 3684896"/>
              <a:gd name="connsiteX96" fmla="*/ 9176736 w 9217679"/>
              <a:gd name="connsiteY96" fmla="*/ 3370997 h 3684896"/>
              <a:gd name="connsiteX97" fmla="*/ 9108497 w 9217679"/>
              <a:gd name="connsiteY97" fmla="*/ 3466532 h 3684896"/>
              <a:gd name="connsiteX98" fmla="*/ 8808246 w 9217679"/>
              <a:gd name="connsiteY98" fmla="*/ 3480179 h 3684896"/>
              <a:gd name="connsiteX99" fmla="*/ 8125858 w 9217679"/>
              <a:gd name="connsiteY99" fmla="*/ 3493827 h 3684896"/>
              <a:gd name="connsiteX100" fmla="*/ 7921142 w 9217679"/>
              <a:gd name="connsiteY100" fmla="*/ 3521123 h 3684896"/>
              <a:gd name="connsiteX101" fmla="*/ 7880199 w 9217679"/>
              <a:gd name="connsiteY101" fmla="*/ 3534770 h 3684896"/>
              <a:gd name="connsiteX102" fmla="*/ 7771017 w 9217679"/>
              <a:gd name="connsiteY102" fmla="*/ 3548418 h 3684896"/>
              <a:gd name="connsiteX103" fmla="*/ 7211458 w 9217679"/>
              <a:gd name="connsiteY103" fmla="*/ 3603009 h 3684896"/>
              <a:gd name="connsiteX104" fmla="*/ 7088629 w 9217679"/>
              <a:gd name="connsiteY104" fmla="*/ 3630305 h 3684896"/>
              <a:gd name="connsiteX105" fmla="*/ 6010455 w 9217679"/>
              <a:gd name="connsiteY105" fmla="*/ 3643953 h 3684896"/>
              <a:gd name="connsiteX106" fmla="*/ 5068760 w 9217679"/>
              <a:gd name="connsiteY106" fmla="*/ 3657600 h 3684896"/>
              <a:gd name="connsiteX107" fmla="*/ 4236246 w 9217679"/>
              <a:gd name="connsiteY107" fmla="*/ 3684896 h 3684896"/>
              <a:gd name="connsiteX108" fmla="*/ 3731279 w 9217679"/>
              <a:gd name="connsiteY108" fmla="*/ 3657600 h 3684896"/>
              <a:gd name="connsiteX109" fmla="*/ 3690336 w 9217679"/>
              <a:gd name="connsiteY109" fmla="*/ 3643953 h 3684896"/>
              <a:gd name="connsiteX110" fmla="*/ 3431029 w 9217679"/>
              <a:gd name="connsiteY110" fmla="*/ 3616657 h 3684896"/>
              <a:gd name="connsiteX111" fmla="*/ 3362790 w 9217679"/>
              <a:gd name="connsiteY111" fmla="*/ 3603009 h 3684896"/>
              <a:gd name="connsiteX112" fmla="*/ 3185369 w 9217679"/>
              <a:gd name="connsiteY112" fmla="*/ 3575714 h 3684896"/>
              <a:gd name="connsiteX113" fmla="*/ 2721345 w 9217679"/>
              <a:gd name="connsiteY113" fmla="*/ 3548418 h 3684896"/>
              <a:gd name="connsiteX114" fmla="*/ 2639458 w 9217679"/>
              <a:gd name="connsiteY114" fmla="*/ 3534770 h 3684896"/>
              <a:gd name="connsiteX115" fmla="*/ 2393799 w 9217679"/>
              <a:gd name="connsiteY115" fmla="*/ 3507475 h 3684896"/>
              <a:gd name="connsiteX116" fmla="*/ 2284617 w 9217679"/>
              <a:gd name="connsiteY116" fmla="*/ 3493827 h 3684896"/>
              <a:gd name="connsiteX117" fmla="*/ 2189082 w 9217679"/>
              <a:gd name="connsiteY117" fmla="*/ 3480179 h 3684896"/>
              <a:gd name="connsiteX118" fmla="*/ 1738706 w 9217679"/>
              <a:gd name="connsiteY118" fmla="*/ 3466532 h 3684896"/>
              <a:gd name="connsiteX119" fmla="*/ 1656820 w 9217679"/>
              <a:gd name="connsiteY119" fmla="*/ 3452884 h 3684896"/>
              <a:gd name="connsiteX120" fmla="*/ 1315626 w 9217679"/>
              <a:gd name="connsiteY120" fmla="*/ 3425588 h 3684896"/>
              <a:gd name="connsiteX121" fmla="*/ 1165500 w 9217679"/>
              <a:gd name="connsiteY121" fmla="*/ 3398293 h 3684896"/>
              <a:gd name="connsiteX122" fmla="*/ 1001727 w 9217679"/>
              <a:gd name="connsiteY122" fmla="*/ 3384645 h 3684896"/>
              <a:gd name="connsiteX123" fmla="*/ 906193 w 9217679"/>
              <a:gd name="connsiteY123" fmla="*/ 3370997 h 3684896"/>
              <a:gd name="connsiteX124" fmla="*/ 797011 w 9217679"/>
              <a:gd name="connsiteY124" fmla="*/ 3357350 h 3684896"/>
              <a:gd name="connsiteX125" fmla="*/ 455817 w 9217679"/>
              <a:gd name="connsiteY125" fmla="*/ 3357350 h 3684896"/>
              <a:gd name="connsiteX126" fmla="*/ 332987 w 9217679"/>
              <a:gd name="connsiteY126" fmla="*/ 3370997 h 3684896"/>
              <a:gd name="connsiteX127" fmla="*/ 237452 w 9217679"/>
              <a:gd name="connsiteY127" fmla="*/ 3398293 h 3684896"/>
              <a:gd name="connsiteX128" fmla="*/ 155566 w 9217679"/>
              <a:gd name="connsiteY128" fmla="*/ 3452884 h 3684896"/>
              <a:gd name="connsiteX129" fmla="*/ 5440 w 9217679"/>
              <a:gd name="connsiteY129" fmla="*/ 3439236 h 3684896"/>
              <a:gd name="connsiteX130" fmla="*/ 19088 w 9217679"/>
              <a:gd name="connsiteY130" fmla="*/ 3384645 h 3684896"/>
              <a:gd name="connsiteX131" fmla="*/ 32736 w 9217679"/>
              <a:gd name="connsiteY131" fmla="*/ 3289111 h 3684896"/>
              <a:gd name="connsiteX132" fmla="*/ 46384 w 9217679"/>
              <a:gd name="connsiteY132" fmla="*/ 3220872 h 3684896"/>
              <a:gd name="connsiteX133" fmla="*/ 32736 w 9217679"/>
              <a:gd name="connsiteY133" fmla="*/ 3138985 h 3684896"/>
              <a:gd name="connsiteX134" fmla="*/ 19088 w 9217679"/>
              <a:gd name="connsiteY134" fmla="*/ 3098042 h 3684896"/>
              <a:gd name="connsiteX135" fmla="*/ 5440 w 9217679"/>
              <a:gd name="connsiteY135" fmla="*/ 1569493 h 3684896"/>
              <a:gd name="connsiteX136" fmla="*/ 19088 w 9217679"/>
              <a:gd name="connsiteY136" fmla="*/ 1023582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9217679" h="3684896">
                <a:moveTo>
                  <a:pt x="19088" y="1023582"/>
                </a:moveTo>
                <a:cubicBezTo>
                  <a:pt x="32736" y="925773"/>
                  <a:pt x="68570" y="1001396"/>
                  <a:pt x="87327" y="982639"/>
                </a:cubicBezTo>
                <a:cubicBezTo>
                  <a:pt x="97499" y="972467"/>
                  <a:pt x="94541" y="954563"/>
                  <a:pt x="100975" y="941696"/>
                </a:cubicBezTo>
                <a:cubicBezTo>
                  <a:pt x="165858" y="811931"/>
                  <a:pt x="85145" y="1030127"/>
                  <a:pt x="155566" y="818866"/>
                </a:cubicBezTo>
                <a:lnTo>
                  <a:pt x="169214" y="777923"/>
                </a:lnTo>
                <a:cubicBezTo>
                  <a:pt x="178950" y="748715"/>
                  <a:pt x="185254" y="717826"/>
                  <a:pt x="210157" y="696036"/>
                </a:cubicBezTo>
                <a:cubicBezTo>
                  <a:pt x="275283" y="639051"/>
                  <a:pt x="296618" y="639921"/>
                  <a:pt x="373930" y="614150"/>
                </a:cubicBezTo>
                <a:lnTo>
                  <a:pt x="455817" y="586854"/>
                </a:lnTo>
                <a:lnTo>
                  <a:pt x="510408" y="573206"/>
                </a:lnTo>
                <a:cubicBezTo>
                  <a:pt x="575290" y="529952"/>
                  <a:pt x="535791" y="551097"/>
                  <a:pt x="633237" y="518615"/>
                </a:cubicBezTo>
                <a:lnTo>
                  <a:pt x="674181" y="504967"/>
                </a:lnTo>
                <a:cubicBezTo>
                  <a:pt x="687829" y="491319"/>
                  <a:pt x="698366" y="473600"/>
                  <a:pt x="715124" y="464024"/>
                </a:cubicBezTo>
                <a:cubicBezTo>
                  <a:pt x="731410" y="454718"/>
                  <a:pt x="754349" y="461132"/>
                  <a:pt x="769715" y="450376"/>
                </a:cubicBezTo>
                <a:lnTo>
                  <a:pt x="892545" y="327547"/>
                </a:lnTo>
                <a:cubicBezTo>
                  <a:pt x="906193" y="313899"/>
                  <a:pt x="922782" y="302662"/>
                  <a:pt x="933488" y="286603"/>
                </a:cubicBezTo>
                <a:cubicBezTo>
                  <a:pt x="942587" y="272955"/>
                  <a:pt x="949186" y="257258"/>
                  <a:pt x="960784" y="245660"/>
                </a:cubicBezTo>
                <a:cubicBezTo>
                  <a:pt x="972382" y="234062"/>
                  <a:pt x="987486" y="226503"/>
                  <a:pt x="1001727" y="218365"/>
                </a:cubicBezTo>
                <a:cubicBezTo>
                  <a:pt x="1025628" y="204707"/>
                  <a:pt x="1067816" y="183310"/>
                  <a:pt x="1097261" y="177421"/>
                </a:cubicBezTo>
                <a:cubicBezTo>
                  <a:pt x="1128805" y="171112"/>
                  <a:pt x="1161065" y="169061"/>
                  <a:pt x="1192796" y="163773"/>
                </a:cubicBezTo>
                <a:cubicBezTo>
                  <a:pt x="1215677" y="159960"/>
                  <a:pt x="1238289" y="154675"/>
                  <a:pt x="1261035" y="150126"/>
                </a:cubicBezTo>
                <a:cubicBezTo>
                  <a:pt x="1306159" y="153597"/>
                  <a:pt x="1460274" y="151022"/>
                  <a:pt x="1520342" y="191069"/>
                </a:cubicBezTo>
                <a:lnTo>
                  <a:pt x="1561285" y="218365"/>
                </a:lnTo>
                <a:cubicBezTo>
                  <a:pt x="1615876" y="213816"/>
                  <a:pt x="1670758" y="211957"/>
                  <a:pt x="1725058" y="204717"/>
                </a:cubicBezTo>
                <a:cubicBezTo>
                  <a:pt x="1739318" y="202816"/>
                  <a:pt x="1752169" y="195021"/>
                  <a:pt x="1766002" y="191069"/>
                </a:cubicBezTo>
                <a:cubicBezTo>
                  <a:pt x="1784037" y="185916"/>
                  <a:pt x="1802396" y="181970"/>
                  <a:pt x="1820593" y="177421"/>
                </a:cubicBezTo>
                <a:cubicBezTo>
                  <a:pt x="1885476" y="134166"/>
                  <a:pt x="1845975" y="155313"/>
                  <a:pt x="1943423" y="122830"/>
                </a:cubicBezTo>
                <a:lnTo>
                  <a:pt x="1984366" y="109182"/>
                </a:lnTo>
                <a:lnTo>
                  <a:pt x="2025309" y="95535"/>
                </a:lnTo>
                <a:cubicBezTo>
                  <a:pt x="2038957" y="86436"/>
                  <a:pt x="2051263" y="74901"/>
                  <a:pt x="2066252" y="68239"/>
                </a:cubicBezTo>
                <a:cubicBezTo>
                  <a:pt x="2106736" y="50246"/>
                  <a:pt x="2184827" y="28312"/>
                  <a:pt x="2230026" y="27296"/>
                </a:cubicBezTo>
                <a:cubicBezTo>
                  <a:pt x="2607546" y="18812"/>
                  <a:pt x="2985202" y="18197"/>
                  <a:pt x="3362790" y="13648"/>
                </a:cubicBezTo>
                <a:cubicBezTo>
                  <a:pt x="3385536" y="9099"/>
                  <a:pt x="3407832" y="0"/>
                  <a:pt x="3431029" y="0"/>
                </a:cubicBezTo>
                <a:cubicBezTo>
                  <a:pt x="3464178" y="0"/>
                  <a:pt x="3566890" y="16906"/>
                  <a:pt x="3608449" y="27296"/>
                </a:cubicBezTo>
                <a:cubicBezTo>
                  <a:pt x="3622406" y="30785"/>
                  <a:pt x="3635514" y="37159"/>
                  <a:pt x="3649393" y="40944"/>
                </a:cubicBezTo>
                <a:cubicBezTo>
                  <a:pt x="3796553" y="81078"/>
                  <a:pt x="3712221" y="56422"/>
                  <a:pt x="3826814" y="81887"/>
                </a:cubicBezTo>
                <a:cubicBezTo>
                  <a:pt x="3845124" y="85956"/>
                  <a:pt x="3863095" y="91466"/>
                  <a:pt x="3881405" y="95535"/>
                </a:cubicBezTo>
                <a:cubicBezTo>
                  <a:pt x="3938615" y="108248"/>
                  <a:pt x="3972289" y="112956"/>
                  <a:pt x="4031530" y="122830"/>
                </a:cubicBezTo>
                <a:cubicBezTo>
                  <a:pt x="4169089" y="168684"/>
                  <a:pt x="3955745" y="98731"/>
                  <a:pt x="4127064" y="150126"/>
                </a:cubicBezTo>
                <a:cubicBezTo>
                  <a:pt x="4154623" y="158394"/>
                  <a:pt x="4181655" y="168323"/>
                  <a:pt x="4208951" y="177421"/>
                </a:cubicBezTo>
                <a:cubicBezTo>
                  <a:pt x="4222599" y="181970"/>
                  <a:pt x="4235938" y="187580"/>
                  <a:pt x="4249894" y="191069"/>
                </a:cubicBezTo>
                <a:cubicBezTo>
                  <a:pt x="4268091" y="195618"/>
                  <a:pt x="4286922" y="198131"/>
                  <a:pt x="4304485" y="204717"/>
                </a:cubicBezTo>
                <a:cubicBezTo>
                  <a:pt x="4323534" y="211860"/>
                  <a:pt x="4339775" y="225578"/>
                  <a:pt x="4359076" y="232012"/>
                </a:cubicBezTo>
                <a:cubicBezTo>
                  <a:pt x="4381082" y="239347"/>
                  <a:pt x="4404936" y="239556"/>
                  <a:pt x="4427315" y="245660"/>
                </a:cubicBezTo>
                <a:cubicBezTo>
                  <a:pt x="4455073" y="253231"/>
                  <a:pt x="4481289" y="265978"/>
                  <a:pt x="4509202" y="272956"/>
                </a:cubicBezTo>
                <a:cubicBezTo>
                  <a:pt x="4646317" y="307234"/>
                  <a:pt x="4582780" y="288384"/>
                  <a:pt x="4700270" y="327547"/>
                </a:cubicBezTo>
                <a:lnTo>
                  <a:pt x="4741214" y="341194"/>
                </a:lnTo>
                <a:cubicBezTo>
                  <a:pt x="4804903" y="336645"/>
                  <a:pt x="4868868" y="335007"/>
                  <a:pt x="4932282" y="327547"/>
                </a:cubicBezTo>
                <a:cubicBezTo>
                  <a:pt x="4955164" y="324855"/>
                  <a:pt x="5013197" y="295740"/>
                  <a:pt x="5027817" y="286603"/>
                </a:cubicBezTo>
                <a:cubicBezTo>
                  <a:pt x="5047106" y="274548"/>
                  <a:pt x="5062063" y="255832"/>
                  <a:pt x="5082408" y="245660"/>
                </a:cubicBezTo>
                <a:cubicBezTo>
                  <a:pt x="5108142" y="232793"/>
                  <a:pt x="5164294" y="218365"/>
                  <a:pt x="5164294" y="218365"/>
                </a:cubicBezTo>
                <a:cubicBezTo>
                  <a:pt x="5177942" y="209266"/>
                  <a:pt x="5192636" y="201570"/>
                  <a:pt x="5205237" y="191069"/>
                </a:cubicBezTo>
                <a:cubicBezTo>
                  <a:pt x="5220064" y="178713"/>
                  <a:pt x="5230122" y="160832"/>
                  <a:pt x="5246181" y="150126"/>
                </a:cubicBezTo>
                <a:cubicBezTo>
                  <a:pt x="5257929" y="142294"/>
                  <a:pt x="5334434" y="124650"/>
                  <a:pt x="5341715" y="122830"/>
                </a:cubicBezTo>
                <a:cubicBezTo>
                  <a:pt x="5461390" y="132803"/>
                  <a:pt x="5480398" y="113972"/>
                  <a:pt x="5560079" y="163773"/>
                </a:cubicBezTo>
                <a:cubicBezTo>
                  <a:pt x="5579368" y="175829"/>
                  <a:pt x="5594325" y="194545"/>
                  <a:pt x="5614670" y="204717"/>
                </a:cubicBezTo>
                <a:cubicBezTo>
                  <a:pt x="5640405" y="217584"/>
                  <a:pt x="5696557" y="232012"/>
                  <a:pt x="5696557" y="232012"/>
                </a:cubicBezTo>
                <a:cubicBezTo>
                  <a:pt x="5710205" y="245660"/>
                  <a:pt x="5721441" y="262250"/>
                  <a:pt x="5737500" y="272956"/>
                </a:cubicBezTo>
                <a:cubicBezTo>
                  <a:pt x="5749470" y="280936"/>
                  <a:pt x="5765220" y="280936"/>
                  <a:pt x="5778443" y="286603"/>
                </a:cubicBezTo>
                <a:cubicBezTo>
                  <a:pt x="5797143" y="294617"/>
                  <a:pt x="5813734" y="307465"/>
                  <a:pt x="5833035" y="313899"/>
                </a:cubicBezTo>
                <a:cubicBezTo>
                  <a:pt x="5855041" y="321234"/>
                  <a:pt x="5878769" y="321921"/>
                  <a:pt x="5901273" y="327547"/>
                </a:cubicBezTo>
                <a:cubicBezTo>
                  <a:pt x="5915230" y="331036"/>
                  <a:pt x="5928260" y="337705"/>
                  <a:pt x="5942217" y="341194"/>
                </a:cubicBezTo>
                <a:cubicBezTo>
                  <a:pt x="5964721" y="346820"/>
                  <a:pt x="5988237" y="348176"/>
                  <a:pt x="6010455" y="354842"/>
                </a:cubicBezTo>
                <a:cubicBezTo>
                  <a:pt x="6033920" y="361882"/>
                  <a:pt x="6055453" y="374391"/>
                  <a:pt x="6078694" y="382138"/>
                </a:cubicBezTo>
                <a:cubicBezTo>
                  <a:pt x="6096488" y="388069"/>
                  <a:pt x="6115319" y="390395"/>
                  <a:pt x="6133285" y="395785"/>
                </a:cubicBezTo>
                <a:cubicBezTo>
                  <a:pt x="6160844" y="404053"/>
                  <a:pt x="6215172" y="423081"/>
                  <a:pt x="6215172" y="423081"/>
                </a:cubicBezTo>
                <a:cubicBezTo>
                  <a:pt x="6298526" y="506435"/>
                  <a:pt x="6207398" y="420660"/>
                  <a:pt x="6338002" y="518615"/>
                </a:cubicBezTo>
                <a:cubicBezTo>
                  <a:pt x="6404102" y="568191"/>
                  <a:pt x="6371014" y="552366"/>
                  <a:pt x="6433536" y="573206"/>
                </a:cubicBezTo>
                <a:cubicBezTo>
                  <a:pt x="6447184" y="582305"/>
                  <a:pt x="6459490" y="593840"/>
                  <a:pt x="6474479" y="600502"/>
                </a:cubicBezTo>
                <a:cubicBezTo>
                  <a:pt x="6570866" y="643340"/>
                  <a:pt x="6613793" y="632215"/>
                  <a:pt x="6733787" y="641445"/>
                </a:cubicBezTo>
                <a:cubicBezTo>
                  <a:pt x="6847518" y="636896"/>
                  <a:pt x="6961763" y="639509"/>
                  <a:pt x="7074981" y="627797"/>
                </a:cubicBezTo>
                <a:cubicBezTo>
                  <a:pt x="7095218" y="625704"/>
                  <a:pt x="7110271" y="606936"/>
                  <a:pt x="7129572" y="600502"/>
                </a:cubicBezTo>
                <a:cubicBezTo>
                  <a:pt x="7151578" y="593167"/>
                  <a:pt x="7175307" y="592480"/>
                  <a:pt x="7197811" y="586854"/>
                </a:cubicBezTo>
                <a:cubicBezTo>
                  <a:pt x="7383449" y="540444"/>
                  <a:pt x="7079550" y="612626"/>
                  <a:pt x="7279697" y="545911"/>
                </a:cubicBezTo>
                <a:cubicBezTo>
                  <a:pt x="7305949" y="537160"/>
                  <a:pt x="7334288" y="536812"/>
                  <a:pt x="7361584" y="532263"/>
                </a:cubicBezTo>
                <a:cubicBezTo>
                  <a:pt x="7375232" y="527714"/>
                  <a:pt x="7388695" y="522567"/>
                  <a:pt x="7402527" y="518615"/>
                </a:cubicBezTo>
                <a:cubicBezTo>
                  <a:pt x="7447505" y="505764"/>
                  <a:pt x="7478445" y="500702"/>
                  <a:pt x="7525357" y="491320"/>
                </a:cubicBezTo>
                <a:cubicBezTo>
                  <a:pt x="7616342" y="495869"/>
                  <a:pt x="7707556" y="497075"/>
                  <a:pt x="7798312" y="504967"/>
                </a:cubicBezTo>
                <a:cubicBezTo>
                  <a:pt x="7812644" y="506213"/>
                  <a:pt x="7825299" y="515126"/>
                  <a:pt x="7839255" y="518615"/>
                </a:cubicBezTo>
                <a:cubicBezTo>
                  <a:pt x="7861759" y="524241"/>
                  <a:pt x="7885115" y="526159"/>
                  <a:pt x="7907494" y="532263"/>
                </a:cubicBezTo>
                <a:cubicBezTo>
                  <a:pt x="7935252" y="539834"/>
                  <a:pt x="7961468" y="552581"/>
                  <a:pt x="7989381" y="559559"/>
                </a:cubicBezTo>
                <a:lnTo>
                  <a:pt x="8043972" y="573206"/>
                </a:lnTo>
                <a:cubicBezTo>
                  <a:pt x="8121581" y="631413"/>
                  <a:pt x="8076984" y="606957"/>
                  <a:pt x="8180449" y="641445"/>
                </a:cubicBezTo>
                <a:lnTo>
                  <a:pt x="8221393" y="655093"/>
                </a:lnTo>
                <a:cubicBezTo>
                  <a:pt x="8525621" y="631690"/>
                  <a:pt x="8440467" y="632033"/>
                  <a:pt x="8890133" y="655093"/>
                </a:cubicBezTo>
                <a:cubicBezTo>
                  <a:pt x="8904500" y="655830"/>
                  <a:pt x="8916857" y="666554"/>
                  <a:pt x="8931076" y="668741"/>
                </a:cubicBezTo>
                <a:cubicBezTo>
                  <a:pt x="8976264" y="675693"/>
                  <a:pt x="9022061" y="677839"/>
                  <a:pt x="9067554" y="682388"/>
                </a:cubicBezTo>
                <a:cubicBezTo>
                  <a:pt x="9090300" y="686937"/>
                  <a:pt x="9119390" y="679633"/>
                  <a:pt x="9135793" y="696036"/>
                </a:cubicBezTo>
                <a:cubicBezTo>
                  <a:pt x="9156138" y="716381"/>
                  <a:pt x="9163088" y="777923"/>
                  <a:pt x="9163088" y="777923"/>
                </a:cubicBezTo>
                <a:cubicBezTo>
                  <a:pt x="9167637" y="809768"/>
                  <a:pt x="9173949" y="841410"/>
                  <a:pt x="9176736" y="873457"/>
                </a:cubicBezTo>
                <a:cubicBezTo>
                  <a:pt x="9183054" y="946113"/>
                  <a:pt x="9189148" y="1018901"/>
                  <a:pt x="9190384" y="1091821"/>
                </a:cubicBezTo>
                <a:cubicBezTo>
                  <a:pt x="9215308" y="2562337"/>
                  <a:pt x="9112478" y="2026095"/>
                  <a:pt x="9217679" y="2552132"/>
                </a:cubicBezTo>
                <a:cubicBezTo>
                  <a:pt x="9213130" y="2629469"/>
                  <a:pt x="9211741" y="2707057"/>
                  <a:pt x="9204032" y="2784144"/>
                </a:cubicBezTo>
                <a:cubicBezTo>
                  <a:pt x="9202601" y="2798459"/>
                  <a:pt x="9194169" y="2811208"/>
                  <a:pt x="9190384" y="2825087"/>
                </a:cubicBezTo>
                <a:cubicBezTo>
                  <a:pt x="9180513" y="2861279"/>
                  <a:pt x="9163088" y="2934269"/>
                  <a:pt x="9163088" y="2934269"/>
                </a:cubicBezTo>
                <a:cubicBezTo>
                  <a:pt x="9167637" y="2993409"/>
                  <a:pt x="9171366" y="3052619"/>
                  <a:pt x="9176736" y="3111690"/>
                </a:cubicBezTo>
                <a:cubicBezTo>
                  <a:pt x="9180466" y="3152716"/>
                  <a:pt x="9190384" y="3193325"/>
                  <a:pt x="9190384" y="3234520"/>
                </a:cubicBezTo>
                <a:cubicBezTo>
                  <a:pt x="9190384" y="3280239"/>
                  <a:pt x="9185162" y="3326061"/>
                  <a:pt x="9176736" y="3370997"/>
                </a:cubicBezTo>
                <a:cubicBezTo>
                  <a:pt x="9165617" y="3430298"/>
                  <a:pt x="9166373" y="3461902"/>
                  <a:pt x="9108497" y="3466532"/>
                </a:cubicBezTo>
                <a:cubicBezTo>
                  <a:pt x="9008629" y="3474521"/>
                  <a:pt x="8908394" y="3477397"/>
                  <a:pt x="8808246" y="3480179"/>
                </a:cubicBezTo>
                <a:lnTo>
                  <a:pt x="8125858" y="3493827"/>
                </a:lnTo>
                <a:cubicBezTo>
                  <a:pt x="7918367" y="3535326"/>
                  <a:pt x="8266803" y="3467946"/>
                  <a:pt x="7921142" y="3521123"/>
                </a:cubicBezTo>
                <a:cubicBezTo>
                  <a:pt x="7906923" y="3523310"/>
                  <a:pt x="7894353" y="3532197"/>
                  <a:pt x="7880199" y="3534770"/>
                </a:cubicBezTo>
                <a:cubicBezTo>
                  <a:pt x="7844113" y="3541331"/>
                  <a:pt x="7807512" y="3544768"/>
                  <a:pt x="7771017" y="3548418"/>
                </a:cubicBezTo>
                <a:cubicBezTo>
                  <a:pt x="7024342" y="3623087"/>
                  <a:pt x="7555378" y="3564798"/>
                  <a:pt x="7211458" y="3603009"/>
                </a:cubicBezTo>
                <a:cubicBezTo>
                  <a:pt x="7167340" y="3617715"/>
                  <a:pt x="7140316" y="3629089"/>
                  <a:pt x="7088629" y="3630305"/>
                </a:cubicBezTo>
                <a:cubicBezTo>
                  <a:pt x="6729308" y="3638760"/>
                  <a:pt x="6369842" y="3639097"/>
                  <a:pt x="6010455" y="3643953"/>
                </a:cubicBezTo>
                <a:lnTo>
                  <a:pt x="5068760" y="3657600"/>
                </a:lnTo>
                <a:lnTo>
                  <a:pt x="4236246" y="3684896"/>
                </a:lnTo>
                <a:cubicBezTo>
                  <a:pt x="4067695" y="3682522"/>
                  <a:pt x="3899601" y="3666699"/>
                  <a:pt x="3731279" y="3657600"/>
                </a:cubicBezTo>
                <a:cubicBezTo>
                  <a:pt x="3717631" y="3653051"/>
                  <a:pt x="3704292" y="3647442"/>
                  <a:pt x="3690336" y="3643953"/>
                </a:cubicBezTo>
                <a:cubicBezTo>
                  <a:pt x="3596119" y="3620399"/>
                  <a:pt x="3544396" y="3624755"/>
                  <a:pt x="3431029" y="3616657"/>
                </a:cubicBezTo>
                <a:lnTo>
                  <a:pt x="3362790" y="3603009"/>
                </a:lnTo>
                <a:cubicBezTo>
                  <a:pt x="3293383" y="3590390"/>
                  <a:pt x="3256904" y="3585934"/>
                  <a:pt x="3185369" y="3575714"/>
                </a:cubicBezTo>
                <a:cubicBezTo>
                  <a:pt x="3007086" y="3516285"/>
                  <a:pt x="3192945" y="3573910"/>
                  <a:pt x="2721345" y="3548418"/>
                </a:cubicBezTo>
                <a:cubicBezTo>
                  <a:pt x="2693713" y="3546924"/>
                  <a:pt x="2666917" y="3538202"/>
                  <a:pt x="2639458" y="3534770"/>
                </a:cubicBezTo>
                <a:cubicBezTo>
                  <a:pt x="2557704" y="3524551"/>
                  <a:pt x="2475646" y="3516919"/>
                  <a:pt x="2393799" y="3507475"/>
                </a:cubicBezTo>
                <a:lnTo>
                  <a:pt x="2284617" y="3493827"/>
                </a:lnTo>
                <a:cubicBezTo>
                  <a:pt x="2252731" y="3489575"/>
                  <a:pt x="2221210" y="3481785"/>
                  <a:pt x="2189082" y="3480179"/>
                </a:cubicBezTo>
                <a:cubicBezTo>
                  <a:pt x="2039075" y="3472679"/>
                  <a:pt x="1888831" y="3471081"/>
                  <a:pt x="1738706" y="3466532"/>
                </a:cubicBezTo>
                <a:cubicBezTo>
                  <a:pt x="1711411" y="3461983"/>
                  <a:pt x="1684363" y="3455550"/>
                  <a:pt x="1656820" y="3452884"/>
                </a:cubicBezTo>
                <a:cubicBezTo>
                  <a:pt x="1543256" y="3441894"/>
                  <a:pt x="1315626" y="3425588"/>
                  <a:pt x="1315626" y="3425588"/>
                </a:cubicBezTo>
                <a:cubicBezTo>
                  <a:pt x="1265584" y="3416490"/>
                  <a:pt x="1215935" y="3404871"/>
                  <a:pt x="1165500" y="3398293"/>
                </a:cubicBezTo>
                <a:cubicBezTo>
                  <a:pt x="1111180" y="3391208"/>
                  <a:pt x="1056206" y="3390380"/>
                  <a:pt x="1001727" y="3384645"/>
                </a:cubicBezTo>
                <a:cubicBezTo>
                  <a:pt x="969736" y="3381277"/>
                  <a:pt x="938079" y="3375248"/>
                  <a:pt x="906193" y="3370997"/>
                </a:cubicBezTo>
                <a:lnTo>
                  <a:pt x="797011" y="3357350"/>
                </a:lnTo>
                <a:cubicBezTo>
                  <a:pt x="663186" y="3312742"/>
                  <a:pt x="755366" y="3338025"/>
                  <a:pt x="455817" y="3357350"/>
                </a:cubicBezTo>
                <a:cubicBezTo>
                  <a:pt x="414707" y="3360002"/>
                  <a:pt x="373930" y="3366448"/>
                  <a:pt x="332987" y="3370997"/>
                </a:cubicBezTo>
                <a:cubicBezTo>
                  <a:pt x="320138" y="3374209"/>
                  <a:pt x="253471" y="3389394"/>
                  <a:pt x="237452" y="3398293"/>
                </a:cubicBezTo>
                <a:cubicBezTo>
                  <a:pt x="208775" y="3414225"/>
                  <a:pt x="155566" y="3452884"/>
                  <a:pt x="155566" y="3452884"/>
                </a:cubicBezTo>
                <a:lnTo>
                  <a:pt x="5440" y="3439236"/>
                </a:lnTo>
                <a:cubicBezTo>
                  <a:pt x="-11337" y="3430848"/>
                  <a:pt x="15733" y="3403099"/>
                  <a:pt x="19088" y="3384645"/>
                </a:cubicBezTo>
                <a:cubicBezTo>
                  <a:pt x="24842" y="3352996"/>
                  <a:pt x="27448" y="3320841"/>
                  <a:pt x="32736" y="3289111"/>
                </a:cubicBezTo>
                <a:cubicBezTo>
                  <a:pt x="36550" y="3266230"/>
                  <a:pt x="41835" y="3243618"/>
                  <a:pt x="46384" y="3220872"/>
                </a:cubicBezTo>
                <a:cubicBezTo>
                  <a:pt x="41835" y="3193576"/>
                  <a:pt x="38739" y="3165998"/>
                  <a:pt x="32736" y="3138985"/>
                </a:cubicBezTo>
                <a:cubicBezTo>
                  <a:pt x="29615" y="3124942"/>
                  <a:pt x="19338" y="3112426"/>
                  <a:pt x="19088" y="3098042"/>
                </a:cubicBezTo>
                <a:cubicBezTo>
                  <a:pt x="10228" y="2588582"/>
                  <a:pt x="9989" y="2079009"/>
                  <a:pt x="5440" y="1569493"/>
                </a:cubicBezTo>
                <a:cubicBezTo>
                  <a:pt x="20874" y="1137346"/>
                  <a:pt x="5440" y="1121391"/>
                  <a:pt x="19088" y="1023582"/>
                </a:cubicBezTo>
                <a:close/>
              </a:path>
            </a:pathLst>
          </a:custGeom>
          <a:gradFill flip="none" rotWithShape="1">
            <a:gsLst>
              <a:gs pos="66000">
                <a:srgbClr val="009900"/>
              </a:gs>
              <a:gs pos="13000">
                <a:schemeClr val="bg1">
                  <a:lumMod val="75000"/>
                </a:schemeClr>
              </a:gs>
              <a:gs pos="11000">
                <a:srgbClr val="00B05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375" y="3721807"/>
            <a:ext cx="566862" cy="7145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906" y="3000218"/>
            <a:ext cx="566862" cy="71453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038" y="2950268"/>
            <a:ext cx="566862" cy="714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90" y="3062072"/>
            <a:ext cx="623972" cy="78651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56" y="2626241"/>
            <a:ext cx="566862" cy="71453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701" y="3062072"/>
            <a:ext cx="566862" cy="71453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13" y="2833247"/>
            <a:ext cx="566862" cy="71453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648" y="3046011"/>
            <a:ext cx="897018" cy="61874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6" y="2782111"/>
            <a:ext cx="897018" cy="61874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362" y="2998161"/>
            <a:ext cx="897018" cy="61874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8" y="3365907"/>
            <a:ext cx="1525365" cy="107043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087737" y="5151259"/>
            <a:ext cx="2538214" cy="524189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43813" y="5429250"/>
            <a:ext cx="1500187" cy="976199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313" y="4614378"/>
            <a:ext cx="2428875" cy="1529248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72375" y="4000500"/>
            <a:ext cx="142875" cy="2000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36430" y="4143375"/>
            <a:ext cx="2465305" cy="1928813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43476" y="5052779"/>
            <a:ext cx="2571750" cy="879708"/>
          </a:xfrm>
          <a:prstGeom prst="rect">
            <a:avLst/>
          </a:prstGeom>
          <a:solidFill>
            <a:srgbClr val="0996FF"/>
          </a:solidFill>
          <a:ln w="57150">
            <a:solidFill>
              <a:srgbClr val="09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83784" y="4159809"/>
            <a:ext cx="2571750" cy="1772677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7726" y="4614377"/>
            <a:ext cx="2571750" cy="1318110"/>
          </a:xfrm>
          <a:prstGeom prst="rect">
            <a:avLst/>
          </a:prstGeom>
          <a:solidFill>
            <a:srgbClr val="0996FF"/>
          </a:solidFill>
          <a:ln w="57150">
            <a:solidFill>
              <a:srgbClr val="09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28875" y="4000500"/>
            <a:ext cx="642938" cy="20002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28875" y="4000500"/>
            <a:ext cx="142875" cy="2000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57438" y="3571875"/>
            <a:ext cx="142875" cy="26289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88" y="3571875"/>
            <a:ext cx="142875" cy="26289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65862" y="-43968"/>
            <a:ext cx="4626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Действие шлюза</a:t>
            </a:r>
            <a:r>
              <a:rPr lang="ru-RU" sz="2800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07781" y="4003674"/>
            <a:ext cx="531018" cy="1928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72062" y="4000500"/>
            <a:ext cx="71438" cy="2000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43812" y="3989400"/>
            <a:ext cx="607220" cy="19430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00938" y="3597106"/>
            <a:ext cx="142875" cy="236061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-36430" y="5941106"/>
            <a:ext cx="9180429" cy="9286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Арка 33"/>
          <p:cNvSpPr/>
          <p:nvPr/>
        </p:nvSpPr>
        <p:spPr>
          <a:xfrm flipV="1">
            <a:off x="2014538" y="5500688"/>
            <a:ext cx="914400" cy="800100"/>
          </a:xfrm>
          <a:prstGeom prst="blockArc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 flipV="1">
            <a:off x="2000250" y="5500684"/>
            <a:ext cx="928688" cy="808037"/>
          </a:xfrm>
          <a:prstGeom prst="circular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Трапеция 38"/>
          <p:cNvSpPr/>
          <p:nvPr/>
        </p:nvSpPr>
        <p:spPr>
          <a:xfrm flipV="1">
            <a:off x="1928813" y="5715000"/>
            <a:ext cx="357187" cy="285750"/>
          </a:xfrm>
          <a:prstGeom prst="trapezoid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Арка 35"/>
          <p:cNvSpPr/>
          <p:nvPr/>
        </p:nvSpPr>
        <p:spPr>
          <a:xfrm flipV="1">
            <a:off x="4572000" y="5510042"/>
            <a:ext cx="928688" cy="800100"/>
          </a:xfrm>
          <a:prstGeom prst="blockArc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руговая стрелка 36"/>
          <p:cNvSpPr/>
          <p:nvPr/>
        </p:nvSpPr>
        <p:spPr>
          <a:xfrm flipV="1">
            <a:off x="4579034" y="5500713"/>
            <a:ext cx="928688" cy="808037"/>
          </a:xfrm>
          <a:prstGeom prst="circular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Трапеция 39"/>
          <p:cNvSpPr/>
          <p:nvPr/>
        </p:nvSpPr>
        <p:spPr>
          <a:xfrm flipV="1">
            <a:off x="4500563" y="5715000"/>
            <a:ext cx="357187" cy="285750"/>
          </a:xfrm>
          <a:prstGeom prst="trapezoid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Арка 37"/>
          <p:cNvSpPr/>
          <p:nvPr/>
        </p:nvSpPr>
        <p:spPr>
          <a:xfrm flipV="1">
            <a:off x="7158038" y="5494533"/>
            <a:ext cx="914400" cy="800100"/>
          </a:xfrm>
          <a:prstGeom prst="blockArc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руговая стрелка 43"/>
          <p:cNvSpPr/>
          <p:nvPr/>
        </p:nvSpPr>
        <p:spPr>
          <a:xfrm flipV="1">
            <a:off x="7143750" y="5492749"/>
            <a:ext cx="928688" cy="808037"/>
          </a:xfrm>
          <a:prstGeom prst="circular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Трапеция 45"/>
          <p:cNvSpPr/>
          <p:nvPr/>
        </p:nvSpPr>
        <p:spPr>
          <a:xfrm flipV="1">
            <a:off x="7084282" y="5715000"/>
            <a:ext cx="357187" cy="285750"/>
          </a:xfrm>
          <a:prstGeom prst="trapezoid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-35720" y="631014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Объясните, как работают шлюзы?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87" y="3134059"/>
            <a:ext cx="566862" cy="7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66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08 -0.00578 L -5.55556E-7 -3.86679E-6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7345E-6 L 1.11111E-6 -0.03169 " pathEditMode="relative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0521 0.00208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868 L 0.00174 -0.007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7345E-6 L 1.11111E-6 -0.03169 " pathEditMode="relative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341E-7 L 0.00174 -0.07838 " pathEditMode="relative" rAng="0" ptsTypes="AA">
                                      <p:cBhvr>
                                        <p:cTn id="74" dur="1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9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00209 L 0.30521 0.0652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4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750"/>
                            </p:stCondLst>
                            <p:childTnLst>
                              <p:par>
                                <p:cTn id="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0652 L 0.58872 0.06497 " pathEditMode="relative" rAng="0" ptsTypes="AA">
                                      <p:cBhvr>
                                        <p:cTn id="89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1750"/>
                            </p:stCondLst>
                            <p:childTnLst>
                              <p:par>
                                <p:cTn id="109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75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827 L 0.00174 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75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5.55556E-7 -0.031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8750"/>
                            </p:stCondLst>
                            <p:childTnLst>
                              <p:par>
                                <p:cTn id="12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06497 L 0.58872 0.12786 " pathEditMode="relative" rAng="0" ptsTypes="AA">
                                      <p:cBhvr>
                                        <p:cTn id="129" dur="2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6358E-6 L -0.00052 -0.05966 " pathEditMode="relative" rAng="0" ptsTypes="AA">
                                      <p:cBhvr>
                                        <p:cTn id="131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2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2250"/>
                            </p:stCondLst>
                            <p:childTnLst>
                              <p:par>
                                <p:cTn id="1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1 0.12801 L 1.16354 0.12801 " pathEditMode="relative" rAng="0" ptsTypes="AA">
                                      <p:cBhvr>
                                        <p:cTn id="138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8250"/>
                            </p:stCondLst>
                            <p:childTnLst>
                              <p:par>
                                <p:cTn id="158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125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3172 L -0.00104 -0.0106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3250"/>
                            </p:stCondLst>
                            <p:childTnLst>
                              <p:par>
                                <p:cTn id="1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14" grpId="0" animBg="1"/>
      <p:bldP spid="14" grpId="1" animBg="1"/>
      <p:bldP spid="13" grpId="0" animBg="1"/>
      <p:bldP spid="16" grpId="0" animBg="1"/>
      <p:bldP spid="16" grpId="1" animBg="1"/>
      <p:bldP spid="17" grpId="0" animBg="1"/>
      <p:bldP spid="19" grpId="0" animBg="1"/>
      <p:bldP spid="19" grpId="1" animBg="1"/>
      <p:bldP spid="19" grpId="2" animBg="1"/>
      <p:bldP spid="27" grpId="0" animBg="1"/>
      <p:bldP spid="28" grpId="0" animBg="1"/>
      <p:bldP spid="28" grpId="1" animBg="1"/>
      <p:bldP spid="20" grpId="0" animBg="1"/>
      <p:bldP spid="20" grpId="1" animBg="1"/>
      <p:bldP spid="45" grpId="0" animBg="1"/>
      <p:bldP spid="45" grpId="1" animBg="1"/>
      <p:bldP spid="35" grpId="0" animBg="1"/>
      <p:bldP spid="35" grpId="1" animBg="1"/>
      <p:bldP spid="39" grpId="0" animBg="1"/>
      <p:bldP spid="39" grpId="1" animBg="1"/>
      <p:bldP spid="37" grpId="0" animBg="1"/>
      <p:bldP spid="37" grpId="1" animBg="1"/>
      <p:bldP spid="40" grpId="0" animBg="1"/>
      <p:bldP spid="40" grpId="1" animBg="1"/>
      <p:bldP spid="44" grpId="0" animBg="1"/>
      <p:bldP spid="44" grpId="1" animBg="1"/>
      <p:bldP spid="46" grpId="0" animBg="1"/>
      <p:bldP spid="46" grpId="1" animBg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9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97"/>
            <a:ext cx="9144000" cy="6957041"/>
          </a:xfrm>
          <a:prstGeom prst="rect">
            <a:avLst/>
          </a:prstGeom>
        </p:spPr>
      </p:pic>
      <p:pic>
        <p:nvPicPr>
          <p:cNvPr id="4" name="Picture 3" descr="majdan_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584" y="0"/>
            <a:ext cx="9162584" cy="6975938"/>
          </a:xfrm>
          <a:prstGeom prst="rect">
            <a:avLst/>
          </a:prstGeom>
        </p:spPr>
      </p:pic>
      <p:pic>
        <p:nvPicPr>
          <p:cNvPr id="5" name="Picture 3" descr="Вид на канал с террасы  верхнего гро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94" y="18897"/>
            <a:ext cx="9164994" cy="6946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060848"/>
            <a:ext cx="8928992" cy="221599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13800" b="1" spc="-200" dirty="0">
                <a:solidFill>
                  <a:srgbClr val="0066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Фонтаны</a:t>
            </a:r>
            <a:endParaRPr lang="ru-RU" sz="13800" i="1" spc="-2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5454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 rot="11070876" flipH="1">
            <a:off x="8375827" y="228342"/>
            <a:ext cx="211364" cy="1863797"/>
          </a:xfrm>
          <a:custGeom>
            <a:avLst/>
            <a:gdLst>
              <a:gd name="connsiteX0" fmla="*/ 495868 w 564107"/>
              <a:gd name="connsiteY0" fmla="*/ 27296 h 3450609"/>
              <a:gd name="connsiteX1" fmla="*/ 304800 w 564107"/>
              <a:gd name="connsiteY1" fmla="*/ 395785 h 3450609"/>
              <a:gd name="connsiteX2" fmla="*/ 127379 w 564107"/>
              <a:gd name="connsiteY2" fmla="*/ 1514902 h 3450609"/>
              <a:gd name="connsiteX3" fmla="*/ 31845 w 564107"/>
              <a:gd name="connsiteY3" fmla="*/ 3057099 h 3450609"/>
              <a:gd name="connsiteX4" fmla="*/ 318448 w 564107"/>
              <a:gd name="connsiteY4" fmla="*/ 3084394 h 3450609"/>
              <a:gd name="connsiteX5" fmla="*/ 359391 w 564107"/>
              <a:gd name="connsiteY5" fmla="*/ 859809 h 3450609"/>
              <a:gd name="connsiteX6" fmla="*/ 564107 w 564107"/>
              <a:gd name="connsiteY6" fmla="*/ 0 h 3450609"/>
              <a:gd name="connsiteX7" fmla="*/ 564107 w 564107"/>
              <a:gd name="connsiteY7" fmla="*/ 0 h 34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07" h="3450609">
                <a:moveTo>
                  <a:pt x="495868" y="27296"/>
                </a:moveTo>
                <a:cubicBezTo>
                  <a:pt x="431041" y="87573"/>
                  <a:pt x="366215" y="147851"/>
                  <a:pt x="304800" y="395785"/>
                </a:cubicBezTo>
                <a:cubicBezTo>
                  <a:pt x="243385" y="643719"/>
                  <a:pt x="172871" y="1071350"/>
                  <a:pt x="127379" y="1514902"/>
                </a:cubicBezTo>
                <a:cubicBezTo>
                  <a:pt x="81887" y="1958454"/>
                  <a:pt x="0" y="2795517"/>
                  <a:pt x="31845" y="3057099"/>
                </a:cubicBezTo>
                <a:cubicBezTo>
                  <a:pt x="63690" y="3318681"/>
                  <a:pt x="263857" y="3450609"/>
                  <a:pt x="318448" y="3084394"/>
                </a:cubicBezTo>
                <a:cubicBezTo>
                  <a:pt x="373039" y="2718179"/>
                  <a:pt x="318448" y="1373875"/>
                  <a:pt x="359391" y="859809"/>
                </a:cubicBezTo>
                <a:cubicBezTo>
                  <a:pt x="400334" y="345743"/>
                  <a:pt x="564107" y="0"/>
                  <a:pt x="564107" y="0"/>
                </a:cubicBezTo>
                <a:lnTo>
                  <a:pt x="564107" y="0"/>
                </a:lnTo>
              </a:path>
            </a:pathLst>
          </a:custGeom>
          <a:gradFill flip="none" rotWithShape="1">
            <a:gsLst>
              <a:gs pos="11000">
                <a:srgbClr val="4C495F">
                  <a:lumMod val="88000"/>
                  <a:lumOff val="12000"/>
                </a:srgbClr>
              </a:gs>
              <a:gs pos="91000">
                <a:srgbClr val="4C526C">
                  <a:lumMod val="98000"/>
                  <a:lumOff val="2000"/>
                </a:srgbClr>
              </a:gs>
              <a:gs pos="78000">
                <a:srgbClr val="4C526C">
                  <a:lumMod val="92000"/>
                  <a:lumOff val="8000"/>
                </a:srgbClr>
              </a:gs>
            </a:gsLst>
            <a:lin ang="5400000" scaled="1"/>
            <a:tileRect/>
          </a:gradFill>
          <a:ln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873" y="1272243"/>
            <a:ext cx="754479" cy="14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790" y="436843"/>
            <a:ext cx="1008112" cy="227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4326" flipH="1">
            <a:off x="8134089" y="474263"/>
            <a:ext cx="746095" cy="20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лилиния 16"/>
          <p:cNvSpPr/>
          <p:nvPr/>
        </p:nvSpPr>
        <p:spPr>
          <a:xfrm rot="21433768" flipH="1">
            <a:off x="6828653" y="623114"/>
            <a:ext cx="240892" cy="1301417"/>
          </a:xfrm>
          <a:custGeom>
            <a:avLst/>
            <a:gdLst>
              <a:gd name="connsiteX0" fmla="*/ 495868 w 564107"/>
              <a:gd name="connsiteY0" fmla="*/ 27296 h 3450609"/>
              <a:gd name="connsiteX1" fmla="*/ 304800 w 564107"/>
              <a:gd name="connsiteY1" fmla="*/ 395785 h 3450609"/>
              <a:gd name="connsiteX2" fmla="*/ 127379 w 564107"/>
              <a:gd name="connsiteY2" fmla="*/ 1514902 h 3450609"/>
              <a:gd name="connsiteX3" fmla="*/ 31845 w 564107"/>
              <a:gd name="connsiteY3" fmla="*/ 3057099 h 3450609"/>
              <a:gd name="connsiteX4" fmla="*/ 318448 w 564107"/>
              <a:gd name="connsiteY4" fmla="*/ 3084394 h 3450609"/>
              <a:gd name="connsiteX5" fmla="*/ 359391 w 564107"/>
              <a:gd name="connsiteY5" fmla="*/ 859809 h 3450609"/>
              <a:gd name="connsiteX6" fmla="*/ 564107 w 564107"/>
              <a:gd name="connsiteY6" fmla="*/ 0 h 3450609"/>
              <a:gd name="connsiteX7" fmla="*/ 564107 w 564107"/>
              <a:gd name="connsiteY7" fmla="*/ 0 h 34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07" h="3450609">
                <a:moveTo>
                  <a:pt x="495868" y="27296"/>
                </a:moveTo>
                <a:cubicBezTo>
                  <a:pt x="431041" y="87573"/>
                  <a:pt x="366215" y="147851"/>
                  <a:pt x="304800" y="395785"/>
                </a:cubicBezTo>
                <a:cubicBezTo>
                  <a:pt x="243385" y="643719"/>
                  <a:pt x="172871" y="1071350"/>
                  <a:pt x="127379" y="1514902"/>
                </a:cubicBezTo>
                <a:cubicBezTo>
                  <a:pt x="81887" y="1958454"/>
                  <a:pt x="0" y="2795517"/>
                  <a:pt x="31845" y="3057099"/>
                </a:cubicBezTo>
                <a:cubicBezTo>
                  <a:pt x="63690" y="3318681"/>
                  <a:pt x="263857" y="3450609"/>
                  <a:pt x="318448" y="3084394"/>
                </a:cubicBezTo>
                <a:cubicBezTo>
                  <a:pt x="373039" y="2718179"/>
                  <a:pt x="318448" y="1373875"/>
                  <a:pt x="359391" y="859809"/>
                </a:cubicBezTo>
                <a:cubicBezTo>
                  <a:pt x="400334" y="345743"/>
                  <a:pt x="564107" y="0"/>
                  <a:pt x="564107" y="0"/>
                </a:cubicBezTo>
                <a:lnTo>
                  <a:pt x="564107" y="0"/>
                </a:lnTo>
              </a:path>
            </a:pathLst>
          </a:cu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4752528" cy="3571369"/>
          </a:xfrm>
          <a:prstGeom prst="rect">
            <a:avLst/>
          </a:prstGeom>
        </p:spPr>
        <p:txBody>
          <a:bodyPr wrap="square">
            <a:prstTxWarp prst="textButton">
              <a:avLst>
                <a:gd name="adj" fmla="val 9803345"/>
              </a:avLst>
            </a:prstTxWarp>
            <a:spAutoFit/>
          </a:bodyPr>
          <a:lstStyle/>
          <a:p>
            <a:pPr algn="just"/>
            <a:r>
              <a:rPr lang="ru-RU" sz="6600" b="1" dirty="0" smtClean="0">
                <a:solidFill>
                  <a:srgbClr val="0066FF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ПРИНЦИП</a:t>
            </a:r>
          </a:p>
          <a:p>
            <a:pPr algn="just"/>
            <a:r>
              <a:rPr lang="ru-RU" sz="6600" b="1" dirty="0" smtClean="0">
                <a:solidFill>
                  <a:srgbClr val="002060"/>
                </a:solidFill>
              </a:rPr>
              <a:t> ДЕЙСТВИЯ</a:t>
            </a:r>
          </a:p>
          <a:p>
            <a:pPr algn="just"/>
            <a:r>
              <a:rPr lang="ru-RU" sz="6600" b="1" dirty="0" smtClean="0">
                <a:solidFill>
                  <a:srgbClr val="002060"/>
                </a:solidFill>
              </a:rPr>
              <a:t>      ФОНТАНА</a:t>
            </a:r>
            <a:endParaRPr lang="ru-RU" sz="6600" i="1" dirty="0">
              <a:solidFill>
                <a:srgbClr val="00206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6367881" y="1035010"/>
            <a:ext cx="1275866" cy="1069134"/>
          </a:xfrm>
          <a:prstGeom prst="triangle">
            <a:avLst/>
          </a:prstGeom>
          <a:noFill/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 rot="10800000">
            <a:off x="6912229" y="-1025176"/>
            <a:ext cx="1586038" cy="7056784"/>
          </a:xfrm>
          <a:prstGeom prst="blockArc">
            <a:avLst>
              <a:gd name="adj1" fmla="val 10934253"/>
              <a:gd name="adj2" fmla="val 2247256"/>
              <a:gd name="adj3" fmla="val 11175"/>
            </a:avLst>
          </a:prstGeom>
          <a:noFill/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 descr="C:\Users\Директор\Documents\Давление\Рисунокололд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B8DCFF"/>
              </a:clrFrom>
              <a:clrTo>
                <a:srgbClr val="B8DC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25425" flipH="1">
            <a:off x="5884029" y="129208"/>
            <a:ext cx="704523" cy="89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00888" y="1750348"/>
            <a:ext cx="409852" cy="356673"/>
          </a:xfrm>
          <a:prstGeom prst="rect">
            <a:avLst/>
          </a:prstGeom>
          <a:noFill/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6487213" y="1230983"/>
            <a:ext cx="1030109" cy="845674"/>
          </a:xfrm>
          <a:prstGeom prst="triangle">
            <a:avLst>
              <a:gd name="adj" fmla="val 49132"/>
            </a:avLst>
          </a:prstGeom>
          <a:solidFill>
            <a:srgbClr val="666699"/>
          </a:solidFill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Арка 20"/>
          <p:cNvSpPr/>
          <p:nvPr/>
        </p:nvSpPr>
        <p:spPr>
          <a:xfrm rot="10800000">
            <a:off x="6912229" y="-1025176"/>
            <a:ext cx="1586038" cy="7056784"/>
          </a:xfrm>
          <a:prstGeom prst="blockArc">
            <a:avLst>
              <a:gd name="adj1" fmla="val 16068167"/>
              <a:gd name="adj2" fmla="val 2247256"/>
              <a:gd name="adj3" fmla="val 11175"/>
            </a:avLst>
          </a:prstGeom>
          <a:solidFill>
            <a:srgbClr val="666699"/>
          </a:solidFill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97341" y="1750348"/>
            <a:ext cx="409852" cy="356673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Арка 21"/>
          <p:cNvSpPr/>
          <p:nvPr/>
        </p:nvSpPr>
        <p:spPr>
          <a:xfrm rot="10800000" flipH="1">
            <a:off x="6912229" y="-1025176"/>
            <a:ext cx="1586038" cy="7056784"/>
          </a:xfrm>
          <a:prstGeom prst="blockArc">
            <a:avLst>
              <a:gd name="adj1" fmla="val 16366758"/>
              <a:gd name="adj2" fmla="val 23996"/>
              <a:gd name="adj3" fmla="val 11340"/>
            </a:avLst>
          </a:prstGeom>
          <a:solidFill>
            <a:srgbClr val="666699"/>
          </a:solidFill>
          <a:ln>
            <a:solidFill>
              <a:srgbClr val="6666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C:\Users\Директор\Pictures\МОИ РИСУНКИ ПОФИЗИКЕ\Физприборы\Штатив2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094" y="1106588"/>
            <a:ext cx="248644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929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25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25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25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25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25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25"/>
                            </p:stCondLst>
                            <p:childTnLst>
                              <p:par>
                                <p:cTn id="5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3" grpId="0"/>
      <p:bldP spid="10" grpId="0" animBg="1"/>
      <p:bldP spid="12" grpId="0" animBg="1"/>
      <p:bldP spid="14" grpId="0" animBg="1"/>
      <p:bldP spid="19" grpId="0" animBg="1"/>
      <p:bldP spid="21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9" descr="C:\Users\Наталья\AppData\Local\Microsoft\Windows\Temporary Internet Files\Content.IE5\TUH06BTJ\MP90040081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18" y="6143"/>
            <a:ext cx="9158917" cy="68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5" descr="C:\Users\Директор\Documents\Давление\Рисунок1ыыы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colorTemperature colorTemp="115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28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C:\Users\Директор\Documents\Давление\Рисунокапрол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28" y="1543380"/>
            <a:ext cx="9165528" cy="53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4071938" y="1447801"/>
            <a:ext cx="5072062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39864" y="6370297"/>
            <a:ext cx="7864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Объясните действие артезианского </a:t>
            </a:r>
            <a:r>
              <a:rPr lang="ru-RU" sz="2400" b="1" dirty="0" smtClean="0">
                <a:solidFill>
                  <a:srgbClr val="C00000"/>
                </a:solidFill>
              </a:rPr>
              <a:t>колодца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744" y="1982931"/>
            <a:ext cx="1752232" cy="12086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254" y="1475322"/>
            <a:ext cx="1513670" cy="10441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771" y="1023288"/>
            <a:ext cx="2097776" cy="1447006"/>
          </a:xfrm>
          <a:prstGeom prst="rect">
            <a:avLst/>
          </a:prstGeom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956473" y="614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Артезианский колодец</a:t>
            </a:r>
          </a:p>
        </p:txBody>
      </p:sp>
      <p:pic>
        <p:nvPicPr>
          <p:cNvPr id="2052" name="Picture 4" descr="C:\Users\Наталья\AppData\Local\Microsoft\Windows\Temporary Internet Files\Content.IE5\TUH06BTJ\MC900382585[1]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20" y="574205"/>
            <a:ext cx="2430928" cy="2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Выноска 1 51"/>
          <p:cNvSpPr/>
          <p:nvPr/>
        </p:nvSpPr>
        <p:spPr>
          <a:xfrm>
            <a:off x="2938947" y="5655220"/>
            <a:ext cx="914400" cy="428625"/>
          </a:xfrm>
          <a:prstGeom prst="borderCallout1">
            <a:avLst>
              <a:gd name="adj1" fmla="val 37"/>
              <a:gd name="adj2" fmla="val 48337"/>
              <a:gd name="adj3" fmla="val -304271"/>
              <a:gd name="adj4" fmla="val 7549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Песок</a:t>
            </a:r>
          </a:p>
        </p:txBody>
      </p:sp>
      <p:sp>
        <p:nvSpPr>
          <p:cNvPr id="53" name="Выноска 1 52"/>
          <p:cNvSpPr/>
          <p:nvPr/>
        </p:nvSpPr>
        <p:spPr>
          <a:xfrm>
            <a:off x="6237524" y="5670471"/>
            <a:ext cx="914400" cy="469900"/>
          </a:xfrm>
          <a:prstGeom prst="borderCallout1">
            <a:avLst>
              <a:gd name="adj1" fmla="val 8672"/>
              <a:gd name="adj2" fmla="val 45468"/>
              <a:gd name="adj3" fmla="val -402494"/>
              <a:gd name="adj4" fmla="val -40733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Земля</a:t>
            </a:r>
          </a:p>
        </p:txBody>
      </p:sp>
      <p:sp>
        <p:nvSpPr>
          <p:cNvPr id="56" name="Выноска 1 55"/>
          <p:cNvSpPr/>
          <p:nvPr/>
        </p:nvSpPr>
        <p:spPr>
          <a:xfrm>
            <a:off x="43459" y="5481935"/>
            <a:ext cx="1826027" cy="423486"/>
          </a:xfrm>
          <a:prstGeom prst="borderCallout1">
            <a:avLst>
              <a:gd name="adj1" fmla="val 6347"/>
              <a:gd name="adj2" fmla="val 34948"/>
              <a:gd name="adj3" fmla="val -257176"/>
              <a:gd name="adj4" fmla="val 59808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Грунтовая вода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Выноска 1 53"/>
          <p:cNvSpPr/>
          <p:nvPr/>
        </p:nvSpPr>
        <p:spPr>
          <a:xfrm>
            <a:off x="7128472" y="4869160"/>
            <a:ext cx="1991858" cy="612775"/>
          </a:xfrm>
          <a:prstGeom prst="borderCallout1">
            <a:avLst>
              <a:gd name="adj1" fmla="val 15843"/>
              <a:gd name="adj2" fmla="val 39362"/>
              <a:gd name="adj3" fmla="val -399449"/>
              <a:gd name="adj4" fmla="val 895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Водонепроницаемые слои</a:t>
            </a:r>
          </a:p>
        </p:txBody>
      </p:sp>
      <p:sp>
        <p:nvSpPr>
          <p:cNvPr id="61" name="Полилиния 60"/>
          <p:cNvSpPr/>
          <p:nvPr/>
        </p:nvSpPr>
        <p:spPr>
          <a:xfrm rot="11091338" flipH="1">
            <a:off x="4303677" y="1198860"/>
            <a:ext cx="175015" cy="1357197"/>
          </a:xfrm>
          <a:custGeom>
            <a:avLst/>
            <a:gdLst>
              <a:gd name="connsiteX0" fmla="*/ 495868 w 564107"/>
              <a:gd name="connsiteY0" fmla="*/ 27296 h 3450609"/>
              <a:gd name="connsiteX1" fmla="*/ 304800 w 564107"/>
              <a:gd name="connsiteY1" fmla="*/ 395785 h 3450609"/>
              <a:gd name="connsiteX2" fmla="*/ 127379 w 564107"/>
              <a:gd name="connsiteY2" fmla="*/ 1514902 h 3450609"/>
              <a:gd name="connsiteX3" fmla="*/ 31845 w 564107"/>
              <a:gd name="connsiteY3" fmla="*/ 3057099 h 3450609"/>
              <a:gd name="connsiteX4" fmla="*/ 318448 w 564107"/>
              <a:gd name="connsiteY4" fmla="*/ 3084394 h 3450609"/>
              <a:gd name="connsiteX5" fmla="*/ 359391 w 564107"/>
              <a:gd name="connsiteY5" fmla="*/ 859809 h 3450609"/>
              <a:gd name="connsiteX6" fmla="*/ 564107 w 564107"/>
              <a:gd name="connsiteY6" fmla="*/ 0 h 3450609"/>
              <a:gd name="connsiteX7" fmla="*/ 564107 w 564107"/>
              <a:gd name="connsiteY7" fmla="*/ 0 h 34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07" h="3450609">
                <a:moveTo>
                  <a:pt x="495868" y="27296"/>
                </a:moveTo>
                <a:cubicBezTo>
                  <a:pt x="431041" y="87573"/>
                  <a:pt x="366215" y="147851"/>
                  <a:pt x="304800" y="395785"/>
                </a:cubicBezTo>
                <a:cubicBezTo>
                  <a:pt x="243385" y="643719"/>
                  <a:pt x="172871" y="1071350"/>
                  <a:pt x="127379" y="1514902"/>
                </a:cubicBezTo>
                <a:cubicBezTo>
                  <a:pt x="81887" y="1958454"/>
                  <a:pt x="0" y="2795517"/>
                  <a:pt x="31845" y="3057099"/>
                </a:cubicBezTo>
                <a:cubicBezTo>
                  <a:pt x="63690" y="3318681"/>
                  <a:pt x="263857" y="3450609"/>
                  <a:pt x="318448" y="3084394"/>
                </a:cubicBezTo>
                <a:cubicBezTo>
                  <a:pt x="373039" y="2718179"/>
                  <a:pt x="318448" y="1373875"/>
                  <a:pt x="359391" y="859809"/>
                </a:cubicBezTo>
                <a:cubicBezTo>
                  <a:pt x="400334" y="345743"/>
                  <a:pt x="564107" y="0"/>
                  <a:pt x="564107" y="0"/>
                </a:cubicBezTo>
                <a:lnTo>
                  <a:pt x="564107" y="0"/>
                </a:lnTo>
              </a:path>
            </a:pathLst>
          </a:custGeom>
          <a:gradFill flip="none" rotWithShape="1">
            <a:gsLst>
              <a:gs pos="0">
                <a:srgbClr val="005E9E"/>
              </a:gs>
              <a:gs pos="12000">
                <a:srgbClr val="005E9E">
                  <a:lumMod val="69000"/>
                  <a:lumOff val="31000"/>
                </a:srgbClr>
              </a:gs>
              <a:gs pos="27000">
                <a:srgbClr val="0070C0"/>
              </a:gs>
              <a:gs pos="70000">
                <a:srgbClr val="4882C8"/>
              </a:gs>
            </a:gsLst>
            <a:lin ang="5400000" scaled="0"/>
            <a:tileRect r="-100000" b="-100000"/>
          </a:gradFill>
          <a:ln>
            <a:solidFill>
              <a:srgbClr val="4882C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2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859" y="2185209"/>
            <a:ext cx="624729" cy="10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357" y="1564138"/>
            <a:ext cx="834744" cy="158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C:\Users\Директор\Documents\Давление\вак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lasticWrap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99416" y="1574206"/>
            <a:ext cx="617787" cy="14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4298269" y="3004344"/>
            <a:ext cx="95362" cy="192117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69990" y="2977700"/>
            <a:ext cx="138319" cy="2021890"/>
          </a:xfrm>
          <a:prstGeom prst="rect">
            <a:avLst/>
          </a:prstGeom>
          <a:gradFill>
            <a:gsLst>
              <a:gs pos="6000">
                <a:srgbClr val="4882C8"/>
              </a:gs>
              <a:gs pos="20000">
                <a:srgbClr val="005E9E">
                  <a:lumMod val="69000"/>
                  <a:lumOff val="31000"/>
                </a:srgbClr>
              </a:gs>
              <a:gs pos="31000">
                <a:srgbClr val="0070C0"/>
              </a:gs>
              <a:gs pos="77000">
                <a:srgbClr val="2DB3E3">
                  <a:lumMod val="81000"/>
                </a:srgbClr>
              </a:gs>
            </a:gsLst>
            <a:lin ang="5400000" scaled="0"/>
          </a:gradFill>
          <a:ln w="3175">
            <a:solidFill>
              <a:srgbClr val="4882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Выноска 1 68"/>
          <p:cNvSpPr/>
          <p:nvPr/>
        </p:nvSpPr>
        <p:spPr>
          <a:xfrm>
            <a:off x="7128472" y="4869160"/>
            <a:ext cx="1991858" cy="612775"/>
          </a:xfrm>
          <a:prstGeom prst="borderCallout1">
            <a:avLst>
              <a:gd name="adj1" fmla="val 15843"/>
              <a:gd name="adj2" fmla="val 39362"/>
              <a:gd name="adj3" fmla="val -144623"/>
              <a:gd name="adj4" fmla="val 25936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Водонепроницаемые слои</a:t>
            </a:r>
          </a:p>
        </p:txBody>
      </p:sp>
      <p:pic>
        <p:nvPicPr>
          <p:cNvPr id="70" name="Picture 10" descr="C:\Users\Директор\Documents\Давление\Бур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680" y="1589156"/>
            <a:ext cx="6429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782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25 L 1.11111E-6 -3.42276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25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  <p:bldP spid="52" grpId="0" animBg="1"/>
      <p:bldP spid="53" grpId="0" animBg="1"/>
      <p:bldP spid="56" grpId="0" animBg="1"/>
      <p:bldP spid="54" grpId="0" animBg="1"/>
      <p:bldP spid="61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Сообщающиеся сосуды 7 класс">
  <a:themeElements>
    <a:clrScheme name="Океан 5">
      <a:dk1>
        <a:srgbClr val="000000"/>
      </a:dk1>
      <a:lt1>
        <a:srgbClr val="FFFFFF"/>
      </a:lt1>
      <a:dk2>
        <a:srgbClr val="336600"/>
      </a:dk2>
      <a:lt2>
        <a:srgbClr val="FFFFFF"/>
      </a:lt2>
      <a:accent1>
        <a:srgbClr val="B7C533"/>
      </a:accent1>
      <a:accent2>
        <a:srgbClr val="CCCCFF"/>
      </a:accent2>
      <a:accent3>
        <a:srgbClr val="ADB8AA"/>
      </a:accent3>
      <a:accent4>
        <a:srgbClr val="DADADA"/>
      </a:accent4>
      <a:accent5>
        <a:srgbClr val="D8DFAD"/>
      </a:accent5>
      <a:accent6>
        <a:srgbClr val="B9B9E7"/>
      </a:accent6>
      <a:hlink>
        <a:srgbClr val="FFFFCC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Сообщающиеся сосуды 7 класс</Template>
  <TotalTime>7</TotalTime>
  <Words>212</Words>
  <Application>Microsoft Office PowerPoint</Application>
  <PresentationFormat>Экран (4:3)</PresentationFormat>
  <Paragraphs>44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Сообщающиеся сосуды 7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2014-05-25T19:07:08Z</dcterms:created>
  <dcterms:modified xsi:type="dcterms:W3CDTF">2014-05-25T19:47:24Z</dcterms:modified>
</cp:coreProperties>
</file>