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avi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3"/>
  </p:notesMasterIdLst>
  <p:sldIdLst>
    <p:sldId id="283" r:id="rId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E9E"/>
    <a:srgbClr val="4882C8"/>
    <a:srgbClr val="2DB3E3"/>
    <a:srgbClr val="0079CC"/>
    <a:srgbClr val="009900"/>
    <a:srgbClr val="FF9900"/>
    <a:srgbClr val="4C526C"/>
    <a:srgbClr val="4C495F"/>
    <a:srgbClr val="474D65"/>
    <a:srgbClr val="494F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39" autoAdjust="0"/>
  </p:normalViewPr>
  <p:slideViewPr>
    <p:cSldViewPr>
      <p:cViewPr varScale="1">
        <p:scale>
          <a:sx n="65" d="100"/>
          <a:sy n="65" d="100"/>
        </p:scale>
        <p:origin x="-102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C4AC17-59C1-4271-B8AD-D64D051A31B1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F08651-8A0D-471E-B22F-83C759653E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36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15120938 h 1912"/>
              <a:gd name="T4" fmla="*/ 0 w 1588"/>
              <a:gd name="T5" fmla="*/ 15120938 h 1912"/>
              <a:gd name="T6" fmla="*/ 0 w 1588"/>
              <a:gd name="T7" fmla="*/ 151209375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DA3FF-D3F8-4EFA-AF82-7FDE18773E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041045"/>
      </p:ext>
    </p:extLst>
  </p:cSld>
  <p:clrMapOvr>
    <a:masterClrMapping/>
  </p:clrMapOvr>
  <p:transition spd="slow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979BF-E4F4-42D3-AC0C-7D34A1411FB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9482908"/>
      </p:ext>
    </p:extLst>
  </p:cSld>
  <p:clrMapOvr>
    <a:masterClrMapping/>
  </p:clrMapOvr>
  <p:transition spd="slow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B386C-7308-4C86-9E2E-4B2484438FC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1895518"/>
      </p:ext>
    </p:extLst>
  </p:cSld>
  <p:clrMapOvr>
    <a:masterClrMapping/>
  </p:clrMapOvr>
  <p:transition spd="slow"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79BA6-DC7C-47CC-B903-A3A6B5D10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3195093"/>
      </p:ext>
    </p:extLst>
  </p:cSld>
  <p:clrMapOvr>
    <a:masterClrMapping/>
  </p:clrMapOvr>
  <p:transition spd="slow">
    <p:blinds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EFCFB-2742-4CA7-A745-4EB5E00F9CF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6500628"/>
      </p:ext>
    </p:extLst>
  </p:cSld>
  <p:clrMapOvr>
    <a:masterClrMapping/>
  </p:clrMapOvr>
  <p:transition spd="slow">
    <p:blinds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169BC-4DD6-472A-8086-6935376693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7904469"/>
      </p:ext>
    </p:extLst>
  </p:cSld>
  <p:clrMapOvr>
    <a:masterClrMapping/>
  </p:clrMapOvr>
  <p:transition spd="slow">
    <p:blinds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B6475-12A4-4483-8B04-9644A38C6C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4946146"/>
      </p:ext>
    </p:extLst>
  </p:cSld>
  <p:clrMapOvr>
    <a:masterClrMapping/>
  </p:clrMapOvr>
  <p:transition spd="slow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64DC0-5A64-44E5-895D-663DBDA1586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4626792"/>
      </p:ext>
    </p:extLst>
  </p:cSld>
  <p:clrMapOvr>
    <a:masterClrMapping/>
  </p:clrMapOvr>
  <p:transition spd="slow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73F6F-99BB-4CDF-A30A-0FCA80BC6E1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9490343"/>
      </p:ext>
    </p:extLst>
  </p:cSld>
  <p:clrMapOvr>
    <a:masterClrMapping/>
  </p:clrMapOvr>
  <p:transition spd="slow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63E45-E142-4953-8C5E-E9FB2EDEF3F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9918577"/>
      </p:ext>
    </p:extLst>
  </p:cSld>
  <p:clrMapOvr>
    <a:masterClrMapping/>
  </p:clrMapOvr>
  <p:transition spd="slow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B57C4-BB65-467D-BECE-5A897EA106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3683700"/>
      </p:ext>
    </p:extLst>
  </p:cSld>
  <p:clrMapOvr>
    <a:masterClrMapping/>
  </p:clrMapOvr>
  <p:transition spd="slow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7DE64-448B-4DA5-A55C-A925E2E502D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6841889"/>
      </p:ext>
    </p:extLst>
  </p:cSld>
  <p:clrMapOvr>
    <a:masterClrMapping/>
  </p:clrMapOvr>
  <p:transition spd="slow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D4C69-AA96-44CF-A080-90DC5A41329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7442410"/>
      </p:ext>
    </p:extLst>
  </p:cSld>
  <p:clrMapOvr>
    <a:masterClrMapping/>
  </p:clrMapOvr>
  <p:transition spd="slow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BEA56-3440-47D5-9470-7DFA2729DA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9716487"/>
      </p:ext>
    </p:extLst>
  </p:cSld>
  <p:clrMapOvr>
    <a:masterClrMapping/>
  </p:clrMapOvr>
  <p:transition spd="slow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FC82D-9FCF-4472-A2C2-913A60A6A5C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5554779"/>
      </p:ext>
    </p:extLst>
  </p:cSld>
  <p:clrMapOvr>
    <a:masterClrMapping/>
  </p:clrMapOvr>
  <p:transition spd="slow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26DC0689-5B82-4323-8FDD-AC6F1C7BA3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6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</p:sldLayoutIdLst>
  <p:transition spd="slow">
    <p:blinds dir="vert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 txBox="1">
            <a:spLocks noChangeArrowheads="1"/>
          </p:cNvSpPr>
          <p:nvPr/>
        </p:nvSpPr>
        <p:spPr>
          <a:xfrm>
            <a:off x="469351" y="0"/>
            <a:ext cx="8229600" cy="13843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pPr eaLnBrk="1" hangingPunct="1">
              <a:defRPr/>
            </a:pPr>
            <a:r>
              <a:rPr lang="ru-RU" sz="4000" dirty="0" smtClean="0"/>
              <a:t>Законы сообщающихся сосудов</a:t>
            </a:r>
          </a:p>
        </p:txBody>
      </p:sp>
      <p:pic>
        <p:nvPicPr>
          <p:cNvPr id="5" name="Сообщающиеся сосуды, однородная жидкость 7 класс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8594" y="0"/>
            <a:ext cx="9144000" cy="74698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586314" y="819772"/>
                <a:ext cx="4176464" cy="5114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balanced" dir="t">
                    <a:rot lat="0" lon="0" rev="2100000"/>
                  </a:lightRig>
                </a:scene3d>
                <a:sp3d extrusionH="57150" prstMaterial="metal">
                  <a:bevelT w="38100" h="25400"/>
                  <a:contourClr>
                    <a:schemeClr val="bg2"/>
                  </a:contourClr>
                </a:sp3d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ru-RU" sz="4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  <a:latin typeface="+mj-lt"/>
                  </a:rPr>
                  <a:t>р</a:t>
                </a:r>
                <a:r>
                  <a:rPr lang="ru-RU" sz="4800" b="1" baseline="-25000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  <a:latin typeface="+mj-lt"/>
                  </a:rPr>
                  <a:t>1</a:t>
                </a:r>
                <a:r>
                  <a:rPr lang="en-US" sz="4800" b="1" baseline="-25000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  <a:latin typeface="+mj-lt"/>
                  </a:rPr>
                  <a:t> </a:t>
                </a:r>
                <a:r>
                  <a:rPr lang="ru-RU" sz="4800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  <a:latin typeface="+mj-lt"/>
                  </a:rPr>
                  <a:t>=</a:t>
                </a:r>
                <a:r>
                  <a:rPr lang="en-US" sz="4800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  <a:latin typeface="+mj-lt"/>
                  </a:rPr>
                  <a:t> </a:t>
                </a:r>
                <a:r>
                  <a:rPr lang="ru-RU" sz="4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  <a:latin typeface="+mj-lt"/>
                  </a:rPr>
                  <a:t>р</a:t>
                </a:r>
                <a:r>
                  <a:rPr lang="ru-RU" sz="4800" b="1" baseline="-25000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  <a:latin typeface="+mj-lt"/>
                  </a:rPr>
                  <a:t>2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800" b="1" i="0" smtClean="0">
                          <a:ln w="50800"/>
                          <a:solidFill>
                            <a:schemeClr val="bg1">
                              <a:shade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𝛒</m:t>
                      </m:r>
                      <m:r>
                        <a:rPr lang="ru-RU" sz="4800" b="1" i="0" baseline="-25000" smtClean="0">
                          <a:ln w="50800"/>
                          <a:solidFill>
                            <a:schemeClr val="bg1">
                              <a:shade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sz="4800" b="1" i="0" smtClean="0">
                          <a:ln w="50800"/>
                          <a:solidFill>
                            <a:schemeClr val="bg1">
                              <a:shade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𝐠𝐡</m:t>
                      </m:r>
                      <m:r>
                        <a:rPr lang="en-US" sz="4800" b="1" i="0" baseline="-25000" smtClean="0">
                          <a:ln w="50800"/>
                          <a:solidFill>
                            <a:schemeClr val="bg1">
                              <a:shade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sz="4800" b="1" i="0" smtClean="0">
                          <a:ln w="50800"/>
                          <a:solidFill>
                            <a:schemeClr val="bg1">
                              <a:shade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4800" b="1" i="0" smtClean="0">
                          <a:ln w="50800"/>
                          <a:solidFill>
                            <a:schemeClr val="bg1">
                              <a:shade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𝛒</m:t>
                      </m:r>
                      <m:r>
                        <a:rPr lang="ru-RU" sz="4800" b="1" i="0" baseline="-25000" smtClean="0">
                          <a:ln w="50800"/>
                          <a:solidFill>
                            <a:schemeClr val="bg1">
                              <a:shade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4800" b="1" i="0" smtClean="0">
                          <a:ln w="50800"/>
                          <a:solidFill>
                            <a:schemeClr val="bg1">
                              <a:shade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𝐠𝐡</m:t>
                      </m:r>
                      <m:r>
                        <a:rPr lang="en-US" sz="4800" b="1" i="0" baseline="-25000" smtClean="0">
                          <a:ln w="50800"/>
                          <a:solidFill>
                            <a:schemeClr val="bg1">
                              <a:shade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</m:oMath>
                  </m:oMathPara>
                </a14:m>
                <a:endParaRPr lang="ru-RU" sz="4800" b="1" baseline="-25000" dirty="0" smtClean="0">
                  <a:ln w="50800"/>
                  <a:solidFill>
                    <a:schemeClr val="bg1">
                      <a:shade val="50000"/>
                    </a:schemeClr>
                  </a:solidFill>
                  <a:latin typeface="+mj-lt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ru-RU" sz="4800" b="1" i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𝛒</m:t>
                    </m:r>
                    <m:r>
                      <a:rPr lang="ru-RU" sz="4800" b="1" i="0" baseline="-2500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𝟏</m:t>
                    </m:r>
                  </m:oMath>
                </a14:m>
                <a:r>
                  <a:rPr lang="en-US" sz="4800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  <a:latin typeface="+mj-lt"/>
                  </a:rPr>
                  <a:t> </a:t>
                </a:r>
                <a:r>
                  <a:rPr lang="ru-RU" sz="4800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  <a:latin typeface="+mj-lt"/>
                  </a:rPr>
                  <a:t>=</a:t>
                </a:r>
                <a:r>
                  <a:rPr lang="en-US" sz="4800" b="1" dirty="0">
                    <a:ln w="50800"/>
                    <a:solidFill>
                      <a:schemeClr val="bg1">
                        <a:shade val="50000"/>
                      </a:schemeClr>
                    </a:solidFill>
                    <a:latin typeface="+mj-lt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𝛒</m:t>
                    </m:r>
                    <m:r>
                      <a:rPr lang="ru-RU" sz="4800" b="1" i="0" baseline="-2500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𝟐</m:t>
                    </m:r>
                  </m:oMath>
                </a14:m>
                <a:endParaRPr lang="ru-RU" sz="4800" b="1" baseline="-25000" dirty="0" smtClean="0">
                  <a:ln w="50800"/>
                  <a:solidFill>
                    <a:schemeClr val="bg1">
                      <a:shade val="50000"/>
                    </a:schemeClr>
                  </a:solidFill>
                  <a:latin typeface="+mj-lt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800" b="1" i="0" smtClean="0">
                        <a:ln w="50800"/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𝐡</m:t>
                    </m:r>
                    <m:r>
                      <a:rPr lang="en-US" sz="4800" b="1" i="0" baseline="-25000">
                        <a:ln w="50800"/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𝟏</m:t>
                    </m:r>
                    <m:r>
                      <a:rPr lang="en-US" sz="4800" b="1" i="0" baseline="-25000" smtClean="0">
                        <a:ln w="50800"/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ru-RU" sz="4800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  <a:latin typeface="+mj-lt"/>
                  </a:rPr>
                  <a:t>=</a:t>
                </a:r>
                <a:r>
                  <a:rPr lang="en-US" sz="4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ln w="50800"/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𝐡</m:t>
                    </m:r>
                    <m:r>
                      <a:rPr lang="en-US" sz="4800" b="1" i="0" baseline="-25000">
                        <a:ln w="50800"/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𝟐</m:t>
                    </m:r>
                  </m:oMath>
                </a14:m>
                <a:endParaRPr lang="ru-RU" sz="4800" b="1" baseline="-25000" dirty="0">
                  <a:ln w="50800"/>
                  <a:solidFill>
                    <a:schemeClr val="accent2">
                      <a:lumMod val="50000"/>
                    </a:schemeClr>
                  </a:solidFill>
                  <a:latin typeface="+mj-lt"/>
                </a:endParaRPr>
              </a:p>
              <a:p>
                <a:pPr algn="ctr">
                  <a:lnSpc>
                    <a:spcPct val="150000"/>
                  </a:lnSpc>
                </a:pPr>
                <a:endParaRPr lang="ru-RU" sz="4000" b="1" baseline="-25000" dirty="0">
                  <a:ln w="50800"/>
                  <a:solidFill>
                    <a:schemeClr val="bg1">
                      <a:shade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6314" y="819772"/>
                <a:ext cx="4176464" cy="511441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Прямоугольник 17"/>
          <p:cNvSpPr/>
          <p:nvPr/>
        </p:nvSpPr>
        <p:spPr>
          <a:xfrm>
            <a:off x="1282405" y="2244837"/>
            <a:ext cx="438384" cy="345638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Арка 18"/>
          <p:cNvSpPr/>
          <p:nvPr/>
        </p:nvSpPr>
        <p:spPr>
          <a:xfrm rot="10800000">
            <a:off x="1275943" y="4723456"/>
            <a:ext cx="2102201" cy="1759957"/>
          </a:xfrm>
          <a:prstGeom prst="blockArc">
            <a:avLst>
              <a:gd name="adj1" fmla="val 10755319"/>
              <a:gd name="adj2" fmla="val 0"/>
              <a:gd name="adj3" fmla="val 25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292735" y="893231"/>
            <a:ext cx="428054" cy="1351606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1360749" y="6483413"/>
            <a:ext cx="2145445" cy="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Левая фигурная скобка 21"/>
          <p:cNvSpPr/>
          <p:nvPr/>
        </p:nvSpPr>
        <p:spPr>
          <a:xfrm>
            <a:off x="711941" y="2244837"/>
            <a:ext cx="500063" cy="4224724"/>
          </a:xfrm>
          <a:prstGeom prst="lef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авая фигурная скобка 22"/>
          <p:cNvSpPr/>
          <p:nvPr/>
        </p:nvSpPr>
        <p:spPr>
          <a:xfrm>
            <a:off x="3502867" y="2244837"/>
            <a:ext cx="429195" cy="4241984"/>
          </a:xfrm>
          <a:prstGeom prst="righ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Прямоугольник 16"/>
          <p:cNvSpPr>
            <a:spLocks noChangeArrowheads="1"/>
          </p:cNvSpPr>
          <p:nvPr/>
        </p:nvSpPr>
        <p:spPr bwMode="auto">
          <a:xfrm>
            <a:off x="109909" y="3900783"/>
            <a:ext cx="697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h</a:t>
            </a:r>
            <a:r>
              <a:rPr lang="en-US" sz="3200" b="1" baseline="-25000" dirty="0">
                <a:solidFill>
                  <a:srgbClr val="FF0000"/>
                </a:solidFill>
              </a:rPr>
              <a:t>1</a:t>
            </a:r>
            <a:r>
              <a:rPr lang="en-US" sz="2000" b="1" dirty="0"/>
              <a:t> </a:t>
            </a:r>
            <a:endParaRPr lang="ru-RU" sz="2000" b="1" baseline="-25000" dirty="0"/>
          </a:p>
        </p:txBody>
      </p:sp>
      <p:sp>
        <p:nvSpPr>
          <p:cNvPr id="25" name="Прямоугольник 17"/>
          <p:cNvSpPr>
            <a:spLocks noChangeArrowheads="1"/>
          </p:cNvSpPr>
          <p:nvPr/>
        </p:nvSpPr>
        <p:spPr bwMode="auto">
          <a:xfrm>
            <a:off x="3932062" y="3935856"/>
            <a:ext cx="8292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h</a:t>
            </a:r>
            <a:r>
              <a:rPr lang="en-US" sz="3200" b="1" baseline="-25000" dirty="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en-US" sz="3200" b="1" dirty="0"/>
              <a:t> </a:t>
            </a:r>
            <a:endParaRPr lang="ru-RU" sz="3200" b="1" baseline="-250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957633" y="893231"/>
            <a:ext cx="428054" cy="1351606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2939760" y="2244837"/>
            <a:ext cx="438384" cy="340589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66213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05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102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2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152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2" grpId="0"/>
      <p:bldP spid="17" grpId="0"/>
      <p:bldP spid="18" grpId="0" animBg="1"/>
      <p:bldP spid="19" grpId="0" animBg="1"/>
      <p:bldP spid="20" grpId="0" animBg="1"/>
      <p:bldP spid="22" grpId="0" animBg="1"/>
      <p:bldP spid="23" grpId="0" animBg="1"/>
      <p:bldP spid="24" grpId="0"/>
      <p:bldP spid="25" grpId="0"/>
      <p:bldP spid="26" grpId="0" animBg="1"/>
      <p:bldP spid="27" grpId="0" animBg="1"/>
    </p:bldLst>
  </p:timing>
</p:sld>
</file>

<file path=ppt/theme/theme1.xml><?xml version="1.0" encoding="utf-8"?>
<a:theme xmlns:a="http://schemas.openxmlformats.org/drawingml/2006/main" name="Сообщающиеся сосуды 7 класс">
  <a:themeElements>
    <a:clrScheme name="Океан 5">
      <a:dk1>
        <a:srgbClr val="000000"/>
      </a:dk1>
      <a:lt1>
        <a:srgbClr val="FFFFFF"/>
      </a:lt1>
      <a:dk2>
        <a:srgbClr val="336600"/>
      </a:dk2>
      <a:lt2>
        <a:srgbClr val="FFFFFF"/>
      </a:lt2>
      <a:accent1>
        <a:srgbClr val="B7C533"/>
      </a:accent1>
      <a:accent2>
        <a:srgbClr val="CCCCFF"/>
      </a:accent2>
      <a:accent3>
        <a:srgbClr val="ADB8AA"/>
      </a:accent3>
      <a:accent4>
        <a:srgbClr val="DADADA"/>
      </a:accent4>
      <a:accent5>
        <a:srgbClr val="D8DFAD"/>
      </a:accent5>
      <a:accent6>
        <a:srgbClr val="B9B9E7"/>
      </a:accent6>
      <a:hlink>
        <a:srgbClr val="FFFFCC"/>
      </a:hlink>
      <a:folHlink>
        <a:srgbClr val="FF9900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Сообщающиеся сосуды 7 класс</Template>
  <TotalTime>10</TotalTime>
  <Words>21</Words>
  <Application>Microsoft Office PowerPoint</Application>
  <PresentationFormat>Экран (4:3)</PresentationFormat>
  <Paragraphs>7</Paragraphs>
  <Slides>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Сообщающиеся сосуды 7 класс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12</cp:revision>
  <dcterms:created xsi:type="dcterms:W3CDTF">2014-05-25T19:07:08Z</dcterms:created>
  <dcterms:modified xsi:type="dcterms:W3CDTF">2014-05-25T19:47:06Z</dcterms:modified>
</cp:coreProperties>
</file>