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25CF-89E4-4BF2-BC0E-3430C668C42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B15B-B409-453A-A132-A96684AC75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25CF-89E4-4BF2-BC0E-3430C668C42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B15B-B409-453A-A132-A96684AC7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25CF-89E4-4BF2-BC0E-3430C668C42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B15B-B409-453A-A132-A96684AC7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25CF-89E4-4BF2-BC0E-3430C668C42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B15B-B409-453A-A132-A96684AC75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25CF-89E4-4BF2-BC0E-3430C668C42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B15B-B409-453A-A132-A96684AC7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25CF-89E4-4BF2-BC0E-3430C668C42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B15B-B409-453A-A132-A96684AC75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25CF-89E4-4BF2-BC0E-3430C668C42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B15B-B409-453A-A132-A96684AC75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25CF-89E4-4BF2-BC0E-3430C668C42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B15B-B409-453A-A132-A96684AC7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25CF-89E4-4BF2-BC0E-3430C668C42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B15B-B409-453A-A132-A96684AC7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25CF-89E4-4BF2-BC0E-3430C668C42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B15B-B409-453A-A132-A96684AC7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25CF-89E4-4BF2-BC0E-3430C668C42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B15B-B409-453A-A132-A96684AC75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7F125CF-89E4-4BF2-BC0E-3430C668C42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BCB15B-B409-453A-A132-A96684AC7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42955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...Не мог он ямба от хорея,</a:t>
            </a:r>
          </a:p>
          <a:p>
            <a:pPr algn="ctr"/>
            <a:r>
              <a:rPr lang="ru-RU" sz="3200" dirty="0" smtClean="0"/>
              <a:t>Как мы ни бились, отличить.</a:t>
            </a:r>
          </a:p>
          <a:p>
            <a:pPr algn="ctr"/>
            <a:r>
              <a:rPr lang="ru-RU" sz="3200" dirty="0" smtClean="0"/>
              <a:t>Бранил Гомера, </a:t>
            </a:r>
            <a:r>
              <a:rPr lang="ru-RU" sz="3200" dirty="0" err="1" smtClean="0"/>
              <a:t>Феокрита</a:t>
            </a:r>
            <a:r>
              <a:rPr lang="ru-RU" sz="3200" dirty="0" smtClean="0"/>
              <a:t>;</a:t>
            </a:r>
          </a:p>
          <a:p>
            <a:pPr algn="ctr"/>
            <a:r>
              <a:rPr lang="ru-RU" sz="3200" dirty="0" smtClean="0"/>
              <a:t>Зато читал Адама Смита</a:t>
            </a:r>
          </a:p>
          <a:p>
            <a:pPr algn="ctr"/>
            <a:r>
              <a:rPr lang="ru-RU" sz="3200" dirty="0" smtClean="0"/>
              <a:t>И был глубокий эконом,</a:t>
            </a:r>
          </a:p>
          <a:p>
            <a:pPr algn="ctr"/>
            <a:r>
              <a:rPr lang="ru-RU" sz="3200" dirty="0" smtClean="0"/>
              <a:t>То есть умел судить о том,</a:t>
            </a:r>
          </a:p>
          <a:p>
            <a:pPr algn="ctr"/>
            <a:r>
              <a:rPr lang="ru-RU" sz="3200" dirty="0" smtClean="0"/>
              <a:t>Как государство богатеет,</a:t>
            </a:r>
          </a:p>
          <a:p>
            <a:pPr algn="ctr"/>
            <a:r>
              <a:rPr lang="ru-RU" sz="3200" dirty="0" smtClean="0"/>
              <a:t>И чем живет, и почему</a:t>
            </a:r>
          </a:p>
          <a:p>
            <a:pPr algn="ctr"/>
            <a:r>
              <a:rPr lang="ru-RU" sz="3200" dirty="0" smtClean="0"/>
              <a:t>Не нужно золота ему,</a:t>
            </a:r>
          </a:p>
          <a:p>
            <a:pPr algn="ctr"/>
            <a:r>
              <a:rPr lang="ru-RU" sz="3200" dirty="0" smtClean="0"/>
              <a:t>Когда простой продукт имеет.</a:t>
            </a:r>
          </a:p>
          <a:p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А. С. Пушкин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89297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chemeClr val="accent4">
                    <a:lumMod val="50000"/>
                  </a:schemeClr>
                </a:solidFill>
              </a:rPr>
              <a:t>Легко ли быть </a:t>
            </a:r>
            <a:r>
              <a:rPr lang="ru-RU" sz="6000" dirty="0" smtClean="0">
                <a:solidFill>
                  <a:srgbClr val="C00000"/>
                </a:solidFill>
              </a:rPr>
              <a:t>предпринимателем?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14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2"/>
            <a:ext cx="67151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Задание на дом:</a:t>
            </a:r>
          </a:p>
          <a:p>
            <a:pPr algn="ctr"/>
            <a:r>
              <a:rPr lang="ru-RU" sz="3200" dirty="0" smtClean="0"/>
              <a:t>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Изучить п. 6.2, стр. 152-157.</a:t>
            </a:r>
          </a:p>
          <a:p>
            <a:pPr marL="342900" indent="-342900"/>
            <a:endParaRPr lang="ru-RU" sz="2400" dirty="0" smtClean="0"/>
          </a:p>
          <a:p>
            <a:pPr marL="342900" indent="-342900"/>
            <a:r>
              <a:rPr lang="ru-RU" sz="2400" dirty="0" smtClean="0"/>
              <a:t>2. Выполнить задание 1, стр.86 из «Практикума по экономике»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820472" cy="2592288"/>
          </a:xfrm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Легко ли быть предпринимателем?</a:t>
            </a:r>
            <a:endParaRPr lang="ru-RU" sz="5400" dirty="0"/>
          </a:p>
        </p:txBody>
      </p:sp>
      <p:pic>
        <p:nvPicPr>
          <p:cNvPr id="1028" name="Picture 4" descr="Планирование расходов начинающего предпринимател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019592"/>
            <a:ext cx="5616624" cy="340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Планирование расходов начинающего предпринимател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496"/>
            <a:ext cx="6858048" cy="355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7959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188640"/>
            <a:ext cx="8429684" cy="563231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Организация коммерческого предприятия</a:t>
            </a:r>
            <a:endParaRPr lang="ru-RU" sz="4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Tx/>
              <a:buChar char="-"/>
            </a:pPr>
            <a:endParaRPr lang="ru-RU" sz="400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40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</a:t>
            </a:r>
            <a:r>
              <a:rPr lang="ru-RU" sz="40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рганизационно-правовая форма, обоснование.</a:t>
            </a:r>
          </a:p>
          <a:p>
            <a:r>
              <a:rPr lang="ru-RU" sz="40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В</a:t>
            </a:r>
            <a:r>
              <a:rPr lang="ru-RU" sz="40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ид деятельности.</a:t>
            </a:r>
          </a:p>
          <a:p>
            <a:r>
              <a:rPr lang="ru-RU" sz="40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К</a:t>
            </a:r>
            <a:r>
              <a:rPr lang="ru-RU" sz="40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оличество, вид, номинальная стоимость акций.</a:t>
            </a:r>
          </a:p>
          <a:p>
            <a:pPr algn="ctr"/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36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14290"/>
            <a:ext cx="850112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Портрет современного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руководителя 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предприятия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 descr="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4000504"/>
            <a:ext cx="571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208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357166"/>
            <a:ext cx="84296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Управленческие решения.</a:t>
            </a:r>
          </a:p>
          <a:p>
            <a:endParaRPr lang="ru-RU" sz="5400" b="1" i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ru-RU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Персонал и</a:t>
            </a:r>
          </a:p>
          <a:p>
            <a:r>
              <a:rPr lang="ru-RU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       кадровая </a:t>
            </a:r>
          </a:p>
          <a:p>
            <a:r>
              <a:rPr lang="ru-RU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политика.</a:t>
            </a:r>
            <a:endParaRPr lang="ru-RU" sz="5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Рисунок 4" descr="Voprosy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428736"/>
            <a:ext cx="2643206" cy="2643206"/>
          </a:xfrm>
          <a:prstGeom prst="rect">
            <a:avLst/>
          </a:prstGeom>
        </p:spPr>
      </p:pic>
      <p:pic>
        <p:nvPicPr>
          <p:cNvPr id="6" name="Рисунок 5" descr="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929066"/>
            <a:ext cx="2524126" cy="252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90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82153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/>
              <a:t>Ситуация 1.</a:t>
            </a:r>
          </a:p>
          <a:p>
            <a:pPr algn="ctr"/>
            <a:endParaRPr lang="ru-RU" sz="4000" b="1" u="sng" dirty="0" smtClean="0"/>
          </a:p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Вам как руководителю предприятия  заскочил вечно занятый бригадир из цеха и сказал: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«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У меня в бригаде есть плохой работник Петров А.С. я хочу, чтобы вы организовали его увольнение».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Ваши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решения?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96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428604"/>
            <a:ext cx="828680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 smtClean="0"/>
              <a:t>Ситуация</a:t>
            </a:r>
            <a:r>
              <a:rPr lang="ru-RU" sz="3200" b="1" u="sng" dirty="0" smtClean="0"/>
              <a:t> </a:t>
            </a:r>
            <a:r>
              <a:rPr lang="ru-RU" sz="3200" b="1" u="sng" dirty="0" smtClean="0"/>
              <a:t>2.</a:t>
            </a:r>
          </a:p>
          <a:p>
            <a:pPr algn="ctr"/>
            <a:endParaRPr lang="ru-RU" sz="3200" b="1" u="sng" dirty="0" smtClean="0"/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Подчиненный второй раз не выполнил ваше задание в срок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хотя обещал и давал слово, что подобного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случая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больше не повториться.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Как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бы вы поступили?</a:t>
            </a:r>
          </a:p>
          <a:p>
            <a:pPr algn="ctr"/>
            <a:endParaRPr lang="ru-RU" dirty="0" smtClean="0"/>
          </a:p>
          <a:p>
            <a:pPr algn="ctr"/>
            <a:endParaRPr lang="ru-RU" b="1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110017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85720" y="214290"/>
            <a:ext cx="8429684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300" b="1" u="sng" dirty="0" smtClean="0"/>
              <a:t>Ситуация</a:t>
            </a:r>
            <a:r>
              <a:rPr lang="ru-RU" b="1" u="sng" dirty="0" smtClean="0"/>
              <a:t> </a:t>
            </a:r>
            <a:r>
              <a:rPr lang="ru-RU" sz="4300" b="1" u="sng" dirty="0" smtClean="0"/>
              <a:t>3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самый напряженный период завершения производственного задания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бригаде совершен неблаговидный поступок, нарушена трудовая дисциплина, в результате чего допущен брак. Бригадиру неизвестен виновник, однако выявить и наказать его надо.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Как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бы вы поступили на месте бригадира?</a:t>
            </a:r>
          </a:p>
          <a:p>
            <a:pPr algn="ctr">
              <a:buNone/>
            </a:pPr>
            <a:endParaRPr lang="ru-RU" b="1" u="sng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02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0"/>
            <a:ext cx="864399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Составляющие успеха предприятия.</a:t>
            </a:r>
          </a:p>
          <a:p>
            <a:pPr algn="ctr"/>
            <a:r>
              <a:rPr lang="ru-RU" sz="2000" dirty="0" smtClean="0"/>
              <a:t>Отчет о результатах финансово-хозяйственной деятельности предприятия.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1142986"/>
          <a:ext cx="8358246" cy="54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830"/>
                <a:gridCol w="2285416"/>
              </a:tblGrid>
              <a:tr h="3955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статьи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/>
                </a:tc>
              </a:tr>
              <a:tr h="395547">
                <a:tc>
                  <a:txBody>
                    <a:bodyPr/>
                    <a:lstStyle/>
                    <a:p>
                      <a:r>
                        <a:rPr lang="ru-RU" dirty="0" smtClean="0"/>
                        <a:t>1.Доход от  реализации продукции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52700</a:t>
                      </a:r>
                      <a:endParaRPr lang="ru-RU" dirty="0"/>
                    </a:p>
                  </a:txBody>
                  <a:tcPr/>
                </a:tc>
              </a:tr>
              <a:tr h="682724">
                <a:tc>
                  <a:txBody>
                    <a:bodyPr/>
                    <a:lstStyle/>
                    <a:p>
                      <a:r>
                        <a:rPr lang="ru-RU" dirty="0" smtClean="0"/>
                        <a:t>2.Операционные издержки</a:t>
                      </a:r>
                    </a:p>
                    <a:p>
                      <a:r>
                        <a:rPr lang="ru-RU" dirty="0" smtClean="0"/>
                        <a:t>(себестоимость)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</a:tr>
              <a:tr h="395547">
                <a:tc>
                  <a:txBody>
                    <a:bodyPr/>
                    <a:lstStyle/>
                    <a:p>
                      <a:r>
                        <a:rPr lang="ru-RU" dirty="0" smtClean="0"/>
                        <a:t>- сырье и материалы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22940</a:t>
                      </a:r>
                      <a:endParaRPr lang="ru-RU" dirty="0"/>
                    </a:p>
                  </a:txBody>
                  <a:tcPr/>
                </a:tc>
              </a:tr>
              <a:tr h="395547">
                <a:tc>
                  <a:txBody>
                    <a:bodyPr/>
                    <a:lstStyle/>
                    <a:p>
                      <a:r>
                        <a:rPr lang="ru-RU" dirty="0" smtClean="0"/>
                        <a:t>-заработная плата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5270</a:t>
                      </a:r>
                      <a:endParaRPr lang="ru-RU" dirty="0"/>
                    </a:p>
                  </a:txBody>
                  <a:tcPr/>
                </a:tc>
              </a:tr>
              <a:tr h="395547">
                <a:tc>
                  <a:txBody>
                    <a:bodyPr/>
                    <a:lstStyle/>
                    <a:p>
                      <a:r>
                        <a:rPr lang="ru-RU" dirty="0" smtClean="0"/>
                        <a:t>-амортизация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1085</a:t>
                      </a:r>
                      <a:endParaRPr lang="ru-RU" dirty="0"/>
                    </a:p>
                  </a:txBody>
                  <a:tcPr/>
                </a:tc>
              </a:tr>
              <a:tr h="395547">
                <a:tc>
                  <a:txBody>
                    <a:bodyPr/>
                    <a:lstStyle/>
                    <a:p>
                      <a:r>
                        <a:rPr lang="ru-RU" dirty="0" smtClean="0"/>
                        <a:t>3. Валовый доход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</a:tr>
              <a:tr h="395547">
                <a:tc>
                  <a:txBody>
                    <a:bodyPr/>
                    <a:lstStyle/>
                    <a:p>
                      <a:r>
                        <a:rPr lang="ru-RU" dirty="0" smtClean="0"/>
                        <a:t>4. Административные издержки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12360</a:t>
                      </a:r>
                      <a:endParaRPr lang="ru-RU" dirty="0"/>
                    </a:p>
                  </a:txBody>
                  <a:tcPr/>
                </a:tc>
              </a:tr>
              <a:tr h="395547">
                <a:tc>
                  <a:txBody>
                    <a:bodyPr/>
                    <a:lstStyle/>
                    <a:p>
                      <a:r>
                        <a:rPr lang="ru-RU" dirty="0" smtClean="0"/>
                        <a:t>5. Доход до уплаты налогов и процентов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</a:tr>
              <a:tr h="395547">
                <a:tc>
                  <a:txBody>
                    <a:bodyPr/>
                    <a:lstStyle/>
                    <a:p>
                      <a:r>
                        <a:rPr lang="ru-RU" dirty="0" smtClean="0"/>
                        <a:t>6. Расходы по процентам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775</a:t>
                      </a:r>
                      <a:endParaRPr lang="ru-RU" dirty="0"/>
                    </a:p>
                  </a:txBody>
                  <a:tcPr/>
                </a:tc>
              </a:tr>
              <a:tr h="395547">
                <a:tc>
                  <a:txBody>
                    <a:bodyPr/>
                    <a:lstStyle/>
                    <a:p>
                      <a:r>
                        <a:rPr lang="ru-RU" dirty="0" smtClean="0"/>
                        <a:t>7. Доход до налогообложения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</a:tr>
              <a:tr h="395547">
                <a:tc>
                  <a:txBody>
                    <a:bodyPr/>
                    <a:lstStyle/>
                    <a:p>
                      <a:r>
                        <a:rPr lang="ru-RU" dirty="0" smtClean="0"/>
                        <a:t>8. Расходы по подоходному налогу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4108</a:t>
                      </a:r>
                      <a:endParaRPr lang="ru-RU" dirty="0"/>
                    </a:p>
                  </a:txBody>
                  <a:tcPr/>
                </a:tc>
              </a:tr>
              <a:tr h="395547">
                <a:tc>
                  <a:txBody>
                    <a:bodyPr/>
                    <a:lstStyle/>
                    <a:p>
                      <a:r>
                        <a:rPr lang="ru-RU" dirty="0" smtClean="0"/>
                        <a:t>9. Чистый доход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360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392</TotalTime>
  <Words>334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Слайд 1</vt:lpstr>
      <vt:lpstr>Легко ли быть предпринимателем?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МОУ СОШ № 14</dc:creator>
  <cp:lastModifiedBy>Светлана</cp:lastModifiedBy>
  <cp:revision>23</cp:revision>
  <dcterms:created xsi:type="dcterms:W3CDTF">2012-01-25T07:02:47Z</dcterms:created>
  <dcterms:modified xsi:type="dcterms:W3CDTF">2012-01-26T10:31:49Z</dcterms:modified>
</cp:coreProperties>
</file>