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83" r:id="rId11"/>
    <p:sldId id="275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7" r:id="rId22"/>
    <p:sldId id="278" r:id="rId23"/>
    <p:sldId id="282" r:id="rId24"/>
    <p:sldId id="279" r:id="rId25"/>
    <p:sldId id="281" r:id="rId26"/>
    <p:sldId id="285" r:id="rId27"/>
    <p:sldId id="284" r:id="rId28"/>
    <p:sldId id="27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09E27-0773-42E1-B9FF-ED5CB5CEFD8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2260-9EE3-4EC2-87ED-E7FA785A93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5643578"/>
          </a:xfrm>
        </p:spPr>
        <p:txBody>
          <a:bodyPr numCol="1">
            <a:normAutofit/>
          </a:bodyPr>
          <a:lstStyle/>
          <a:p>
            <a:r>
              <a:rPr lang="ru-RU" sz="6000" dirty="0" smtClean="0"/>
              <a:t>Тема:</a:t>
            </a:r>
            <a:br>
              <a:rPr lang="ru-RU" sz="6000" dirty="0" smtClean="0"/>
            </a:br>
            <a:r>
              <a:rPr lang="ru-RU" sz="6000" dirty="0" smtClean="0"/>
              <a:t>«Последствия безработицы и государственное регулирование занятости»</a:t>
            </a:r>
            <a:endParaRPr lang="ru-RU" sz="6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0005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Количественное соотношение между темпами прироста и изменением нормы безработицы!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214422"/>
            <a:ext cx="8229600" cy="4389120"/>
          </a:xfrm>
        </p:spPr>
        <p:txBody>
          <a:bodyPr/>
          <a:lstStyle/>
          <a:p>
            <a:r>
              <a:rPr lang="ru-RU" sz="2800" dirty="0" smtClean="0"/>
              <a:t>А. </a:t>
            </a:r>
            <a:r>
              <a:rPr lang="ru-RU" sz="2800" dirty="0" err="1" smtClean="0"/>
              <a:t>Оукен</a:t>
            </a:r>
            <a:r>
              <a:rPr lang="ru-RU" sz="2800" dirty="0" smtClean="0"/>
              <a:t> – американский </a:t>
            </a:r>
          </a:p>
          <a:p>
            <a:r>
              <a:rPr lang="ru-RU" sz="2800" dirty="0" smtClean="0"/>
              <a:t>экономист </a:t>
            </a:r>
            <a:r>
              <a:rPr lang="en-US" sz="2800" dirty="0" smtClean="0"/>
              <a:t>XX </a:t>
            </a:r>
            <a:r>
              <a:rPr lang="ru-RU" sz="2800" dirty="0" smtClean="0"/>
              <a:t>в.</a:t>
            </a:r>
          </a:p>
          <a:p>
            <a:endParaRPr lang="ru-RU" dirty="0"/>
          </a:p>
        </p:txBody>
      </p:sp>
      <p:pic>
        <p:nvPicPr>
          <p:cNvPr id="4" name="Содержимое 3" descr="Оук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0"/>
            <a:ext cx="2143108" cy="2468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Закон </a:t>
            </a:r>
            <a:r>
              <a:rPr lang="ru-RU" dirty="0" err="1" smtClean="0"/>
              <a:t>Оукена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0" y="4714860"/>
            <a:ext cx="8643966" cy="2143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А. </a:t>
            </a:r>
            <a:r>
              <a:rPr lang="ru-RU" sz="4400" dirty="0" err="1" smtClean="0"/>
              <a:t>Оукен</a:t>
            </a:r>
            <a:r>
              <a:rPr lang="ru-RU" sz="4400" dirty="0" smtClean="0"/>
              <a:t> – американский экономист </a:t>
            </a:r>
            <a:r>
              <a:rPr lang="en-US" sz="4400" dirty="0" smtClean="0"/>
              <a:t>XX </a:t>
            </a:r>
            <a:r>
              <a:rPr lang="ru-RU" sz="4400" dirty="0" smtClean="0"/>
              <a:t>в.</a:t>
            </a:r>
            <a:endParaRPr lang="ru-RU" sz="44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2786058"/>
          <a:ext cx="9144000" cy="1714512"/>
        </p:xfrm>
        <a:graphic>
          <a:graphicData uri="http://schemas.openxmlformats.org/presentationml/2006/ole">
            <p:oleObj spid="_x0000_s3075" name="Формула" r:id="rId3" imgW="2286000" imgH="393480" progId="Equation.3">
              <p:embed/>
            </p:oleObj>
          </a:graphicData>
        </a:graphic>
      </p:graphicFrame>
      <p:pic>
        <p:nvPicPr>
          <p:cNvPr id="5" name="Содержимое 3" descr="Оукен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2786050" cy="3209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Дж .М. </a:t>
            </a:r>
            <a:r>
              <a:rPr lang="ru-RU" dirty="0" err="1" smtClean="0"/>
              <a:t>Кейнса</a:t>
            </a:r>
            <a:endParaRPr lang="ru-RU" dirty="0"/>
          </a:p>
        </p:txBody>
      </p:sp>
      <p:pic>
        <p:nvPicPr>
          <p:cNvPr id="4" name="Содержимое 3" descr="60c042c0f1ab3e997fd629cba31da8b7-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127" y="1935163"/>
            <a:ext cx="5059745" cy="438943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Дополнительные рабочие места с помощью кредитно-денежных и финансовых рычагов</a:t>
            </a:r>
          </a:p>
          <a:p>
            <a:pPr marL="1771650" lvl="3" indent="-514350">
              <a:buFont typeface="+mj-lt"/>
              <a:buAutoNum type="alphaLcParenR"/>
            </a:pPr>
            <a:r>
              <a:rPr lang="ru-RU" sz="4400" dirty="0" smtClean="0"/>
              <a:t>  снижение налогов</a:t>
            </a:r>
          </a:p>
          <a:p>
            <a:pPr marL="1771650" lvl="3" indent="-514350">
              <a:buFont typeface="+mj-lt"/>
              <a:buAutoNum type="alphaLcParenR"/>
            </a:pPr>
            <a:r>
              <a:rPr lang="ru-RU" sz="4400" dirty="0" smtClean="0"/>
              <a:t>Снижение процентов по кредитам</a:t>
            </a:r>
          </a:p>
          <a:p>
            <a:pPr marL="1771650" lvl="3" indent="-514350">
              <a:buNone/>
            </a:pPr>
            <a:r>
              <a:rPr lang="ru-RU" sz="3200" dirty="0" smtClean="0"/>
              <a:t>           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4000" dirty="0" smtClean="0"/>
              <a:t>2 Политика на рынке рабочей силы</a:t>
            </a:r>
          </a:p>
          <a:p>
            <a:pPr marL="2228850" lvl="4" indent="-514350">
              <a:buFont typeface="+mj-lt"/>
              <a:buAutoNum type="alphaLcParenR"/>
            </a:pPr>
            <a:r>
              <a:rPr lang="ru-RU" sz="4000" dirty="0" smtClean="0"/>
              <a:t>Регулирование уровня и продолжительности безработицы  </a:t>
            </a:r>
          </a:p>
          <a:p>
            <a:pPr marL="2228850" lvl="4" indent="-514350">
              <a:buFont typeface="+mj-lt"/>
              <a:buAutoNum type="alphaLcParenR"/>
            </a:pPr>
            <a:r>
              <a:rPr lang="ru-RU" sz="4000" dirty="0" smtClean="0"/>
              <a:t>Социальная защита пострадавших 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Регулирование уровня и продолжительности безработицы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 Налаживание служб трудоустройства (биржи труда)</a:t>
            </a:r>
            <a:endParaRPr lang="en-US" dirty="0" smtClean="0"/>
          </a:p>
          <a:p>
            <a:pPr marL="514350" indent="-514350" algn="ctr"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I </a:t>
            </a:r>
            <a:r>
              <a:rPr lang="ru-RU" dirty="0" smtClean="0"/>
              <a:t>биржи труда в </a:t>
            </a:r>
            <a:r>
              <a:rPr lang="en-US" dirty="0" smtClean="0"/>
              <a:t> I</a:t>
            </a:r>
            <a:r>
              <a:rPr lang="ru-RU" dirty="0" smtClean="0"/>
              <a:t>-ой половине </a:t>
            </a:r>
            <a:r>
              <a:rPr lang="en-US" dirty="0" smtClean="0"/>
              <a:t>XIX </a:t>
            </a:r>
            <a:r>
              <a:rPr lang="ru-RU" dirty="0" smtClean="0"/>
              <a:t>    века в России в начале </a:t>
            </a:r>
            <a:r>
              <a:rPr lang="en-US" dirty="0" smtClean="0"/>
              <a:t>XX</a:t>
            </a:r>
            <a:r>
              <a:rPr lang="ru-RU" dirty="0" smtClean="0"/>
              <a:t> века </a:t>
            </a:r>
          </a:p>
          <a:p>
            <a:pPr marL="514350" indent="-514350">
              <a:buNone/>
            </a:pPr>
            <a:r>
              <a:rPr lang="ru-RU" dirty="0" smtClean="0"/>
              <a:t>                  Платные посреднические конторы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142984"/>
            <a:ext cx="5643602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Служба занятости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876"/>
            <a:ext cx="2571736" cy="15001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Бесплатные консультации по проф. ориентации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571876"/>
            <a:ext cx="1714512" cy="15001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Подбор работы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3571876"/>
            <a:ext cx="2000264" cy="15716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Занятость на общественных работах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3571876"/>
            <a:ext cx="1857356" cy="15001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Бесплатное обучение новой профессии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821637" y="2607463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3214678" y="285749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5214148" y="2857496"/>
            <a:ext cx="85805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6929454" y="257174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5720" y="571480"/>
            <a:ext cx="6832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2)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3)Финансирование программ на рынке труда</a:t>
            </a:r>
          </a:p>
          <a:p>
            <a:pPr>
              <a:buNone/>
            </a:pPr>
            <a:r>
              <a:rPr lang="ru-RU" sz="4000" dirty="0" smtClean="0"/>
              <a:t>4)Система социальных страхований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/>
              <a:t>выплата пособий за максимально  возможны срок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72265" y="3785793"/>
            <a:ext cx="85725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выплата пособий</a:t>
            </a:r>
          </a:p>
          <a:p>
            <a:r>
              <a:rPr lang="ru-RU" dirty="0" smtClean="0"/>
              <a:t>Б)предоставление компенсации</a:t>
            </a:r>
          </a:p>
          <a:p>
            <a:r>
              <a:rPr lang="ru-RU" dirty="0" smtClean="0"/>
              <a:t>В)выплата стипендий в период профессиональной подготовке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2885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Гарантии материальной и социальной поддержки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% отношения к последнему месту работы </a:t>
            </a:r>
          </a:p>
          <a:p>
            <a:r>
              <a:rPr lang="ru-RU" dirty="0" smtClean="0"/>
              <a:t>75% зарплаты-первые 3 месяца</a:t>
            </a:r>
          </a:p>
          <a:p>
            <a:r>
              <a:rPr lang="ru-RU" dirty="0" smtClean="0"/>
              <a:t>60%-следующие 4 месяца</a:t>
            </a:r>
          </a:p>
          <a:p>
            <a:r>
              <a:rPr lang="ru-RU" dirty="0" smtClean="0"/>
              <a:t>45%-в дальнейшем </a:t>
            </a:r>
          </a:p>
          <a:p>
            <a:r>
              <a:rPr lang="ru-RU" dirty="0" smtClean="0"/>
              <a:t>    Размер пособия не может быть меньше    минимальной заработной платы </a:t>
            </a:r>
          </a:p>
          <a:p>
            <a:r>
              <a:rPr lang="ru-RU" dirty="0" smtClean="0"/>
              <a:t>Дотации- за пользование жилищно-материальной  помощи - особо нуждающимся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642974" y="0"/>
            <a:ext cx="9786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Размер пособия по безработицы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Дать представление о социально экономических последствиях безработицы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Показать какие методы предлагал </a:t>
            </a:r>
            <a:r>
              <a:rPr lang="ru-RU" dirty="0" err="1" smtClean="0"/>
              <a:t>Д.Кейнс</a:t>
            </a:r>
            <a:r>
              <a:rPr lang="ru-RU" dirty="0" smtClean="0"/>
              <a:t> по урегулированию безработицы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Показать как государство регулирует занятость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Дать представление о гарантиях материальной и социальной поддержки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1.Если численность рабочей силы возросла , а численность занятых в стране не изменилась, то уровень безработицы</a:t>
            </a:r>
          </a:p>
          <a:p>
            <a:pPr>
              <a:buNone/>
            </a:pPr>
            <a:r>
              <a:rPr lang="ru-RU" sz="3200" dirty="0" smtClean="0"/>
              <a:t>     1)возрос                         </a:t>
            </a:r>
            <a:br>
              <a:rPr lang="ru-RU" sz="3200" dirty="0" smtClean="0"/>
            </a:br>
            <a:r>
              <a:rPr lang="ru-RU" sz="3200" dirty="0" smtClean="0"/>
              <a:t>  2)сократился</a:t>
            </a:r>
          </a:p>
          <a:p>
            <a:pPr>
              <a:buNone/>
            </a:pPr>
            <a:r>
              <a:rPr lang="ru-RU" sz="3200" dirty="0" smtClean="0"/>
              <a:t>     3)не изменился</a:t>
            </a:r>
          </a:p>
          <a:p>
            <a:pPr>
              <a:buNone/>
            </a:pPr>
            <a:r>
              <a:rPr lang="ru-RU" sz="3200" dirty="0" smtClean="0"/>
              <a:t>     4)недостаточно информации для ответа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286388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Рынок </a:t>
            </a:r>
            <a:r>
              <a:rPr lang="ru-RU" sz="4400" dirty="0" smtClean="0"/>
              <a:t>труда относится к рынкам </a:t>
            </a:r>
          </a:p>
          <a:p>
            <a:pPr marL="514350" indent="-514350">
              <a:buAutoNum type="arabicParenR"/>
            </a:pPr>
            <a:r>
              <a:rPr lang="ru-RU" sz="4400" dirty="0" smtClean="0"/>
              <a:t>Факторов производства </a:t>
            </a:r>
          </a:p>
          <a:p>
            <a:pPr marL="514350" indent="-514350">
              <a:buAutoNum type="arabicParenR"/>
            </a:pPr>
            <a:r>
              <a:rPr lang="ru-RU" sz="4400" dirty="0" smtClean="0"/>
              <a:t> Средств производства </a:t>
            </a:r>
          </a:p>
          <a:p>
            <a:pPr marL="514350" indent="-514350">
              <a:buAutoNum type="arabicParenR"/>
            </a:pPr>
            <a:r>
              <a:rPr lang="ru-RU" sz="4400" dirty="0" smtClean="0"/>
              <a:t> Интеллектуальной  собственности </a:t>
            </a:r>
            <a:r>
              <a:rPr lang="ru-RU" sz="4400" dirty="0" smtClean="0"/>
              <a:t>2.</a:t>
            </a:r>
            <a:endParaRPr lang="ru-RU" sz="4400" dirty="0" smtClean="0"/>
          </a:p>
          <a:p>
            <a:pPr marL="514350" indent="-514350">
              <a:buAutoNum type="arabicParenR"/>
            </a:pPr>
            <a:r>
              <a:rPr lang="ru-RU" sz="4400" dirty="0" smtClean="0"/>
              <a:t> Товаров и услуг 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4000" dirty="0" smtClean="0"/>
              <a:t>3. В связи с ликвидацией  устаревших отраслей и профессий  происходит 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Циклической безработицы 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Сезонной безработицы 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 фрикционной безработицы 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 структурной безработицы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000660"/>
          </a:xfrm>
        </p:spPr>
        <p:txBody>
          <a:bodyPr>
            <a:noAutofit/>
          </a:bodyPr>
          <a:lstStyle/>
          <a:p>
            <a:r>
              <a:rPr lang="ru-RU" sz="3200" dirty="0" smtClean="0"/>
              <a:t>4. Кто из перечисленных ниже граждан является циклическим безработным?</a:t>
            </a:r>
            <a:br>
              <a:rPr lang="ru-RU" sz="3200" dirty="0" smtClean="0"/>
            </a:br>
            <a:r>
              <a:rPr lang="ru-RU" sz="3200" dirty="0" smtClean="0"/>
              <a:t>1)банковский служащий, уволенный в связи с банкротством банка во время финансово-экономического кризиса </a:t>
            </a:r>
            <a:br>
              <a:rPr lang="ru-RU" sz="3200" dirty="0" smtClean="0"/>
            </a:br>
            <a:r>
              <a:rPr lang="ru-RU" sz="3200" dirty="0" smtClean="0"/>
              <a:t>2)инженер, уволившийся в связи с переездом в другой город </a:t>
            </a:r>
            <a:br>
              <a:rPr lang="ru-RU" sz="3200" dirty="0" smtClean="0"/>
            </a:br>
            <a:r>
              <a:rPr lang="ru-RU" sz="3200" dirty="0" smtClean="0"/>
              <a:t>3)программист, уволенный из-за конфликта с руководительством фирмы</a:t>
            </a:r>
            <a:br>
              <a:rPr lang="ru-RU" sz="3200" dirty="0" smtClean="0"/>
            </a:br>
            <a:r>
              <a:rPr lang="ru-RU" sz="3200" dirty="0" smtClean="0"/>
              <a:t>4)студент дневного отделения вуза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 Допустим, безработица в стране 3 млн.ч. Численность рабочей силы – 30 млн.ч. Чему равен уровень безработицы?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2. Чему равно число занятых и безработных , если известно, что экономически активное население равно 60 </a:t>
            </a:r>
            <a:r>
              <a:rPr lang="ru-RU" sz="4000" dirty="0" err="1" smtClean="0"/>
              <a:t>млн</a:t>
            </a:r>
            <a:r>
              <a:rPr lang="ru-RU" sz="4000" dirty="0" smtClean="0"/>
              <a:t> человек, а норма безработицы равна 6%?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 безработицы 4% , норма фактической  безработицы 10%. Чему должен равняться темп прироста ВВП, чтобы в течение  3 лет в стране была достигнута полная занятость?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С8.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план с понятием «Безработица».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2400" dirty="0" smtClean="0"/>
              <a:t>§ 13.3</a:t>
            </a:r>
            <a:br>
              <a:rPr lang="ru-RU" sz="2400" dirty="0" smtClean="0"/>
            </a:br>
            <a:r>
              <a:rPr lang="ru-RU" sz="2400" dirty="0" smtClean="0"/>
              <a:t>ответить на вопросы 12,13,14 стр. 104</a:t>
            </a:r>
          </a:p>
          <a:p>
            <a:r>
              <a:rPr lang="ru-RU" sz="3600" dirty="0" smtClean="0"/>
              <a:t>С5 «безработица» </a:t>
            </a:r>
          </a:p>
          <a:p>
            <a:r>
              <a:rPr lang="ru-RU" sz="3600" dirty="0" smtClean="0"/>
              <a:t>Составить памятку молодежи, ищущей работу.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28604"/>
            <a:ext cx="576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Социальные последствия безработицы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Экономические последствия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Государственное регулирование занятости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Методы </a:t>
            </a:r>
            <a:r>
              <a:rPr lang="ru-RU" dirty="0" err="1" smtClean="0"/>
              <a:t>Д.Кейнса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Регулирование уровня и продолжительности безработицы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Гарантии материальной и социальной поддержки </a:t>
            </a: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безработица?</a:t>
            </a:r>
          </a:p>
          <a:p>
            <a:r>
              <a:rPr lang="ru-RU" dirty="0" smtClean="0"/>
              <a:t>Кто относится к категории нетрудоспособных </a:t>
            </a:r>
          </a:p>
          <a:p>
            <a:r>
              <a:rPr lang="ru-RU" dirty="0" smtClean="0"/>
              <a:t>Кого российское законодательство признает недееспособным </a:t>
            </a:r>
          </a:p>
          <a:p>
            <a:r>
              <a:rPr lang="ru-RU" dirty="0" smtClean="0"/>
              <a:t>Что такое норма безработицы</a:t>
            </a:r>
          </a:p>
          <a:p>
            <a:r>
              <a:rPr lang="ru-RU" dirty="0" smtClean="0"/>
              <a:t>Назовите формы безработицы</a:t>
            </a:r>
          </a:p>
          <a:p>
            <a:r>
              <a:rPr lang="ru-RU" dirty="0" smtClean="0"/>
              <a:t>Причины безработицы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НОРМА БЕЗРАБОТИЦЫ – это отношение числа безработных к численности совокупной рабочей силы, выраженное в процентах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714752"/>
            <a:ext cx="8229600" cy="4525963"/>
          </a:xfrm>
        </p:spPr>
        <p:txBody>
          <a:bodyPr vert="horz" anchor="t" anchorCtr="0">
            <a:normAutofit/>
          </a:bodyPr>
          <a:lstStyle/>
          <a:p>
            <a:pPr>
              <a:buNone/>
            </a:pPr>
            <a:r>
              <a:rPr lang="en-US" sz="4800" dirty="0" smtClean="0"/>
              <a:t> </a:t>
            </a:r>
            <a:r>
              <a:rPr lang="ru-RU" sz="4800" dirty="0" smtClean="0"/>
              <a:t>  Где </a:t>
            </a:r>
            <a:r>
              <a:rPr lang="en-US" sz="4800" dirty="0" smtClean="0"/>
              <a:t>U – </a:t>
            </a:r>
            <a:r>
              <a:rPr lang="ru-RU" sz="4800" dirty="0" smtClean="0"/>
              <a:t>число безработных;</a:t>
            </a:r>
            <a:br>
              <a:rPr lang="ru-RU" sz="4800" dirty="0" smtClean="0"/>
            </a:br>
            <a:r>
              <a:rPr lang="en-US" sz="4800" dirty="0" smtClean="0"/>
              <a:t>L</a:t>
            </a:r>
            <a:r>
              <a:rPr lang="ru-RU" sz="4800" dirty="0" smtClean="0"/>
              <a:t> – численность рабочей силы;</a:t>
            </a:r>
            <a:br>
              <a:rPr lang="ru-RU" sz="4800" dirty="0" smtClean="0"/>
            </a:br>
            <a:r>
              <a:rPr lang="en-US" sz="4800" dirty="0" err="1" smtClean="0"/>
              <a:t>r</a:t>
            </a:r>
            <a:r>
              <a:rPr lang="en-US" sz="2000" dirty="0" err="1" smtClean="0"/>
              <a:t>U</a:t>
            </a:r>
            <a:r>
              <a:rPr lang="en-US" sz="2000" dirty="0" smtClean="0"/>
              <a:t> </a:t>
            </a:r>
            <a:r>
              <a:rPr lang="en-US" sz="4800" dirty="0" smtClean="0"/>
              <a:t>- </a:t>
            </a:r>
            <a:r>
              <a:rPr lang="ru-RU" sz="4800" dirty="0" smtClean="0"/>
              <a:t>норма безработицы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" name="Рисунок 22" descr="vfv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642918"/>
            <a:ext cx="5572164" cy="3162979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Уровень безработицы в странах с развитой рыночной экономикой, %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3291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85842"/>
                <a:gridCol w="1194055"/>
                <a:gridCol w="1278779"/>
                <a:gridCol w="1101119"/>
                <a:gridCol w="1189949"/>
                <a:gridCol w="1189949"/>
                <a:gridCol w="1189949"/>
              </a:tblGrid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1980-1989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1990-1999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Япония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</a:tr>
              <a:tr h="721522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3200" b="1" dirty="0" smtClean="0"/>
              <a:t>Какие последствия несет нам       безработица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</a:t>
            </a:r>
            <a:r>
              <a:rPr lang="ru-RU" sz="4400" dirty="0" smtClean="0"/>
              <a:t>1  </a:t>
            </a:r>
            <a:r>
              <a:rPr lang="ru-RU" dirty="0" smtClean="0"/>
              <a:t>     </a:t>
            </a:r>
            <a:r>
              <a:rPr lang="ru-RU" sz="4000" dirty="0" smtClean="0"/>
              <a:t>Социальные последствия</a:t>
            </a:r>
          </a:p>
          <a:p>
            <a:pPr marL="514350" indent="-514350">
              <a:buNone/>
            </a:pPr>
            <a:r>
              <a:rPr lang="ru-RU" dirty="0" smtClean="0"/>
              <a:t>           ↙                                 </a:t>
            </a:r>
            <a:r>
              <a:rPr lang="ru-RU" dirty="0" err="1" smtClean="0"/>
              <a:t>↓</a:t>
            </a:r>
            <a:r>
              <a:rPr lang="ru-RU" dirty="0" smtClean="0"/>
              <a:t>                       ↘</a:t>
            </a:r>
          </a:p>
          <a:p>
            <a:pPr marL="514350" indent="-514350">
              <a:buNone/>
            </a:pPr>
            <a:r>
              <a:rPr lang="ru-RU" dirty="0" smtClean="0"/>
              <a:t>    Снижение                Потеря               Психологическая        </a:t>
            </a:r>
          </a:p>
          <a:p>
            <a:pPr marL="514350" indent="-514350">
              <a:buNone/>
            </a:pPr>
            <a:r>
              <a:rPr lang="ru-RU" dirty="0" smtClean="0"/>
              <a:t>     доходов        квалификации              травма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Экономические последствия </a:t>
            </a:r>
          </a:p>
          <a:p>
            <a:pPr>
              <a:buNone/>
            </a:pPr>
            <a:r>
              <a:rPr lang="ru-RU" dirty="0" smtClean="0"/>
              <a:t>А) Экономические издержки</a:t>
            </a:r>
          </a:p>
          <a:p>
            <a:pPr>
              <a:buNone/>
            </a:pPr>
            <a:r>
              <a:rPr lang="ru-RU" dirty="0" smtClean="0"/>
              <a:t>Б) Отставание объема валового внутреннего продукта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Фактический ВВП                       Потенциальный ВВП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Отставание          Потенциальный        Фактический </a:t>
            </a:r>
          </a:p>
          <a:p>
            <a:pPr>
              <a:buNone/>
            </a:pPr>
            <a:r>
              <a:rPr lang="ru-RU" dirty="0" smtClean="0"/>
              <a:t>объема                            ВВП                          ВВП</a:t>
            </a:r>
            <a:br>
              <a:rPr lang="ru-RU" dirty="0" smtClean="0"/>
            </a:br>
            <a:r>
              <a:rPr lang="ru-RU" dirty="0" smtClean="0"/>
              <a:t>ВВП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714744" y="250030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14744" y="228599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00232" y="492919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000232" y="514351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72066" y="500063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564</Words>
  <Application>Microsoft Office PowerPoint</Application>
  <PresentationFormat>Экран (4:3)</PresentationFormat>
  <Paragraphs>154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Поток</vt:lpstr>
      <vt:lpstr>Формула</vt:lpstr>
      <vt:lpstr>Тема: «Последствия безработицы и государственное регулирование занятости»</vt:lpstr>
      <vt:lpstr>Цели урока</vt:lpstr>
      <vt:lpstr>План урока</vt:lpstr>
      <vt:lpstr>Вопросы </vt:lpstr>
      <vt:lpstr>НОРМА БЕЗРАБОТИЦЫ – это отношение числа безработных к численности совокупной рабочей силы, выраженное в процентах</vt:lpstr>
      <vt:lpstr>Слайд 6</vt:lpstr>
      <vt:lpstr>Уровень безработицы в странах с развитой рыночной экономикой, %</vt:lpstr>
      <vt:lpstr>Слайд 8</vt:lpstr>
      <vt:lpstr>Слайд 9</vt:lpstr>
      <vt:lpstr>Количественное соотношение между темпами прироста и изменением нормы безработицы!</vt:lpstr>
      <vt:lpstr>                 Закон Оукена</vt:lpstr>
      <vt:lpstr>Методы Дж .М. Кейнса</vt:lpstr>
      <vt:lpstr>Слайд 13</vt:lpstr>
      <vt:lpstr>Слайд 14</vt:lpstr>
      <vt:lpstr> Регулирование уровня и продолжительности безработицы </vt:lpstr>
      <vt:lpstr>Слайд 16</vt:lpstr>
      <vt:lpstr>Слайд 17</vt:lpstr>
      <vt:lpstr>Слайд 18</vt:lpstr>
      <vt:lpstr>Слайд 19</vt:lpstr>
      <vt:lpstr>Тестовые задания</vt:lpstr>
      <vt:lpstr>Слайд 21</vt:lpstr>
      <vt:lpstr>Слайд 22</vt:lpstr>
      <vt:lpstr>Слайд 23</vt:lpstr>
      <vt:lpstr>Решите задачу</vt:lpstr>
      <vt:lpstr>Слайд 25</vt:lpstr>
      <vt:lpstr>Решите задачу</vt:lpstr>
      <vt:lpstr>С8.</vt:lpstr>
      <vt:lpstr>Слайд 28</vt:lpstr>
    </vt:vector>
  </TitlesOfParts>
  <Company>sc27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«Последствия безработицы и государственное регулирование занятости»</dc:title>
  <dc:creator>teacher</dc:creator>
  <cp:lastModifiedBy>Маржан</cp:lastModifiedBy>
  <cp:revision>47</cp:revision>
  <dcterms:created xsi:type="dcterms:W3CDTF">2013-10-29T07:20:02Z</dcterms:created>
  <dcterms:modified xsi:type="dcterms:W3CDTF">2013-11-28T12:55:23Z</dcterms:modified>
</cp:coreProperties>
</file>