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73" r:id="rId3"/>
    <p:sldId id="274" r:id="rId4"/>
    <p:sldId id="275" r:id="rId5"/>
    <p:sldId id="276" r:id="rId6"/>
    <p:sldId id="257" r:id="rId7"/>
    <p:sldId id="258" r:id="rId8"/>
    <p:sldId id="263" r:id="rId9"/>
    <p:sldId id="267" r:id="rId10"/>
    <p:sldId id="269" r:id="rId11"/>
    <p:sldId id="259" r:id="rId12"/>
    <p:sldId id="268" r:id="rId13"/>
    <p:sldId id="265" r:id="rId14"/>
    <p:sldId id="266" r:id="rId15"/>
    <p:sldId id="261" r:id="rId16"/>
    <p:sldId id="262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9" autoAdjust="0"/>
  </p:normalViewPr>
  <p:slideViewPr>
    <p:cSldViewPr>
      <p:cViewPr varScale="1">
        <p:scale>
          <a:sx n="52" d="100"/>
          <a:sy n="52" d="100"/>
        </p:scale>
        <p:origin x="-1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14T20:19:54.80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96432-6C1D-4595-B97C-84523622ABDC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056E9-3779-467D-B16E-C720603FD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056E9-3779-467D-B16E-C720603FDB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1.imgsmail.ru/imgpreview?key=3b96fc9460a95508&amp;mb=imgdb_preview_1130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3970" y="548680"/>
            <a:ext cx="876685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6669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ЯДЕРНЫЙ РЕАКТОР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rc.gov/images/reading-rm/photo-gallery/20071114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000" cy="642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6457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Основные элементы ядерного реактора: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топливо  </a:t>
            </a:r>
            <a:r>
              <a:rPr lang="ru-RU" sz="2800" dirty="0" smtClean="0"/>
              <a:t>(уран-235, уран-238, плутоний-239) </a:t>
            </a:r>
            <a:r>
              <a:rPr lang="ru-RU" sz="3200" b="1" dirty="0" smtClean="0"/>
              <a:t>в виде стержней</a:t>
            </a:r>
            <a:br>
              <a:rPr lang="ru-RU" sz="3200" b="1" dirty="0" smtClean="0"/>
            </a:br>
            <a:r>
              <a:rPr lang="ru-RU" sz="3200" b="1" dirty="0" smtClean="0"/>
              <a:t>- замедлитель нейтронов </a:t>
            </a:r>
            <a:r>
              <a:rPr lang="ru-RU" sz="2800" dirty="0" smtClean="0"/>
              <a:t>(тяжелая вода, графит)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теплоноситель </a:t>
            </a:r>
            <a:r>
              <a:rPr lang="ru-RU" sz="2800" dirty="0" smtClean="0"/>
              <a:t>(вода, жидкий натрий)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устройство для регулирования реакции </a:t>
            </a:r>
            <a:r>
              <a:rPr lang="ru-RU" sz="2800" dirty="0" smtClean="0"/>
              <a:t>(кадмий, бор)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- защита </a:t>
            </a:r>
            <a:r>
              <a:rPr lang="ru-RU" sz="2800" dirty="0" smtClean="0"/>
              <a:t>(оболочка из бетона и железа).</a:t>
            </a:r>
            <a:r>
              <a:rPr lang="ru-RU" sz="3600" b="1" dirty="0" smtClean="0"/>
              <a:t> </a:t>
            </a:r>
            <a:endParaRPr lang="ru-RU" sz="3600" b="1" dirty="0"/>
          </a:p>
        </p:txBody>
      </p:sp>
      <p:pic>
        <p:nvPicPr>
          <p:cNvPr id="2052" name="Picture 4" descr="http://go2.imgsmail.ru/imgpreview?key=3ec1deb8937d4898&amp;mb=imgdb_preview_7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906930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nanijamira.ru/img/27/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25175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c.academic.ru/pictures/wiki/files/112/pressurizedwaterreactor_r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86" y="260648"/>
            <a:ext cx="8917399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22920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01C01"/>
                </a:solidFill>
                <a:latin typeface="Verdana" pitchFamily="34" charset="0"/>
                <a:cs typeface="Arial" pitchFamily="34" charset="0"/>
              </a:rPr>
              <a:t>Первая АЭС была построена в г. Обнинске (СССР).</a:t>
            </a:r>
            <a:br>
              <a:rPr lang="ru-RU" sz="3200" b="1" dirty="0" smtClean="0">
                <a:solidFill>
                  <a:srgbClr val="301C01"/>
                </a:solidFill>
                <a:latin typeface="Verdana" pitchFamily="34" charset="0"/>
                <a:cs typeface="Arial" pitchFamily="34" charset="0"/>
              </a:rPr>
            </a:b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www.dmitrysmor.ru/upload/images/big/100_izobreteniy-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www.dmitrysmor.ru/upload/images/big/100_izobreteniy-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77" y="188640"/>
            <a:ext cx="8645281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bota-v-word.ru/wp-content/uploads/2013/04/nuclear.jpe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51520" y="188640"/>
            <a:ext cx="8757744" cy="666936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cs typeface="Arial" pitchFamily="34" charset="0"/>
              </a:rPr>
              <a:t>Преимущества АЭС: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ядерные реакторы не потребляют кислород и органическое топливо</a:t>
            </a:r>
          </a:p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 не загрязняют окружающую среду золой и вредными для человека продуктами органического топлива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- биосфера надежно защищена от радиоактивного воздействия при нормальном режиме эксплуатации АЭС.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cs typeface="Arial" pitchFamily="34" charset="0"/>
              </a:rPr>
            </a:b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301C0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go2.imgsmail.ru/imgpreview?key=57b62994294623c6&amp;mb=imgdb_preview_309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375096" y="0"/>
            <a:ext cx="7467502" cy="652534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0072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01C0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3300"/>
                </a:solidFill>
                <a:cs typeface="Arial" pitchFamily="34" charset="0"/>
              </a:rPr>
              <a:t>Недостатки АЭС:</a:t>
            </a:r>
            <a:r>
              <a:rPr lang="ru-RU" sz="3600" dirty="0" smtClean="0">
                <a:solidFill>
                  <a:srgbClr val="301C01"/>
                </a:solidFill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301C01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301C01"/>
                </a:solidFill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301C01"/>
                </a:solidFill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- необходимость захоронения радиоактивных отходов и демонтаж отслуживших свой срок реакторов</a:t>
            </a:r>
          </a:p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cs typeface="Arial" pitchFamily="34" charset="0"/>
              </a:rPr>
              <a:t/>
            </a:r>
            <a:br>
              <a:rPr lang="ru-RU" sz="3600" b="1" dirty="0" smtClean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- опасность радиоактивного заражения местности при аварийных выбросах</a:t>
            </a:r>
          </a:p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cs typeface="Arial" pitchFamily="34" charset="0"/>
              </a:rPr>
              <a:t/>
            </a:r>
            <a:br>
              <a:rPr lang="ru-RU" sz="3600" b="1" dirty="0" smtClean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- опасность экологических катастроф (1986 г. - Чернобыльская АЭС).</a:t>
            </a:r>
            <a:br>
              <a:rPr lang="ru-RU" sz="3600" b="1" dirty="0" smtClean="0">
                <a:cs typeface="Arial" pitchFamily="34" charset="0"/>
              </a:rPr>
            </a:br>
            <a:r>
              <a:rPr lang="ru-RU" b="1" dirty="0" smtClean="0">
                <a:cs typeface="Arial" pitchFamily="34" charset="0"/>
              </a:rPr>
              <a:t/>
            </a:r>
            <a:br>
              <a:rPr lang="ru-RU" b="1" dirty="0" smtClean="0">
                <a:cs typeface="Arial" pitchFamily="34" charset="0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litsovet.ru/images/shop_books_images/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67671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stor.ru/uploads/posts/2010-06/127634901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8136904" cy="6163705"/>
          </a:xfrm>
          <a:prstGeom prst="rect">
            <a:avLst/>
          </a:prstGeom>
          <a:noFill/>
        </p:spPr>
      </p:pic>
      <p:pic>
        <p:nvPicPr>
          <p:cNvPr id="3" name="Picture 2" descr="http://4stor.ru/uploads/posts/2010-06/127634901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36904" cy="616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Номер Вашего материала: 104280051421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ый Ядерный реа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60961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861049"/>
            <a:ext cx="9144000" cy="3180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Когда немецким химикам </a:t>
            </a:r>
            <a:r>
              <a:rPr lang="ru-RU" sz="2800" b="1" dirty="0" err="1" smtClean="0"/>
              <a:t>Отто</a:t>
            </a:r>
            <a:r>
              <a:rPr lang="ru-RU" sz="2800" b="1" dirty="0" smtClean="0"/>
              <a:t> Гану и Фрицу </a:t>
            </a:r>
            <a:r>
              <a:rPr lang="ru-RU" sz="2800" b="1" dirty="0" err="1" smtClean="0"/>
              <a:t>Штрассману</a:t>
            </a:r>
            <a:r>
              <a:rPr lang="ru-RU" sz="2800" b="1" dirty="0" smtClean="0"/>
              <a:t> впервые удалось в 1938 г. расщепить ядро урана посредством нейтронного облучения, они не спешили сообщать публике о масштабах своего открытия. Эти эксперименты заложили основу использования атомной энергии - как в мирных, так и в военных целях.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ервый Ядерный реактор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51519" y="0"/>
            <a:ext cx="6323727" cy="42210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91072" y="2636912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/>
              <a:t>Для добычи плутония был создан первый атомный реактор под трибуной футбольного стадиона Чикагского университета. Здесь под руководством </a:t>
            </a:r>
            <a:r>
              <a:rPr lang="ru-RU" sz="3200" b="1" dirty="0" err="1" smtClean="0"/>
              <a:t>Энрико</a:t>
            </a:r>
            <a:r>
              <a:rPr lang="ru-RU" sz="3200" b="1" dirty="0" smtClean="0"/>
              <a:t> Ферми была в 1942 г. запущена первая контролируемая самоподдерживающаяся цепная реакция. Для выделявшегося в результате тепла тогда еще не нашли полезного применения.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93096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В1954 г., в СССР была запущена первая в мире атомная электростанция. Она располагалась в Обнинске, примерно в 100 км от Москвы, и имела мощность 5 МВт.</a:t>
            </a:r>
            <a:endParaRPr lang="ru-RU" sz="3200" b="1" dirty="0"/>
          </a:p>
        </p:txBody>
      </p:sp>
      <p:pic>
        <p:nvPicPr>
          <p:cNvPr id="31746" name="Picture 2" descr="Во время пуска первого в мире ядерного уран-графитового котла, построенного в Чикаго в декабре 1942 года, фотографировать было запрещено. Память об этом событии оставил художник (изображение: «Наука и жизнь»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0648"/>
            <a:ext cx="6956701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back-in-ussr.info/wp-content/uploads/2012/01/a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041505" cy="51125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/>
              <a:t>Реактор был пущен в мае 1954 года, а в июне того же года АЭС дала </a:t>
            </a:r>
            <a:r>
              <a:rPr lang="ru-RU" sz="3200" b="1" smtClean="0"/>
              <a:t>первый </a:t>
            </a:r>
            <a:r>
              <a:rPr lang="ru-RU" sz="3200" b="1" smtClean="0"/>
              <a:t>ток (5МВт).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60648"/>
            <a:ext cx="3692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СССР, г.Обнинск</a:t>
            </a:r>
            <a:endParaRPr lang="ru-R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gaseven.ru/uploads/posts/2012-09/1348444518_atom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692696"/>
            <a:ext cx="9127014" cy="46805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7667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000" b="1" dirty="0" smtClean="0"/>
              <a:t>это устройство на атомной электростанции для получения атомной энергии.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Назначение ядерного реактора: </a:t>
            </a:r>
          </a:p>
          <a:p>
            <a:pPr>
              <a:buFontTx/>
              <a:buChar char="-"/>
            </a:pPr>
            <a:r>
              <a:rPr lang="ru-RU" sz="4000" b="1" dirty="0" smtClean="0"/>
              <a:t>преобразование внутренней энергии атомного ядра в электрическую энергию.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355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ядерном реакторе осуществляется управляемая цепная реакция деления ядер (при </a:t>
            </a:r>
            <a:r>
              <a:rPr lang="ru-RU" sz="3200" b="1" dirty="0" err="1" smtClean="0"/>
              <a:t>k</a:t>
            </a:r>
            <a:r>
              <a:rPr lang="ru-RU" sz="3200" b="1" dirty="0" smtClean="0"/>
              <a:t> = 1).</a:t>
            </a:r>
            <a:br>
              <a:rPr lang="ru-RU" sz="3200" b="1" dirty="0" smtClean="0"/>
            </a:br>
            <a:r>
              <a:rPr lang="ru-RU" sz="3200" b="1" dirty="0" smtClean="0"/>
              <a:t>Ядерными реакторами оснащены все АЭС (атомные электростанции).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4" name="Picture 2" descr="http://go4.imgsmail.ru/imgpreview?key=8207fe37cfd60a3&amp;mb=imgdb_preview_2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04048" cy="437269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0072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01C01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301C0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8434" name="Picture 2" descr="http://class-fizika.narod.ru/korm/at/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7935575" cy="12961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33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01C01"/>
                </a:solidFill>
                <a:cs typeface="Arial" pitchFamily="34" charset="0"/>
              </a:rPr>
              <a:t/>
            </a:r>
            <a:br>
              <a:rPr lang="ru-RU" dirty="0" smtClean="0">
                <a:solidFill>
                  <a:srgbClr val="301C01"/>
                </a:solidFill>
                <a:cs typeface="Arial" pitchFamily="34" charset="0"/>
              </a:rPr>
            </a:br>
            <a:r>
              <a:rPr lang="ru-RU" sz="3600" b="1" dirty="0" smtClean="0">
                <a:solidFill>
                  <a:srgbClr val="301C01"/>
                </a:solidFill>
                <a:cs typeface="Arial" pitchFamily="34" charset="0"/>
              </a:rPr>
              <a:t>Существуют ядерные реакторы на быстрых нейтронах - </a:t>
            </a:r>
            <a:r>
              <a:rPr lang="ru-RU" sz="3600" b="1" dirty="0" err="1" smtClean="0">
                <a:solidFill>
                  <a:srgbClr val="301C01"/>
                </a:solidFill>
                <a:cs typeface="Arial" pitchFamily="34" charset="0"/>
              </a:rPr>
              <a:t>размножители</a:t>
            </a:r>
            <a:r>
              <a:rPr lang="ru-RU" sz="3600" b="1" dirty="0" smtClean="0">
                <a:solidFill>
                  <a:srgbClr val="301C01"/>
                </a:solidFill>
                <a:cs typeface="Arial" pitchFamily="34" charset="0"/>
              </a:rPr>
              <a:t>.</a:t>
            </a:r>
            <a:endParaRPr lang="ru-RU" sz="3600" b="1" dirty="0" smtClean="0">
              <a:cs typeface="Arial" pitchFamily="34" charset="0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01C01"/>
                </a:solidFill>
                <a:cs typeface="Arial" pitchFamily="34" charset="0"/>
              </a:rPr>
              <a:t> </a:t>
            </a:r>
            <a:endParaRPr lang="ru-RU" sz="3600" b="1" dirty="0"/>
          </a:p>
        </p:txBody>
      </p:sp>
      <p:pic>
        <p:nvPicPr>
          <p:cNvPr id="19458" name="Picture 2" descr="http://www.rosrealt.ru/pics/company/600_110510_1305017742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488" y="3284984"/>
            <a:ext cx="3227512" cy="32275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avepic.ru/303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Экран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ЯДЕРНЫЙ РЕАКТОР</dc:title>
  <dc:creator>Lara</dc:creator>
  <cp:lastModifiedBy>Windows User</cp:lastModifiedBy>
  <cp:revision>14</cp:revision>
  <dcterms:created xsi:type="dcterms:W3CDTF">2014-05-14T15:12:01Z</dcterms:created>
  <dcterms:modified xsi:type="dcterms:W3CDTF">2014-05-14T17:02:16Z</dcterms:modified>
</cp:coreProperties>
</file>