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D%D0%BA%D0%BE%D0%BD%D0%BE%D0%BC%D0%B8%D0%BA%D0%B0_%D0%9A%D0%B8%D1%82%D0%B0%D0%B9%D1%81%D0%BA%D0%BE%D0%B9_%D0%9D%D0%B0%D1%80%D0%BE%D0%B4%D0%BD%D0%BE%D0%B9_%D0%A0%D0%B5%D1%81%D0%BF%D1%83%D0%B1%D0%BB%D0%B8%D0%BA%D0%B8" TargetMode="External"/><Relationship Id="rId13" Type="http://schemas.openxmlformats.org/officeDocument/2006/relationships/hyperlink" Target="http://ru.wikipedia.org/wiki/%D0%AD%D0%BA%D0%BE%D0%BD%D0%BE%D0%BC%D0%B8%D0%BA%D0%B0_%D0%9F%D0%B0%D0%BF%D1%83%D0%B0_%E2%80%94_%D0%9D%D0%BE%D0%B2%D0%BE%D0%B9_%D0%93%D0%B2%D0%B8%D0%BD%D0%B5%D0%B8" TargetMode="External"/><Relationship Id="rId18" Type="http://schemas.openxmlformats.org/officeDocument/2006/relationships/hyperlink" Target="http://ru.wikipedia.org/wiki/%D0%AD%D0%BA%D0%BE%D0%BD%D0%BE%D0%BC%D0%B8%D0%BA%D0%B0_%D0%A2%D0%B0%D0%B8%D0%BB%D0%B0%D0%BD%D0%B4%D0%B0" TargetMode="External"/><Relationship Id="rId3" Type="http://schemas.openxmlformats.org/officeDocument/2006/relationships/hyperlink" Target="http://ru.wikipedia.org/wiki/%D0%AD%D0%BA%D0%BE%D0%BD%D0%BE%D0%BC%D0%B8%D0%BA%D0%B0_%D0%91%D1%80%D1%83%D0%BD%D0%B5%D1%8F" TargetMode="External"/><Relationship Id="rId21" Type="http://schemas.openxmlformats.org/officeDocument/2006/relationships/hyperlink" Target="http://ru.wikipedia.org/wiki/%D0%AD%D0%BA%D0%BE%D0%BD%D0%BE%D0%BC%D0%B8%D0%BA%D0%B0_%D0%A7%D0%B8%D0%BB%D0%B8" TargetMode="External"/><Relationship Id="rId7" Type="http://schemas.openxmlformats.org/officeDocument/2006/relationships/hyperlink" Target="http://ru.wikipedia.org/wiki/%D0%AD%D0%BA%D0%BE%D0%BD%D0%BE%D0%BC%D0%B8%D0%BA%D0%B0_%D0%9A%D0%B0%D0%BD%D0%B0%D0%B4%D1%8B" TargetMode="External"/><Relationship Id="rId12" Type="http://schemas.openxmlformats.org/officeDocument/2006/relationships/hyperlink" Target="http://ru.wikipedia.org/wiki/%D0%AD%D0%BA%D0%BE%D0%BD%D0%BE%D0%BC%D0%B8%D0%BA%D0%B0_%D0%9D%D0%BE%D0%B2%D0%BE%D0%B9_%D0%97%D0%B5%D0%BB%D0%B0%D0%BD%D0%B4%D0%B8%D0%B8" TargetMode="External"/><Relationship Id="rId17" Type="http://schemas.openxmlformats.org/officeDocument/2006/relationships/hyperlink" Target="http://ru.wikipedia.org/wiki/%D0%AD%D0%BA%D0%BE%D0%BD%D0%BE%D0%BC%D0%B8%D0%BA%D0%B0_%D0%A1%D0%A8%D0%90" TargetMode="External"/><Relationship Id="rId2" Type="http://schemas.openxmlformats.org/officeDocument/2006/relationships/hyperlink" Target="http://ru.wikipedia.org/wiki/%D0%AD%D0%BA%D0%BE%D0%BD%D0%BE%D0%BC%D0%B8%D0%BA%D0%B0_%D0%90%D0%B2%D1%81%D1%82%D1%80%D0%B0%D0%BB%D0%B8%D0%B8" TargetMode="External"/><Relationship Id="rId16" Type="http://schemas.openxmlformats.org/officeDocument/2006/relationships/hyperlink" Target="http://ru.wikipedia.org/wiki/%D0%AD%D0%BA%D0%BE%D0%BD%D0%BE%D0%BC%D0%B8%D0%BA%D0%B0_%D0%A1%D0%B8%D0%BD%D0%B3%D0%B0%D0%BF%D1%83%D1%80%D0%B0" TargetMode="External"/><Relationship Id="rId20" Type="http://schemas.openxmlformats.org/officeDocument/2006/relationships/hyperlink" Target="http://ru.wikipedia.org/wiki/%D0%AD%D0%BA%D0%BE%D0%BD%D0%BE%D0%BC%D0%B8%D0%BA%D0%B0_%D0%A4%D0%B8%D0%BB%D0%B8%D0%BF%D0%BF%D0%B8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D%D0%BA%D0%BE%D0%BD%D0%BE%D0%BC%D0%B8%D0%BA%D0%B0_%D0%98%D0%BD%D0%B4%D0%BE%D0%BD%D0%B5%D0%B7%D0%B8%D0%B8" TargetMode="External"/><Relationship Id="rId11" Type="http://schemas.openxmlformats.org/officeDocument/2006/relationships/hyperlink" Target="http://ru.wikipedia.org/wiki/%D0%AD%D0%BA%D0%BE%D0%BD%D0%BE%D0%BC%D0%B8%D0%BA%D0%B0_%D0%9C%D0%B5%D0%BA%D1%81%D0%B8%D0%BA%D0%B8" TargetMode="External"/><Relationship Id="rId24" Type="http://schemas.openxmlformats.org/officeDocument/2006/relationships/image" Target="../media/image8.png"/><Relationship Id="rId5" Type="http://schemas.openxmlformats.org/officeDocument/2006/relationships/hyperlink" Target="http://ru.wikipedia.org/wiki/%D0%AD%D0%BA%D0%BE%D0%BD%D0%BE%D0%BC%D0%B8%D0%BA%D0%B0_%D0%93%D0%BE%D0%BD%D0%BA%D0%BE%D0%BD%D0%B3%D0%B0" TargetMode="External"/><Relationship Id="rId15" Type="http://schemas.openxmlformats.org/officeDocument/2006/relationships/hyperlink" Target="http://ru.wikipedia.org/wiki/%D0%AD%D0%BA%D0%BE%D0%BD%D0%BE%D0%BC%D0%B8%D0%BA%D0%B0_%D0%A0%D0%BE%D1%81%D1%81%D0%B8%D0%B8" TargetMode="External"/><Relationship Id="rId23" Type="http://schemas.openxmlformats.org/officeDocument/2006/relationships/image" Target="../media/image2.jpeg"/><Relationship Id="rId10" Type="http://schemas.openxmlformats.org/officeDocument/2006/relationships/hyperlink" Target="http://ru.wikipedia.org/wiki/%D0%AD%D0%BA%D0%BE%D0%BD%D0%BE%D0%BC%D0%B8%D0%BA%D0%B0_%D0%9C%D0%B0%D0%BB%D0%B0%D0%B9%D0%B7%D0%B8%D0%B8" TargetMode="External"/><Relationship Id="rId19" Type="http://schemas.openxmlformats.org/officeDocument/2006/relationships/hyperlink" Target="http://ru.wikipedia.org/wiki/%D0%AD%D0%BA%D0%BE%D0%BD%D0%BE%D0%BC%D0%B8%D0%BA%D0%B0_%D0%A2%D0%B0%D0%B9%D0%B2%D0%B0%D0%BD%D1%8F" TargetMode="External"/><Relationship Id="rId4" Type="http://schemas.openxmlformats.org/officeDocument/2006/relationships/hyperlink" Target="http://ru.wikipedia.org/wiki/%D0%AD%D0%BA%D0%BE%D0%BD%D0%BE%D0%BC%D0%B8%D0%BA%D0%B0_%D0%92%D1%8C%D0%B5%D1%82%D0%BD%D0%B0%D0%BC%D0%B0" TargetMode="External"/><Relationship Id="rId9" Type="http://schemas.openxmlformats.org/officeDocument/2006/relationships/hyperlink" Target="http://ru.wikipedia.org/wiki/%D0%AD%D0%BA%D0%BE%D0%BD%D0%BE%D0%BC%D0%B8%D0%BA%D0%B0_%D0%A0%D0%B5%D1%81%D0%BF%D1%83%D0%B1%D0%BB%D0%B8%D0%BA%D0%B8_%D0%9A%D0%BE%D1%80%D0%B5%D1%8F" TargetMode="External"/><Relationship Id="rId14" Type="http://schemas.openxmlformats.org/officeDocument/2006/relationships/hyperlink" Target="http://ru.wikipedia.org/wiki/%D0%AD%D0%BA%D0%BE%D0%BD%D0%BE%D0%BC%D0%B8%D0%BA%D0%B0_%D0%9F%D0%B5%D1%80%D1%83" TargetMode="External"/><Relationship Id="rId22" Type="http://schemas.openxmlformats.org/officeDocument/2006/relationships/hyperlink" Target="http://ru.wikipedia.org/wiki/%D0%AD%D0%BA%D0%BE%D0%BD%D0%BE%D0%BC%D0%B8%D0%BA%D0%B0_%D0%AF%D0%BF%D0%BE%D0%BD%D0%B8%D0%B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643063"/>
            <a:ext cx="7772400" cy="1470025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PRESENTATION  NAME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655888"/>
            <a:ext cx="6400800" cy="1752600"/>
          </a:xfrm>
        </p:spPr>
        <p:txBody>
          <a:bodyPr/>
          <a:lstStyle/>
          <a:p>
            <a:r>
              <a:rPr lang="fr-CA" smtClean="0">
                <a:solidFill>
                  <a:schemeClr val="bg1"/>
                </a:solidFill>
              </a:rPr>
              <a:t>Company Name</a:t>
            </a:r>
            <a:endParaRPr lang="fr-FR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DOCUME~1\4337~1\LOCALS~1\Temp\Rar$DR11.663\105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785786" y="4714884"/>
            <a:ext cx="7715304" cy="18573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Центры экономической мощи Азии.  Особенности сельского хозяйства.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~1\4337~1\LOCALS~1\Temp\Rar$DR03.944\105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://svit.ukrinform.ua/Nepal/img/r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29225" cy="3886201"/>
          </a:xfrm>
          <a:prstGeom prst="rect">
            <a:avLst/>
          </a:prstGeom>
          <a:noFill/>
        </p:spPr>
      </p:pic>
      <p:pic>
        <p:nvPicPr>
          <p:cNvPr id="21510" name="Picture 6" descr="http://www.a-travel.spb.ru/v2008/images/photos/2cf18d3e424eabf778c1d0a526355e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107528"/>
            <a:ext cx="5000628" cy="3750472"/>
          </a:xfrm>
          <a:prstGeom prst="rect">
            <a:avLst/>
          </a:prstGeom>
          <a:noFill/>
        </p:spPr>
      </p:pic>
      <p:pic>
        <p:nvPicPr>
          <p:cNvPr id="21512" name="Picture 8" descr="http://img-fotki.yandex.ru/get/4812/127796741.2a/0_54d42_b4da9885_or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"/>
            <a:ext cx="4714876" cy="3138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zevel.ru/pic/picture/3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684641" cy="3143248"/>
          </a:xfrm>
          <a:prstGeom prst="rect">
            <a:avLst/>
          </a:prstGeom>
          <a:noFill/>
        </p:spPr>
      </p:pic>
      <p:pic>
        <p:nvPicPr>
          <p:cNvPr id="24580" name="Picture 4" descr="http://photos1.blogger.com/blogger/361/69/1600/p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025" y="0"/>
            <a:ext cx="3609975" cy="3886201"/>
          </a:xfrm>
          <a:prstGeom prst="rect">
            <a:avLst/>
          </a:prstGeom>
          <a:noFill/>
        </p:spPr>
      </p:pic>
      <p:pic>
        <p:nvPicPr>
          <p:cNvPr id="24582" name="Picture 6" descr="http://mosfoodnews.ru/lite/?lite_module=resizers%2FmodResizeStageImage&amp;image=files%2Frecipes%2F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4071942" cy="4071942"/>
          </a:xfrm>
          <a:prstGeom prst="rect">
            <a:avLst/>
          </a:prstGeom>
          <a:noFill/>
        </p:spPr>
      </p:pic>
      <p:pic>
        <p:nvPicPr>
          <p:cNvPr id="24584" name="Picture 8" descr="http://visitchina.ru/upload/resize_cache/blog/9f6/850_850_1/9f61563852b678fe4c25602d6fd9a8b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5453" y="3143247"/>
            <a:ext cx="5608547" cy="3714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~1\4337~1\LOCALS~1\Temp\Rar$DR03.745\105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36338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«Сингапур – Азия в миниатюре»,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/>
              <a:t>«Бруней: природа богатства и бедности»,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/>
              <a:t>«Корея – один народ, две страны»,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/>
              <a:t>«Японцы – восточный менталитет. Как он формируется, как влияет на экономические особенности страны»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0042"/>
            <a:ext cx="8143932" cy="1285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smtClean="0"/>
              <a:t>Темы рефератов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~1\4337~1\LOCALS~1\Temp\Rar$DR13.7905\105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214554"/>
            <a:ext cx="8501122" cy="37862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Домашнее задание:</a:t>
            </a:r>
          </a:p>
          <a:p>
            <a:pPr algn="ctr"/>
            <a:r>
              <a:rPr lang="ru-RU" dirty="0" smtClean="0"/>
              <a:t>Тема 7, параграф 1, пункты 4,5,6.</a:t>
            </a:r>
          </a:p>
          <a:p>
            <a:pPr algn="ctr"/>
            <a:r>
              <a:rPr lang="ru-RU" dirty="0" smtClean="0"/>
              <a:t>Работа над рефератом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~1\4337~1\LOCALS~1\Temp\Rar$DR21.252\105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285728"/>
            <a:ext cx="6215106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Центры экономической мощи Азии.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928802"/>
            <a:ext cx="2143140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928802"/>
            <a:ext cx="2000264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1928802"/>
            <a:ext cx="1785950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3357562"/>
            <a:ext cx="2143140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3357562"/>
            <a:ext cx="2143140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?</a:t>
            </a:r>
            <a:endParaRPr lang="ru-RU" sz="3200" b="1" dirty="0"/>
          </a:p>
        </p:txBody>
      </p:sp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 rot="5400000">
            <a:off x="3178959" y="1535893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571868" y="2214554"/>
            <a:ext cx="214314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5214942" y="1571612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5929322" y="2214554"/>
            <a:ext cx="207170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8" idx="0"/>
          </p:cNvCxnSpPr>
          <p:nvPr/>
        </p:nvCxnSpPr>
        <p:spPr>
          <a:xfrm rot="16200000" flipH="1">
            <a:off x="7590255" y="1482314"/>
            <a:ext cx="642942" cy="250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714612" y="4857760"/>
            <a:ext cx="6143668" cy="17859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Перечислить центры экономической мощи Азиатского региона.  Укажите причины их выделения.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DOCUME~1\4337~1\LOCALS~1\Temp\Rar$DR19.695\105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 smtClean="0"/>
              <a:t>АСЕАН</a:t>
            </a:r>
            <a:r>
              <a:rPr lang="ru-RU" dirty="0" smtClean="0"/>
              <a:t> </a:t>
            </a:r>
            <a:r>
              <a:rPr lang="ru-RU" sz="2400" dirty="0" smtClean="0"/>
              <a:t>- ассоциация </a:t>
            </a:r>
            <a:r>
              <a:rPr lang="ru-RU" sz="2400" dirty="0" smtClean="0"/>
              <a:t>государств Юго-Восточной Азии </a:t>
            </a:r>
            <a:r>
              <a:rPr lang="ru-RU" sz="2400" dirty="0" smtClean="0"/>
              <a:t>  </a:t>
            </a:r>
            <a:r>
              <a:rPr lang="ru-RU" sz="2400" dirty="0" smtClean="0"/>
              <a:t>образована 8 августа 1967 года в г. Бангкоке. В нее вошли Индонезия, Малайзия, Сингапур, Таиланд, Филиппины, затем </a:t>
            </a:r>
            <a:r>
              <a:rPr lang="ru-RU" sz="2400" dirty="0" err="1" smtClean="0"/>
              <a:t>Бруней-Даруссалам</a:t>
            </a:r>
            <a:r>
              <a:rPr lang="ru-RU" sz="2400" dirty="0" smtClean="0"/>
              <a:t> (в 1984 г.), Вьетнам (в 1995 г.), Лаос и Мьянма (в 1997 г.), Камбоджа (в 1999 г.). Статус специального наблюдателя имеет </a:t>
            </a:r>
            <a:r>
              <a:rPr lang="ru-RU" sz="2400" dirty="0" err="1" smtClean="0"/>
              <a:t>Папуа-Новая</a:t>
            </a:r>
            <a:r>
              <a:rPr lang="ru-RU" sz="2400" dirty="0" smtClean="0"/>
              <a:t> Гвинея. </a:t>
            </a:r>
            <a:r>
              <a:rPr lang="ru-RU" sz="2400" dirty="0" smtClean="0"/>
              <a:t> </a:t>
            </a:r>
          </a:p>
          <a:p>
            <a:r>
              <a:rPr lang="ru-RU" sz="2400" b="1" u="sng" dirty="0" smtClean="0"/>
              <a:t>Целей  создания </a:t>
            </a:r>
            <a:r>
              <a:rPr lang="ru-RU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smtClean="0"/>
              <a:t>содействие развитию социально-экономического и культурного сотрудничества стран-членов организации;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содействие упрочению мира и стабильности в Юго-Восточной Азии (ЮВА). </a:t>
            </a:r>
          </a:p>
          <a:p>
            <a:r>
              <a:rPr lang="ru-RU" sz="2400" dirty="0" smtClean="0"/>
              <a:t> Превращения </a:t>
            </a:r>
            <a:r>
              <a:rPr lang="ru-RU" sz="2400" dirty="0" smtClean="0"/>
              <a:t>АСЕАН в один из мировых политических и экономических центров многополюсного мира стимулировала эту региональную группировку стран активно решать ряд чрезвычайно важных </a:t>
            </a:r>
            <a:r>
              <a:rPr lang="ru-RU" sz="2400" b="1" u="sng" dirty="0" smtClean="0"/>
              <a:t>задач</a:t>
            </a:r>
            <a:r>
              <a:rPr lang="ru-RU" sz="2400" dirty="0" smtClean="0"/>
              <a:t>: формирование </a:t>
            </a:r>
            <a:r>
              <a:rPr lang="ru-RU" sz="2400" dirty="0" smtClean="0"/>
              <a:t>зоны свободной торговли и зоны инвестиций; введение единой валюты </a:t>
            </a:r>
            <a:r>
              <a:rPr lang="ru-RU" sz="2400" dirty="0" smtClean="0"/>
              <a:t>и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создание </a:t>
            </a:r>
            <a:r>
              <a:rPr lang="ru-RU" sz="2400" dirty="0" smtClean="0"/>
              <a:t> развернутой </a:t>
            </a:r>
            <a:r>
              <a:rPr lang="ru-RU" sz="2400" dirty="0" smtClean="0"/>
              <a:t>экономической </a:t>
            </a:r>
            <a:endParaRPr lang="ru-RU" sz="2400" dirty="0" smtClean="0"/>
          </a:p>
          <a:p>
            <a:r>
              <a:rPr lang="ru-RU" sz="2400" dirty="0" smtClean="0"/>
              <a:t>инфраструктуры,  </a:t>
            </a:r>
            <a:r>
              <a:rPr lang="ru-RU" sz="2400" dirty="0" smtClean="0"/>
              <a:t>формирование </a:t>
            </a:r>
            <a:endParaRPr lang="ru-RU" sz="2400" dirty="0" smtClean="0"/>
          </a:p>
          <a:p>
            <a:r>
              <a:rPr lang="ru-RU" sz="2400" dirty="0" smtClean="0"/>
              <a:t>специальной </a:t>
            </a:r>
            <a:r>
              <a:rPr lang="ru-RU" sz="2400" dirty="0" smtClean="0"/>
              <a:t>структуры управления. </a:t>
            </a:r>
            <a:endParaRPr lang="ru-RU" sz="2400" dirty="0"/>
          </a:p>
        </p:txBody>
      </p:sp>
      <p:pic>
        <p:nvPicPr>
          <p:cNvPr id="4101" name="Picture 5" descr="Map of the Association of Southeast Asian Nations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56" y="5286388"/>
            <a:ext cx="3571844" cy="1571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~1\4337~1\LOCALS~1\Temp\Rar$DR17.028\105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5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857364"/>
            <a:ext cx="8715436" cy="47863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ОРЕК - </a:t>
            </a:r>
            <a:r>
              <a:rPr lang="ru-RU" sz="2800" b="1" dirty="0" err="1" smtClean="0">
                <a:solidFill>
                  <a:schemeClr val="tx1"/>
                </a:solidFill>
              </a:rPr>
              <a:t>организа́ция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стран — экспортёров </a:t>
            </a:r>
            <a:r>
              <a:rPr lang="ru-RU" sz="2800" b="1" dirty="0" err="1" smtClean="0">
                <a:solidFill>
                  <a:schemeClr val="tx1"/>
                </a:solidFill>
              </a:rPr>
              <a:t>не́фти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 — международная межправительственная организация </a:t>
            </a:r>
            <a:r>
              <a:rPr lang="ru-RU" sz="2800" dirty="0" smtClean="0">
                <a:solidFill>
                  <a:schemeClr val="tx1"/>
                </a:solidFill>
              </a:rPr>
              <a:t> , </a:t>
            </a:r>
            <a:r>
              <a:rPr lang="ru-RU" sz="2800" dirty="0" smtClean="0">
                <a:solidFill>
                  <a:schemeClr val="tx1"/>
                </a:solidFill>
              </a:rPr>
              <a:t>созданная нефтедобывающими странами в целях стабилизации цен на нефть.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 smtClean="0">
                <a:solidFill>
                  <a:schemeClr val="tx1"/>
                </a:solidFill>
              </a:rPr>
              <a:t>состав ОПЕК входят 12 стран: </a:t>
            </a:r>
            <a:r>
              <a:rPr lang="ru-RU" sz="2800" b="1" dirty="0" smtClean="0">
                <a:solidFill>
                  <a:schemeClr val="tx1"/>
                </a:solidFill>
              </a:rPr>
              <a:t>Иран, Ирак, Кувейт, Саудовская Аравия,</a:t>
            </a:r>
            <a:r>
              <a:rPr lang="ru-RU" sz="2800" dirty="0" smtClean="0">
                <a:solidFill>
                  <a:schemeClr val="tx1"/>
                </a:solidFill>
              </a:rPr>
              <a:t> Венесуэла, Катар, Ливия, </a:t>
            </a:r>
            <a:r>
              <a:rPr lang="ru-RU" sz="2800" b="1" dirty="0" smtClean="0">
                <a:solidFill>
                  <a:schemeClr val="tx1"/>
                </a:solidFill>
              </a:rPr>
              <a:t>Объединённые Арабские Эмираты</a:t>
            </a:r>
            <a:r>
              <a:rPr lang="ru-RU" sz="2800" dirty="0" smtClean="0">
                <a:solidFill>
                  <a:schemeClr val="tx1"/>
                </a:solidFill>
              </a:rPr>
              <a:t>, Алжир, Нигерия, Эквадор и Ангола. Штаб-квартира расположена в Вене.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6" name="Picture 4" descr="OPEC Map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-1"/>
            <a:ext cx="5286394" cy="2329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~1\4337~1\LOCALS~1\Temp\Rar$DR22.568\105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1643050"/>
            <a:ext cx="7143800" cy="5000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Шанхайская организация сотрудничества</a:t>
            </a:r>
            <a:r>
              <a:rPr lang="ru-RU" sz="2400" dirty="0" smtClean="0"/>
              <a:t> (</a:t>
            </a:r>
            <a:r>
              <a:rPr lang="ru-RU" sz="2400" b="1" dirty="0" smtClean="0"/>
              <a:t>ШОС</a:t>
            </a:r>
            <a:r>
              <a:rPr lang="ru-RU" sz="2400" dirty="0" smtClean="0"/>
              <a:t>)  </a:t>
            </a:r>
            <a:endParaRPr lang="ru-RU" sz="2400" dirty="0" smtClean="0"/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Главными задачами </a:t>
            </a:r>
            <a:r>
              <a:rPr lang="ru-RU" sz="2400" dirty="0" smtClean="0">
                <a:solidFill>
                  <a:schemeClr val="tx1"/>
                </a:solidFill>
              </a:rPr>
              <a:t>организации провозглашены укрепление </a:t>
            </a:r>
            <a:r>
              <a:rPr lang="ru-RU" sz="2400" dirty="0" smtClean="0">
                <a:solidFill>
                  <a:schemeClr val="tx1"/>
                </a:solidFill>
              </a:rPr>
              <a:t>стабильности </a:t>
            </a:r>
            <a:r>
              <a:rPr lang="ru-RU" sz="2400" dirty="0" smtClean="0">
                <a:solidFill>
                  <a:schemeClr val="tx1"/>
                </a:solidFill>
              </a:rPr>
              <a:t>и безопасности на широком пространстве, объединяющем государства-участников, борьба с терроризмом, сепаратизмом, </a:t>
            </a:r>
            <a:r>
              <a:rPr lang="ru-RU" sz="2400" dirty="0" smtClean="0">
                <a:solidFill>
                  <a:schemeClr val="tx1"/>
                </a:solidFill>
              </a:rPr>
              <a:t>экстремизмом, </a:t>
            </a:r>
            <a:r>
              <a:rPr lang="ru-RU" sz="2400" dirty="0" err="1" smtClean="0">
                <a:solidFill>
                  <a:schemeClr val="tx1"/>
                </a:solidFill>
              </a:rPr>
              <a:t>наркотрафиком</a:t>
            </a:r>
            <a:r>
              <a:rPr lang="ru-RU" sz="2400" dirty="0" smtClean="0">
                <a:solidFill>
                  <a:schemeClr val="tx1"/>
                </a:solidFill>
              </a:rPr>
              <a:t>, развитие экономического сотрудничества, энергетического партнерства, научного и культурного взаимодействия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8" name="Picture 4" descr="SCO (orthographic projection)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24000" y="2811621"/>
          <a:ext cx="6096000" cy="21031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Азиатско-Тихоокеанское экономическое сотрудничество</a:t>
                      </a:r>
                      <a:r>
                        <a:rPr lang="ru-RU"/>
                        <a:t> (АТЭС)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hlinkClick r:id="rId2" tooltip="Экономика Австралии"/>
                        </a:rPr>
                        <a:t>Австралия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3" tooltip="Экономика Брунея"/>
                        </a:rPr>
                        <a:t>Бруней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4" tooltip="Экономика Вьетнама"/>
                        </a:rPr>
                        <a:t>Вьетнам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5" tooltip="Экономика Гонконга"/>
                        </a:rPr>
                        <a:t>Гонконг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6" tooltip="Экономика Индонезии"/>
                        </a:rPr>
                        <a:t>Индонезия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7" tooltip="Экономика Канады"/>
                        </a:rPr>
                        <a:t>Канада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8" tooltip="Экономика Китайской Народной Республики"/>
                        </a:rPr>
                        <a:t>Китай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9" tooltip="Экономика Республики Корея"/>
                        </a:rPr>
                        <a:t>Республика Корея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10" tooltip="Экономика Малайзии"/>
                        </a:rPr>
                        <a:t>Малайзия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11" tooltip="Экономика Мексики"/>
                        </a:rPr>
                        <a:t>Мексика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12" tooltip="Экономика Новой Зеландии"/>
                        </a:rPr>
                        <a:t>Новая Зеландия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13" tooltip="Экономика Папуа — Новой Гвинеи"/>
                        </a:rPr>
                        <a:t>Папуа — Новая Гвинея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14" tooltip="Экономика Перу"/>
                        </a:rPr>
                        <a:t>Перу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15" tooltip="Экономика России"/>
                        </a:rPr>
                        <a:t>Россия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16" tooltip="Экономика Сингапура"/>
                        </a:rPr>
                        <a:t>Сингапур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17" tooltip="Экономика США"/>
                        </a:rPr>
                        <a:t>Соединённые Штаты Америки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18" tooltip="Экономика Таиланда"/>
                        </a:rPr>
                        <a:t>Таиланд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19" tooltip="Экономика Тайваня"/>
                        </a:rPr>
                        <a:t>Тайвань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20" tooltip="Экономика Филиппин"/>
                        </a:rPr>
                        <a:t>Филиппины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21" tooltip="Экономика Чили"/>
                        </a:rPr>
                        <a:t>Чили</a:t>
                      </a:r>
                      <a:r>
                        <a:rPr lang="ru-RU" dirty="0"/>
                        <a:t> • </a:t>
                      </a:r>
                      <a:r>
                        <a:rPr lang="ru-RU" dirty="0">
                          <a:hlinkClick r:id="rId22" tooltip="Экономика Японии"/>
                        </a:rPr>
                        <a:t>Япония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DOCUME~1\4337~1\LOCALS~1\Temp\Rar$DR14.882\105\02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8501122" cy="52864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/>
              <a:t>Азиатско-Тихоокеанское экономическое сотрудничество</a:t>
            </a:r>
            <a:r>
              <a:rPr lang="ru-RU" sz="2400" dirty="0" smtClean="0"/>
              <a:t> (</a:t>
            </a:r>
            <a:r>
              <a:rPr lang="ru-RU" sz="2400" b="1" dirty="0" smtClean="0"/>
              <a:t>АТЭС</a:t>
            </a:r>
            <a:r>
              <a:rPr lang="ru-RU" sz="2400" dirty="0" smtClean="0"/>
              <a:t>) — форум 21 экономики Азиатско-Тихоокеанского региона для сотрудничества в области региональной торговли и облегчения и либерализации капиталовложений. Целью АТЭС является повышение экономического роста и процветания в регионе и укрепление азиатско-тихоокеанского сообщества</a:t>
            </a:r>
            <a:r>
              <a:rPr lang="ru-RU" sz="2400" dirty="0" smtClean="0"/>
              <a:t>.</a:t>
            </a:r>
            <a:r>
              <a:rPr lang="ru-RU" sz="2400" b="1" dirty="0" smtClean="0"/>
              <a:t> Азиатско-Тихоокеанское экономическое сотрудничество</a:t>
            </a:r>
            <a:r>
              <a:rPr lang="ru-RU" sz="2400" dirty="0" smtClean="0"/>
              <a:t> </a:t>
            </a:r>
            <a:r>
              <a:rPr lang="ru-RU" sz="2400" dirty="0" smtClean="0"/>
              <a:t> В состав АТЭС входят: </a:t>
            </a:r>
            <a:r>
              <a:rPr lang="ru-RU" sz="2400" dirty="0" smtClean="0">
                <a:hlinkClick r:id="rId2" tooltip="Экономика Австралии"/>
              </a:rPr>
              <a:t>Австралия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3" tooltip="Экономика Брунея"/>
              </a:rPr>
              <a:t>Бруней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4" tooltip="Экономика Вьетнама"/>
              </a:rPr>
              <a:t>Вьетнам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5" tooltip="Экономика Гонконга"/>
              </a:rPr>
              <a:t>Гонконг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6" tooltip="Экономика Индонезии"/>
              </a:rPr>
              <a:t>Индонезия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7" tooltip="Экономика Канады"/>
              </a:rPr>
              <a:t>Канада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8" tooltip="Экономика Китайской Народной Республики"/>
              </a:rPr>
              <a:t>Китай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9" tooltip="Экономика Республики Корея"/>
              </a:rPr>
              <a:t>Республика Корея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10" tooltip="Экономика Малайзии"/>
              </a:rPr>
              <a:t>Малайзия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11" tooltip="Экономика Мексики"/>
              </a:rPr>
              <a:t>Мексика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12" tooltip="Экономика Новой Зеландии"/>
              </a:rPr>
              <a:t>Новая Зеландия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13" tooltip="Экономика Папуа — Новой Гвинеи"/>
              </a:rPr>
              <a:t>Папуа — Новая Гвинея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14" tooltip="Экономика Перу"/>
              </a:rPr>
              <a:t>Перу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15" tooltip="Экономика России"/>
              </a:rPr>
              <a:t>Россия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16" tooltip="Экономика Сингапура"/>
              </a:rPr>
              <a:t>Сингапур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17" tooltip="Экономика США"/>
              </a:rPr>
              <a:t>Соединённые Штаты Америки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18" tooltip="Экономика Таиланда"/>
              </a:rPr>
              <a:t>Таиланд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19" tooltip="Экономика Тайваня"/>
              </a:rPr>
              <a:t>Тайвань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dirty="0" smtClean="0">
                <a:hlinkClick r:id="rId20" tooltip="Экономика Филиппин"/>
              </a:rPr>
              <a:t>Филиппины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21" tooltip="Экономика Чили"/>
              </a:rPr>
              <a:t>Чили</a:t>
            </a:r>
            <a:r>
              <a:rPr lang="ru-RU" sz="2400" dirty="0" smtClean="0"/>
              <a:t> • </a:t>
            </a:r>
            <a:r>
              <a:rPr lang="ru-RU" sz="2400" dirty="0" smtClean="0">
                <a:hlinkClick r:id="rId22" tooltip="Экономика Японии"/>
              </a:rPr>
              <a:t>Япония</a:t>
            </a:r>
            <a:endParaRPr lang="ru-RU" sz="2400" dirty="0" smtClean="0"/>
          </a:p>
          <a:p>
            <a:pPr algn="ctr"/>
            <a:endParaRPr lang="ru-RU" dirty="0"/>
          </a:p>
        </p:txBody>
      </p:sp>
      <p:pic>
        <p:nvPicPr>
          <p:cNvPr id="2052" name="Picture 4" descr="APEC memberstates(Pacific).sv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470083" y="4286257"/>
            <a:ext cx="3673917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~1\4337~1\LOCALS~1\Temp\Rar$DR23.334\105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500042"/>
            <a:ext cx="6215106" cy="15716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Перечислите особенности сельского хозяйства Зарубежной Азии.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~1\4337~1\LOCALS~1\Temp\Rar$DR25.724\105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143116"/>
            <a:ext cx="8001056" cy="45005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	</a:t>
            </a:r>
            <a:r>
              <a:rPr lang="ru-RU" sz="2800" b="1" dirty="0" smtClean="0">
                <a:solidFill>
                  <a:schemeClr val="tx1"/>
                </a:solidFill>
              </a:rPr>
              <a:t>Особенности </a:t>
            </a:r>
            <a:r>
              <a:rPr lang="ru-RU" sz="2800" b="1" dirty="0" smtClean="0">
                <a:solidFill>
                  <a:schemeClr val="tx1"/>
                </a:solidFill>
              </a:rPr>
              <a:t>сельского хозяйства Зарубежной </a:t>
            </a:r>
            <a:r>
              <a:rPr lang="ru-RU" sz="2800" b="1" dirty="0" smtClean="0">
                <a:solidFill>
                  <a:schemeClr val="tx1"/>
                </a:solidFill>
              </a:rPr>
              <a:t>Азии: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Основная </a:t>
            </a:r>
            <a:r>
              <a:rPr lang="ru-RU" sz="2800" dirty="0" smtClean="0"/>
              <a:t>часть активного населения – в сельском </a:t>
            </a:r>
            <a:r>
              <a:rPr lang="ru-RU" sz="2800" dirty="0" smtClean="0"/>
              <a:t>хозяйстве.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Сочетание </a:t>
            </a:r>
            <a:r>
              <a:rPr lang="ru-RU" sz="2800" dirty="0" smtClean="0"/>
              <a:t>товарного + </a:t>
            </a:r>
            <a:r>
              <a:rPr lang="ru-RU" sz="2800" dirty="0" smtClean="0"/>
              <a:t>потребительского.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Преобладание </a:t>
            </a:r>
            <a:r>
              <a:rPr lang="ru-RU" sz="2800" dirty="0" smtClean="0"/>
              <a:t>продовольственных </a:t>
            </a:r>
            <a:r>
              <a:rPr lang="ru-RU" sz="2800" dirty="0" smtClean="0"/>
              <a:t>культур.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Во </a:t>
            </a:r>
            <a:r>
              <a:rPr lang="ru-RU" sz="2800" dirty="0" smtClean="0"/>
              <a:t>многих странах – продовольственная проблема.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~1\4337~1\LOCALS~1\Temp\Rar$DR06.396\105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5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642918"/>
            <a:ext cx="5929354" cy="42862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/>
              <a:t>Перечислить центры: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dirty="0" err="1" smtClean="0"/>
              <a:t>Рисосеяния</a:t>
            </a:r>
            <a:r>
              <a:rPr lang="ru-RU" sz="3200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dirty="0" smtClean="0"/>
              <a:t>Выращивания чая;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dirty="0" smtClean="0"/>
              <a:t>Субтропического земледелия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dirty="0" smtClean="0"/>
              <a:t>Пастбищного животноводства.</a:t>
            </a:r>
          </a:p>
          <a:p>
            <a:pPr algn="just"/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284</Words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PRESENTATION  NAME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</cp:revision>
  <dcterms:modified xsi:type="dcterms:W3CDTF">2013-10-14T16:34:03Z</dcterms:modified>
</cp:coreProperties>
</file>