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6" r:id="rId6"/>
    <p:sldId id="261" r:id="rId7"/>
    <p:sldId id="263" r:id="rId8"/>
    <p:sldId id="264" r:id="rId9"/>
    <p:sldId id="265" r:id="rId10"/>
    <p:sldId id="267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1F58B-1E4A-414A-A8F4-5002D9502FD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56C58-D132-44F1-86CD-DA8E39DB3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700B2-D601-41B6-9115-E65F73732B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school524.spb.ru/index.s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hyperlink" Target="http://msnbcmedia4.msn.com/j/msnbc/Components/Photos/050307/050307_bethe_vmed.grid-4x2.jpg" TargetMode="Externa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hyperlink" Target="http://upload.wikimedia.org/wikipedia/commons/d/df/Sun_in_X-Ray.png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7.jpeg"/><Relationship Id="rId7" Type="http://schemas.openxmlformats.org/officeDocument/2006/relationships/hyperlink" Target="http://ru.wikipedia.org/wiki/%D0%A4%D0%B0%D0%B9%D0%BB:Bomba_atomowa.gi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hyperlink" Target="http://upload.wikimedia.org/wikipedia/commons/5/59/Greenhouse_George.jpg" TargetMode="Externa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hyperlink" Target="http://upload.wikimedia.org/wikipedia/commons/2/2c/Kernspaltung.svg" TargetMode="Externa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7696200" cy="67151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bg1"/>
                </a:solidFill>
                <a:latin typeface="Arial" pitchFamily="34" charset="0"/>
              </a:rPr>
              <a:t>Физика - 9</a:t>
            </a:r>
          </a:p>
        </p:txBody>
      </p:sp>
      <p:pic>
        <p:nvPicPr>
          <p:cNvPr id="8" name="Picture 6" descr="Гимназия 52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445224"/>
            <a:ext cx="741720" cy="936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g_termosintes-0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4860032" y="548679"/>
            <a:ext cx="3384376" cy="2665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635896" y="5517232"/>
            <a:ext cx="34563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/>
              <a:t>Учитель физики Гончарова Л.Н.</a:t>
            </a:r>
          </a:p>
          <a:p>
            <a:pPr algn="ctr">
              <a:lnSpc>
                <a:spcPct val="80000"/>
              </a:lnSpc>
            </a:pPr>
            <a:r>
              <a:rPr lang="ru-RU" dirty="0" smtClean="0"/>
              <a:t> Гимназия № 524</a:t>
            </a:r>
          </a:p>
          <a:p>
            <a:pPr algn="ctr">
              <a:lnSpc>
                <a:spcPct val="80000"/>
              </a:lnSpc>
            </a:pPr>
            <a:r>
              <a:rPr lang="ru-RU" dirty="0" smtClean="0"/>
              <a:t>Санкт - Петербург</a:t>
            </a:r>
            <a:endParaRPr lang="ru-RU" dirty="0"/>
          </a:p>
        </p:txBody>
      </p:sp>
      <p:pic>
        <p:nvPicPr>
          <p:cNvPr id="23554" name="Picture 2" descr="http://www.maximonline.bg/nuclear_fusion(1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48679"/>
            <a:ext cx="3312368" cy="2674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907704" y="3356992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</a:rPr>
              <a:t>Термоядерная реакция</a:t>
            </a:r>
            <a:endParaRPr lang="ru-RU" sz="60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483768" y="260648"/>
            <a:ext cx="64717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Энергия Солнца – это энергия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термоядерных реакций</a:t>
            </a: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79512" y="3789040"/>
            <a:ext cx="25429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latin typeface="Arial" pitchFamily="34" charset="0"/>
                <a:cs typeface="Arial" pitchFamily="34" charset="0"/>
              </a:rPr>
              <a:t>Ханс</a:t>
            </a:r>
            <a:r>
              <a:rPr lang="ru-RU" dirty="0">
                <a:latin typeface="Arial" pitchFamily="34" charset="0"/>
                <a:cs typeface="Arial" pitchFamily="34" charset="0"/>
              </a:rPr>
              <a:t> Бете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1906 – 2005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американский ученый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Нобелевская премия 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1967 год</a:t>
            </a:r>
          </a:p>
        </p:txBody>
      </p:sp>
      <p:pic>
        <p:nvPicPr>
          <p:cNvPr id="414736" name="Picture 16" descr="Картинка 2 из 2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202693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81" name="Text Box 17"/>
          <p:cNvSpPr txBox="1">
            <a:spLocks noChangeArrowheads="1"/>
          </p:cNvSpPr>
          <p:nvPr/>
        </p:nvSpPr>
        <p:spPr bwMode="auto">
          <a:xfrm>
            <a:off x="2915816" y="1484784"/>
            <a:ext cx="586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Водородный цикл – цепочка из трех термоядерных реакций, приводящих к образованию гелия из водорода:</a:t>
            </a:r>
          </a:p>
        </p:txBody>
      </p:sp>
      <p:pic>
        <p:nvPicPr>
          <p:cNvPr id="3082" name="Picture 19" descr="Файл:Sun in X-Ray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/>
          <a:stretch>
            <a:fillRect/>
          </a:stretch>
        </p:blipFill>
        <p:spPr bwMode="auto">
          <a:xfrm>
            <a:off x="4860032" y="5085184"/>
            <a:ext cx="2089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0"/>
          <p:cNvGraphicFramePr>
            <a:graphicFrameLocks noChangeAspect="1"/>
          </p:cNvGraphicFramePr>
          <p:nvPr/>
        </p:nvGraphicFramePr>
        <p:xfrm>
          <a:off x="3995936" y="2708920"/>
          <a:ext cx="3348038" cy="617538"/>
        </p:xfrm>
        <a:graphic>
          <a:graphicData uri="http://schemas.openxmlformats.org/presentationml/2006/ole">
            <p:oleObj spid="_x0000_s3074" name="Формула" r:id="rId7" imgW="1307880" imgH="241200" progId="Equation.3">
              <p:embed/>
            </p:oleObj>
          </a:graphicData>
        </a:graphic>
      </p:graphicFrame>
      <p:graphicFrame>
        <p:nvGraphicFramePr>
          <p:cNvPr id="3075" name="Object 21"/>
          <p:cNvGraphicFramePr>
            <a:graphicFrameLocks noChangeAspect="1"/>
          </p:cNvGraphicFramePr>
          <p:nvPr/>
        </p:nvGraphicFramePr>
        <p:xfrm>
          <a:off x="3995936" y="3429000"/>
          <a:ext cx="3240087" cy="684213"/>
        </p:xfrm>
        <a:graphic>
          <a:graphicData uri="http://schemas.openxmlformats.org/presentationml/2006/ole">
            <p:oleObj spid="_x0000_s3075" name="Формула" r:id="rId8" imgW="1143000" imgH="241200" progId="Equation.3">
              <p:embed/>
            </p:oleObj>
          </a:graphicData>
        </a:graphic>
      </p:graphicFrame>
      <p:graphicFrame>
        <p:nvGraphicFramePr>
          <p:cNvPr id="3076" name="Object 22"/>
          <p:cNvGraphicFramePr>
            <a:graphicFrameLocks noChangeAspect="1"/>
          </p:cNvGraphicFramePr>
          <p:nvPr/>
        </p:nvGraphicFramePr>
        <p:xfrm>
          <a:off x="4139952" y="4293096"/>
          <a:ext cx="3598863" cy="588963"/>
        </p:xfrm>
        <a:graphic>
          <a:graphicData uri="http://schemas.openxmlformats.org/presentationml/2006/ole">
            <p:oleObj spid="_x0000_s3076" name="Формула" r:id="rId9" imgW="1396800" imgH="228600" progId="Equation.3">
              <p:embed/>
            </p:oleObj>
          </a:graphicData>
        </a:graphic>
      </p:graphicFrame>
      <p:pic>
        <p:nvPicPr>
          <p:cNvPr id="10" name="Picture 8" descr="http://2003.novayagazeta.ru/nomer/2003/01n/n01n-s04.jpg"/>
          <p:cNvPicPr>
            <a:picLocks noChangeAspect="1" noChangeArrowheads="1"/>
          </p:cNvPicPr>
          <p:nvPr/>
        </p:nvPicPr>
        <p:blipFill>
          <a:blip r:embed="rId10" cstate="print"/>
          <a:srcRect l="15958" r="20213"/>
          <a:stretch>
            <a:fillRect/>
          </a:stretch>
        </p:blipFill>
        <p:spPr bwMode="auto">
          <a:xfrm>
            <a:off x="827585" y="5229201"/>
            <a:ext cx="1296144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4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7696200" cy="67151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bg1"/>
                </a:solidFill>
                <a:latin typeface="Arial" pitchFamily="34" charset="0"/>
              </a:rPr>
              <a:t>Физика - 9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788024" y="3356992"/>
            <a:ext cx="36718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err="1"/>
              <a:t>Д.з</a:t>
            </a:r>
            <a:r>
              <a:rPr lang="ru-RU" sz="2800" b="1" dirty="0"/>
              <a:t>.</a:t>
            </a:r>
            <a:r>
              <a:rPr lang="en-US" sz="2800" b="1" dirty="0">
                <a:latin typeface="Arial" pitchFamily="34" charset="0"/>
              </a:rPr>
              <a:t>§</a:t>
            </a:r>
            <a:r>
              <a:rPr lang="ru-RU" sz="2800" b="1" dirty="0">
                <a:latin typeface="Arial" pitchFamily="34" charset="0"/>
              </a:rPr>
              <a:t> 79, </a:t>
            </a:r>
          </a:p>
          <a:p>
            <a:r>
              <a:rPr lang="ru-RU" sz="2800" b="1" dirty="0">
                <a:latin typeface="Arial" pitchFamily="34" charset="0"/>
              </a:rPr>
              <a:t>К.р. по </a:t>
            </a:r>
            <a:r>
              <a:rPr lang="en-US" sz="2800" b="1" dirty="0">
                <a:latin typeface="Arial" pitchFamily="34" charset="0"/>
              </a:rPr>
              <a:t>§</a:t>
            </a:r>
            <a:r>
              <a:rPr lang="ru-RU" sz="2800" b="1" dirty="0">
                <a:latin typeface="Arial" pitchFamily="34" charset="0"/>
              </a:rPr>
              <a:t> 65 – 78 «Строение атома и атомного ядра»</a:t>
            </a:r>
            <a:endParaRPr lang="en-US" sz="2800" b="1" dirty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764704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</a:rPr>
              <a:t>Термоядерная реакция</a:t>
            </a:r>
            <a:endParaRPr lang="ru-RU" sz="6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9" name="Picture 2" descr="http://www.maximonline.bg/nuclear_fusion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3312368" cy="2674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95536" y="1340768"/>
            <a:ext cx="8065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</a:rPr>
              <a:t>- реакция слияния (синтеза) легких ядер (таких, как водород, гелий и </a:t>
            </a:r>
            <a:r>
              <a:rPr lang="ru-RU" sz="2400" b="1" dirty="0" err="1">
                <a:latin typeface="Arial" pitchFamily="34" charset="0"/>
              </a:rPr>
              <a:t>др</a:t>
            </a:r>
            <a:r>
              <a:rPr lang="ru-RU" sz="2400" b="1" dirty="0">
                <a:latin typeface="Arial" pitchFamily="34" charset="0"/>
              </a:rPr>
              <a:t>), происходящая при температурах порядка сотен миллионов градусов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899592" y="404664"/>
            <a:ext cx="72278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</a:rPr>
              <a:t>Термоядерная реакция</a:t>
            </a:r>
          </a:p>
        </p:txBody>
      </p:sp>
      <p:sp>
        <p:nvSpPr>
          <p:cNvPr id="408582" name="Text Box 6"/>
          <p:cNvSpPr txBox="1">
            <a:spLocks noChangeArrowheads="1"/>
          </p:cNvSpPr>
          <p:nvPr/>
        </p:nvSpPr>
        <p:spPr bwMode="auto">
          <a:xfrm>
            <a:off x="323528" y="5157192"/>
            <a:ext cx="84966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Почему протекание термоядерных реакций возможно только при очень высоких температурах?</a:t>
            </a:r>
          </a:p>
        </p:txBody>
      </p:sp>
      <p:pic>
        <p:nvPicPr>
          <p:cNvPr id="10245" name="Picture 7" descr="Fusion_Reac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852936"/>
            <a:ext cx="4320480" cy="2162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Bij kernfusie smelten lichte kernen samen tot zwaardere. Daarbij komt enorm veel energie vrij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24167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923928" y="1772816"/>
          <a:ext cx="4813300" cy="1027112"/>
        </p:xfrm>
        <a:graphic>
          <a:graphicData uri="http://schemas.openxmlformats.org/presentationml/2006/ole">
            <p:oleObj spid="_x0000_s1026" name="Формула" r:id="rId4" imgW="1130040" imgH="241200" progId="Equation.3">
              <p:embed/>
            </p:oleObj>
          </a:graphicData>
        </a:graphic>
      </p:graphicFrame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395536" y="332656"/>
            <a:ext cx="82147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 термоядерной реакции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4355976" y="3068960"/>
            <a:ext cx="39600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Реакция идет с выделением энергии</a:t>
            </a:r>
          </a:p>
        </p:txBody>
      </p:sp>
      <p:sp>
        <p:nvSpPr>
          <p:cNvPr id="409610" name="Text Box 10"/>
          <p:cNvSpPr txBox="1">
            <a:spLocks noChangeArrowheads="1"/>
          </p:cNvSpPr>
          <p:nvPr/>
        </p:nvSpPr>
        <p:spPr bwMode="auto">
          <a:xfrm>
            <a:off x="4427538" y="4797425"/>
            <a:ext cx="45370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Реакция была реализована в термоядерной бомбе и носила неуправляемый характер</a:t>
            </a:r>
          </a:p>
        </p:txBody>
      </p:sp>
      <p:pic>
        <p:nvPicPr>
          <p:cNvPr id="409612" name="Picture 12" descr="Файл:Greenhouse Georg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77072"/>
            <a:ext cx="216058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3" name="Picture 13" descr="Bomba atomowa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077072"/>
            <a:ext cx="1381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Bij kernfusie smelten lichte kernen samen tot zwaardere. Daarbij komt enorm veel energie vrij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149725"/>
            <a:ext cx="30241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355976" y="4581128"/>
          <a:ext cx="3816350" cy="814388"/>
        </p:xfrm>
        <a:graphic>
          <a:graphicData uri="http://schemas.openxmlformats.org/presentationml/2006/ole">
            <p:oleObj spid="_x0000_s2050" name="Формула" r:id="rId4" imgW="1130040" imgH="241200" progId="Equation.3">
              <p:embed/>
            </p:oleObj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03238" y="476250"/>
            <a:ext cx="817321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Какая реакция энергетически более выгодна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(в расчете на один нуклон):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синтез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легких ядер или деление тяжелых?</a:t>
            </a:r>
          </a:p>
        </p:txBody>
      </p:sp>
      <p:pic>
        <p:nvPicPr>
          <p:cNvPr id="2054" name="Picture 5" descr="Файл:Kernspaltung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989138"/>
            <a:ext cx="3097212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3563888" y="2564904"/>
          <a:ext cx="5346700" cy="758825"/>
        </p:xfrm>
        <a:graphic>
          <a:graphicData uri="http://schemas.openxmlformats.org/presentationml/2006/ole">
            <p:oleObj spid="_x0000_s2051" name="Формула" r:id="rId7" imgW="17017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827584" y="1844824"/>
            <a:ext cx="21623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latin typeface="Arial" pitchFamily="34" charset="0"/>
                <a:cs typeface="Arial" pitchFamily="34" charset="0"/>
              </a:rPr>
              <a:t>Синтез </a:t>
            </a:r>
          </a:p>
          <a:p>
            <a:pPr algn="ctr"/>
            <a:r>
              <a:rPr lang="ru-RU" sz="3200" b="1" i="1" dirty="0">
                <a:latin typeface="Arial" pitchFamily="34" charset="0"/>
                <a:cs typeface="Arial" pitchFamily="34" charset="0"/>
              </a:rPr>
              <a:t>4 г  гелия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283968" y="1772816"/>
            <a:ext cx="46751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Arial" pitchFamily="34" charset="0"/>
                <a:cs typeface="Arial" pitchFamily="34" charset="0"/>
              </a:rPr>
              <a:t>Сгорание</a:t>
            </a:r>
          </a:p>
          <a:p>
            <a:pPr algn="ctr"/>
            <a:r>
              <a:rPr lang="ru-RU" sz="3200" b="1" i="1" dirty="0">
                <a:latin typeface="Arial" pitchFamily="34" charset="0"/>
                <a:cs typeface="Arial" pitchFamily="34" charset="0"/>
              </a:rPr>
              <a:t>2 вагонов каменного угля</a:t>
            </a:r>
          </a:p>
        </p:txBody>
      </p:sp>
      <p:sp>
        <p:nvSpPr>
          <p:cNvPr id="14344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575048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Сравнение термоядерной энергии и энергии, выделяющейся при реакции горения</a:t>
            </a:r>
          </a:p>
        </p:txBody>
      </p:sp>
      <p:pic>
        <p:nvPicPr>
          <p:cNvPr id="9" name="Picture 2" descr="http://www.maximonline.bg/nuclear_fusion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2880320" cy="2325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 l="57487" t="52499" r="18888" b="16001"/>
          <a:stretch>
            <a:fillRect/>
          </a:stretch>
        </p:blipFill>
        <p:spPr bwMode="auto">
          <a:xfrm>
            <a:off x="5220072" y="3429000"/>
            <a:ext cx="3120347" cy="2340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g_termosintes-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3887787" cy="306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879475" y="100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39552" y="26064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Управляемые термоядерные реакции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83568" y="1628800"/>
            <a:ext cx="108442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В чем заключается основная трудность при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 осуществлении термоядерных реакций?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4860032" y="3212976"/>
            <a:ext cx="41767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Необходимо удерживать плазму в ограниченном пространстве без соприкосновения со стенками установки с помощью магнитного поля.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tftr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260005" cy="2953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79388" y="549275"/>
            <a:ext cx="8964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Установка ТОКАМАК для осуществления управляемого термоядерного синтеза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0" y="5157192"/>
            <a:ext cx="903907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ТОКАМАК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роидальная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мера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гнитные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атушки</a:t>
            </a:r>
            <a:r>
              <a:rPr lang="ru-RU" sz="3200" b="1" dirty="0"/>
              <a:t>)</a:t>
            </a:r>
            <a:endParaRPr lang="ru-RU" sz="3200" dirty="0"/>
          </a:p>
          <a:p>
            <a:pPr algn="ctr"/>
            <a:r>
              <a:rPr lang="ru-RU" dirty="0"/>
              <a:t>  </a:t>
            </a:r>
          </a:p>
        </p:txBody>
      </p:sp>
      <p:pic>
        <p:nvPicPr>
          <p:cNvPr id="14341" name="Picture 8" descr="Img_termosintes-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539552" y="1831836"/>
            <a:ext cx="3744416" cy="2949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3"/>
          <p:cNvSpPr>
            <a:spLocks noChangeArrowheads="1"/>
          </p:cNvSpPr>
          <p:nvPr/>
        </p:nvSpPr>
        <p:spPr bwMode="auto">
          <a:xfrm>
            <a:off x="395288" y="457200"/>
            <a:ext cx="84629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latin typeface="Arial" pitchFamily="34" charset="0"/>
              </a:rPr>
              <a:t>Международный экспериментальный термоядерный реактор ITER</a:t>
            </a:r>
          </a:p>
          <a:p>
            <a:pPr algn="ctr"/>
            <a:endParaRPr lang="ru-RU" sz="2800" b="1" dirty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15363" name="Picture 136" descr="llewellin-smi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9"/>
            <a:ext cx="4895785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4" name="Rectangle 138"/>
          <p:cNvSpPr>
            <a:spLocks noChangeArrowheads="1"/>
          </p:cNvSpPr>
          <p:nvPr/>
        </p:nvSpPr>
        <p:spPr bwMode="auto">
          <a:xfrm>
            <a:off x="5724525" y="2346325"/>
            <a:ext cx="34194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Конструкция реактора ITER, строительство которого уже началось и должно по проекту закончиться к 2018 году. Мощность реактора должна составлять не менее 500 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MВт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Для оценки размеров внизу на чертеже (справа) помещен силуэт человека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llewellin-smith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611560" y="1700808"/>
            <a:ext cx="8131175" cy="3278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79388" y="5004783"/>
            <a:ext cx="8964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По принципу работы термоядерная электростанция похожа на обычные тепловые электростанции и отличается от них лишь конструкцией «печи» и типом топлива </a:t>
            </a: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311150" y="692150"/>
            <a:ext cx="88545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Термоядерная электростанция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250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Сравнение термоядерной энергии и энергии, выделяющейся при реакции горения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Гончарова</dc:creator>
  <cp:lastModifiedBy>Лариса Гончарова</cp:lastModifiedBy>
  <cp:revision>5</cp:revision>
  <dcterms:created xsi:type="dcterms:W3CDTF">2014-05-15T12:59:09Z</dcterms:created>
  <dcterms:modified xsi:type="dcterms:W3CDTF">2014-05-15T13:44:16Z</dcterms:modified>
</cp:coreProperties>
</file>