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5" r:id="rId5"/>
    <p:sldId id="267" r:id="rId6"/>
    <p:sldId id="257" r:id="rId7"/>
    <p:sldId id="268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rH9yoa6tEdjJPg8Fh4QzRA==" hashData="YeNa6Qj/yIOXat5DMZgZ2EyXvVo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ACCE-BBAF-4E09-8908-9C78334BA106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E4A3-F2E9-4D10-B65A-75F790F11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ACCE-BBAF-4E09-8908-9C78334BA106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E4A3-F2E9-4D10-B65A-75F790F11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ACCE-BBAF-4E09-8908-9C78334BA106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E4A3-F2E9-4D10-B65A-75F790F11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ACCE-BBAF-4E09-8908-9C78334BA106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E4A3-F2E9-4D10-B65A-75F790F11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ACCE-BBAF-4E09-8908-9C78334BA106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E4A3-F2E9-4D10-B65A-75F790F11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ACCE-BBAF-4E09-8908-9C78334BA106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E4A3-F2E9-4D10-B65A-75F790F11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ACCE-BBAF-4E09-8908-9C78334BA106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E4A3-F2E9-4D10-B65A-75F790F11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ACCE-BBAF-4E09-8908-9C78334BA106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E4A3-F2E9-4D10-B65A-75F790F11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ACCE-BBAF-4E09-8908-9C78334BA106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E4A3-F2E9-4D10-B65A-75F790F11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ACCE-BBAF-4E09-8908-9C78334BA106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E4A3-F2E9-4D10-B65A-75F790F11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ACCE-BBAF-4E09-8908-9C78334BA106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E4A3-F2E9-4D10-B65A-75F790F11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0ACCE-BBAF-4E09-8908-9C78334BA106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6E4A3-F2E9-4D10-B65A-75F790F11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928670"/>
            <a:ext cx="6215106" cy="24288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СПРОС</a:t>
            </a:r>
            <a:endParaRPr lang="ru-RU" sz="15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5000636"/>
            <a:ext cx="43147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УЧИТЕЛЬ ЭКОНОМИКИ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МБОУ НОВОСЁЛКОВСКАЯ СОШ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ГУЛЯЕВ А.Ф.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8992" y="6150114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2013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357167"/>
          <a:ext cx="8358246" cy="6286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9123"/>
                <a:gridCol w="4179123"/>
              </a:tblGrid>
              <a:tr h="3658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709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</a:p>
                    <a:p>
                      <a:pPr algn="ctr"/>
                      <a:r>
                        <a:rPr lang="en-US" dirty="0" smtClean="0"/>
                        <a:t>   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Группа 12"/>
          <p:cNvGrpSpPr/>
          <p:nvPr/>
        </p:nvGrpSpPr>
        <p:grpSpPr>
          <a:xfrm>
            <a:off x="357158" y="357166"/>
            <a:ext cx="3966351" cy="3779720"/>
            <a:chOff x="357158" y="357166"/>
            <a:chExt cx="3966351" cy="3779720"/>
          </a:xfrm>
        </p:grpSpPr>
        <p:grpSp>
          <p:nvGrpSpPr>
            <p:cNvPr id="3" name="Группа 9"/>
            <p:cNvGrpSpPr/>
            <p:nvPr/>
          </p:nvGrpSpPr>
          <p:grpSpPr>
            <a:xfrm>
              <a:off x="857224" y="571480"/>
              <a:ext cx="3134542" cy="2939276"/>
              <a:chOff x="857224" y="571480"/>
              <a:chExt cx="3134542" cy="2939276"/>
            </a:xfrm>
          </p:grpSpPr>
          <p:cxnSp>
            <p:nvCxnSpPr>
              <p:cNvPr id="6" name="Прямая со стрелкой 5"/>
              <p:cNvCxnSpPr/>
              <p:nvPr/>
            </p:nvCxnSpPr>
            <p:spPr>
              <a:xfrm rot="5400000" flipH="1" flipV="1">
                <a:off x="-606461" y="2035165"/>
                <a:ext cx="2928958" cy="158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 flipV="1">
                <a:off x="857224" y="3500438"/>
                <a:ext cx="3134542" cy="1031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3786182" y="3429000"/>
              <a:ext cx="5373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Q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7158" y="357166"/>
              <a:ext cx="45717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P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5" name="Группа 13"/>
          <p:cNvGrpSpPr/>
          <p:nvPr/>
        </p:nvGrpSpPr>
        <p:grpSpPr>
          <a:xfrm>
            <a:off x="4714876" y="357166"/>
            <a:ext cx="3966351" cy="3779720"/>
            <a:chOff x="357158" y="357166"/>
            <a:chExt cx="3966351" cy="3779720"/>
          </a:xfrm>
        </p:grpSpPr>
        <p:grpSp>
          <p:nvGrpSpPr>
            <p:cNvPr id="8" name="Группа 9"/>
            <p:cNvGrpSpPr/>
            <p:nvPr/>
          </p:nvGrpSpPr>
          <p:grpSpPr>
            <a:xfrm>
              <a:off x="857224" y="571480"/>
              <a:ext cx="3134542" cy="2939276"/>
              <a:chOff x="857224" y="571480"/>
              <a:chExt cx="3134542" cy="2939276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 rot="5400000" flipH="1" flipV="1">
                <a:off x="-606461" y="2035165"/>
                <a:ext cx="2928958" cy="158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/>
              <p:cNvCxnSpPr/>
              <p:nvPr/>
            </p:nvCxnSpPr>
            <p:spPr>
              <a:xfrm flipV="1">
                <a:off x="857224" y="3500438"/>
                <a:ext cx="3134542" cy="1031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3786182" y="3429000"/>
              <a:ext cx="5373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Q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7158" y="357166"/>
              <a:ext cx="45717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P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Дуга 19"/>
          <p:cNvSpPr/>
          <p:nvPr/>
        </p:nvSpPr>
        <p:spPr>
          <a:xfrm rot="11153434">
            <a:off x="928662" y="214290"/>
            <a:ext cx="3714776" cy="3000396"/>
          </a:xfrm>
          <a:prstGeom prst="arc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0800000">
            <a:off x="5429224" y="0"/>
            <a:ext cx="3714776" cy="3000396"/>
          </a:xfrm>
          <a:prstGeom prst="arc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28596" y="4286256"/>
            <a:ext cx="4000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ДОХОД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ПОТРЕБИТЕЛЕЙ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РАСТЁТ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43438" y="4286256"/>
            <a:ext cx="4000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ДОХОД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ПОТРЕБИТЕЛЕЙ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УМЕНЬШАЕТСЯ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25" name="Дуга 24"/>
          <p:cNvSpPr/>
          <p:nvPr/>
        </p:nvSpPr>
        <p:spPr>
          <a:xfrm rot="10800000">
            <a:off x="2214546" y="0"/>
            <a:ext cx="3714776" cy="3000396"/>
          </a:xfrm>
          <a:prstGeom prst="arc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1571604" y="2500306"/>
            <a:ext cx="857256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Дуга 33"/>
          <p:cNvSpPr/>
          <p:nvPr/>
        </p:nvSpPr>
        <p:spPr>
          <a:xfrm rot="10800000">
            <a:off x="6786578" y="-285776"/>
            <a:ext cx="3714776" cy="3000396"/>
          </a:xfrm>
          <a:prstGeom prst="arc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 rot="10800000">
            <a:off x="6143636" y="2285992"/>
            <a:ext cx="785818" cy="1588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Управляющая кнопка: в начало 25">
            <a:hlinkClick r:id="" action="ppaction://hlinkshowjump?jump=lastslideviewed" highlightClick="1"/>
          </p:cNvPr>
          <p:cNvSpPr/>
          <p:nvPr/>
        </p:nvSpPr>
        <p:spPr>
          <a:xfrm>
            <a:off x="8501090" y="6286520"/>
            <a:ext cx="642910" cy="399498"/>
          </a:xfrm>
          <a:prstGeom prst="actionButtonBeginning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2" grpId="0"/>
      <p:bldP spid="33" grpId="0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92019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</a:rPr>
              <a:t>СПРОС (</a:t>
            </a:r>
            <a:r>
              <a:rPr lang="en-US" sz="4000" b="1" i="1" dirty="0" smtClean="0">
                <a:solidFill>
                  <a:srgbClr val="7030A0"/>
                </a:solidFill>
              </a:rPr>
              <a:t>D – demand)  </a:t>
            </a:r>
            <a:r>
              <a:rPr lang="en-US" sz="4000" b="1" dirty="0" smtClean="0">
                <a:solidFill>
                  <a:srgbClr val="0070C0"/>
                </a:solidFill>
              </a:rPr>
              <a:t>- </a:t>
            </a:r>
            <a:r>
              <a:rPr lang="ru-RU" sz="4000" b="1" dirty="0" smtClean="0">
                <a:solidFill>
                  <a:srgbClr val="0070C0"/>
                </a:solidFill>
              </a:rPr>
              <a:t>ЭТО ЖЕЛАНИЕ И 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ВОЗМОЖНОСТЬ ПОТРЕБИТЕЛЕЙ 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ПРИОБРЕСТИ ОПРЕДЕЛЁННОЕ 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КОЛИЧЕСТВО</a:t>
            </a:r>
            <a:r>
              <a:rPr lang="ru-RU" sz="4000" b="1" dirty="0">
                <a:solidFill>
                  <a:srgbClr val="0070C0"/>
                </a:solidFill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</a:rPr>
              <a:t>ТОВАРОВ  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ПО РАЗЛИЧНЫМ ЦЕНАМ</a:t>
            </a:r>
            <a:endParaRPr lang="ru-RU" sz="4000" b="1" dirty="0">
              <a:solidFill>
                <a:srgbClr val="0070C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071670" y="3357562"/>
            <a:ext cx="3929090" cy="3500438"/>
            <a:chOff x="357158" y="357166"/>
            <a:chExt cx="3966351" cy="3779720"/>
          </a:xfrm>
        </p:grpSpPr>
        <p:grpSp>
          <p:nvGrpSpPr>
            <p:cNvPr id="4" name="Группа 9"/>
            <p:cNvGrpSpPr/>
            <p:nvPr/>
          </p:nvGrpSpPr>
          <p:grpSpPr>
            <a:xfrm>
              <a:off x="857224" y="571480"/>
              <a:ext cx="3134542" cy="2939276"/>
              <a:chOff x="857224" y="571480"/>
              <a:chExt cx="3134542" cy="2939276"/>
            </a:xfrm>
          </p:grpSpPr>
          <p:cxnSp>
            <p:nvCxnSpPr>
              <p:cNvPr id="7" name="Прямая со стрелкой 6"/>
              <p:cNvCxnSpPr/>
              <p:nvPr/>
            </p:nvCxnSpPr>
            <p:spPr>
              <a:xfrm rot="5400000" flipH="1" flipV="1">
                <a:off x="-606461" y="2035165"/>
                <a:ext cx="2928958" cy="158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 стрелкой 7"/>
              <p:cNvCxnSpPr/>
              <p:nvPr/>
            </p:nvCxnSpPr>
            <p:spPr>
              <a:xfrm flipV="1">
                <a:off x="857224" y="3500438"/>
                <a:ext cx="3134542" cy="1031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>
              <a:off x="3786182" y="3429000"/>
              <a:ext cx="5373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Q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7158" y="357166"/>
              <a:ext cx="45717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P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9" name="Дуга 8"/>
          <p:cNvSpPr/>
          <p:nvPr/>
        </p:nvSpPr>
        <p:spPr>
          <a:xfrm rot="10800000">
            <a:off x="3000364" y="1714488"/>
            <a:ext cx="4643470" cy="4071966"/>
          </a:xfrm>
          <a:prstGeom prst="arc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30804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</a:rPr>
              <a:t>ВЕЛИЧИНА СПРОСА (</a:t>
            </a:r>
            <a:r>
              <a:rPr lang="en-US" sz="4000" b="1" i="1" dirty="0" err="1" smtClean="0">
                <a:solidFill>
                  <a:srgbClr val="7030A0"/>
                </a:solidFill>
              </a:rPr>
              <a:t>Qd</a:t>
            </a:r>
            <a:r>
              <a:rPr lang="en-US" sz="4000" b="1" i="1" dirty="0" smtClean="0">
                <a:solidFill>
                  <a:srgbClr val="7030A0"/>
                </a:solidFill>
              </a:rPr>
              <a:t>)  </a:t>
            </a:r>
            <a:r>
              <a:rPr lang="en-US" sz="4000" b="1" dirty="0" smtClean="0">
                <a:solidFill>
                  <a:srgbClr val="0070C0"/>
                </a:solidFill>
              </a:rPr>
              <a:t>- </a:t>
            </a:r>
            <a:r>
              <a:rPr lang="ru-RU" sz="4000" b="1" dirty="0" smtClean="0">
                <a:solidFill>
                  <a:srgbClr val="0070C0"/>
                </a:solidFill>
              </a:rPr>
              <a:t>ЭТО 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r>
              <a:rPr lang="ru-RU" sz="4000" b="1" dirty="0" smtClean="0">
                <a:solidFill>
                  <a:srgbClr val="0070C0"/>
                </a:solidFill>
              </a:rPr>
              <a:t>КОЛИЧЕСТВО ТОВАРОВ, КОТОРОЕ  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r>
              <a:rPr lang="ru-RU" sz="4000" b="1" dirty="0" smtClean="0">
                <a:solidFill>
                  <a:srgbClr val="0070C0"/>
                </a:solidFill>
              </a:rPr>
              <a:t>ПОТРЕБИТЕЛИ ГОТОВЫ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ПРИОБРЕСТИ ПО КОНКРЕТНОЙ ЦЕНЕ</a:t>
            </a:r>
            <a:endParaRPr lang="ru-RU" sz="4000" b="1" dirty="0">
              <a:solidFill>
                <a:srgbClr val="0070C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071670" y="3000372"/>
            <a:ext cx="3929090" cy="3500438"/>
            <a:chOff x="357158" y="357166"/>
            <a:chExt cx="3966351" cy="3779720"/>
          </a:xfrm>
        </p:grpSpPr>
        <p:grpSp>
          <p:nvGrpSpPr>
            <p:cNvPr id="4" name="Группа 9"/>
            <p:cNvGrpSpPr/>
            <p:nvPr/>
          </p:nvGrpSpPr>
          <p:grpSpPr>
            <a:xfrm>
              <a:off x="857224" y="571480"/>
              <a:ext cx="3134542" cy="2939276"/>
              <a:chOff x="857224" y="571480"/>
              <a:chExt cx="3134542" cy="2939276"/>
            </a:xfrm>
          </p:grpSpPr>
          <p:cxnSp>
            <p:nvCxnSpPr>
              <p:cNvPr id="7" name="Прямая со стрелкой 6"/>
              <p:cNvCxnSpPr/>
              <p:nvPr/>
            </p:nvCxnSpPr>
            <p:spPr>
              <a:xfrm rot="5400000" flipH="1" flipV="1">
                <a:off x="-606461" y="2035165"/>
                <a:ext cx="2928958" cy="158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 стрелкой 7"/>
              <p:cNvCxnSpPr/>
              <p:nvPr/>
            </p:nvCxnSpPr>
            <p:spPr>
              <a:xfrm flipV="1">
                <a:off x="857224" y="3500438"/>
                <a:ext cx="3134542" cy="1031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>
              <a:off x="3786182" y="3429000"/>
              <a:ext cx="5373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Q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7158" y="357166"/>
              <a:ext cx="45717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P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9" name="Дуга 8"/>
          <p:cNvSpPr/>
          <p:nvPr/>
        </p:nvSpPr>
        <p:spPr>
          <a:xfrm rot="10800000">
            <a:off x="3000364" y="1714488"/>
            <a:ext cx="4643470" cy="4071966"/>
          </a:xfrm>
          <a:prstGeom prst="arc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357554" y="485776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1" idx="2"/>
          </p:cNvCxnSpPr>
          <p:nvPr/>
        </p:nvCxnSpPr>
        <p:spPr>
          <a:xfrm rot="10800000">
            <a:off x="2571736" y="5000636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112283" y="5531659"/>
            <a:ext cx="785818" cy="9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714744" y="414338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85918" y="4643446"/>
            <a:ext cx="6751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P</a:t>
            </a:r>
            <a:r>
              <a:rPr lang="ru-RU" sz="2800" b="1" dirty="0" smtClean="0">
                <a:solidFill>
                  <a:srgbClr val="0070C0"/>
                </a:solidFill>
              </a:rPr>
              <a:t>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43240" y="592933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Q</a:t>
            </a:r>
            <a:r>
              <a:rPr lang="ru-RU" sz="2800" b="1" dirty="0" smtClean="0">
                <a:solidFill>
                  <a:srgbClr val="0070C0"/>
                </a:solidFill>
              </a:rPr>
              <a:t>А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15973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</a:rPr>
              <a:t>ЦЕНА СПРОСА (</a:t>
            </a:r>
            <a:r>
              <a:rPr lang="en-US" sz="4000" b="1" i="1" dirty="0" smtClean="0">
                <a:solidFill>
                  <a:srgbClr val="7030A0"/>
                </a:solidFill>
              </a:rPr>
              <a:t>Pd)  </a:t>
            </a:r>
            <a:r>
              <a:rPr lang="en-US" sz="4000" b="1" dirty="0" smtClean="0">
                <a:solidFill>
                  <a:srgbClr val="0070C0"/>
                </a:solidFill>
              </a:rPr>
              <a:t>- </a:t>
            </a:r>
            <a:r>
              <a:rPr lang="ru-RU" sz="4000" b="1" dirty="0" smtClean="0">
                <a:solidFill>
                  <a:srgbClr val="0070C0"/>
                </a:solidFill>
              </a:rPr>
              <a:t>ЭТО 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r>
              <a:rPr lang="ru-RU" sz="4000" b="1" dirty="0" smtClean="0">
                <a:solidFill>
                  <a:srgbClr val="0070C0"/>
                </a:solidFill>
              </a:rPr>
              <a:t>МАКСИМАЛЬНАЯ ЦЕНА, КОТОРУЮ  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r>
              <a:rPr lang="ru-RU" sz="4000" b="1" dirty="0" smtClean="0">
                <a:solidFill>
                  <a:srgbClr val="0070C0"/>
                </a:solidFill>
              </a:rPr>
              <a:t>ПОТРЕБИТЕЛИ ГОТОВЫ ЗАПЛАТИТЬ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ЗА ТОВАР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6682" y="3356992"/>
            <a:ext cx="76741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</a:rPr>
              <a:t>ЗАКОН СПРОСА:</a:t>
            </a:r>
            <a:r>
              <a:rPr lang="en-US" sz="4000" b="1" i="1" dirty="0" smtClean="0">
                <a:solidFill>
                  <a:srgbClr val="7030A0"/>
                </a:solidFill>
              </a:rPr>
              <a:t>  </a:t>
            </a: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r>
              <a:rPr lang="ru-RU" sz="4000" b="1" dirty="0" smtClean="0">
                <a:solidFill>
                  <a:srgbClr val="0070C0"/>
                </a:solidFill>
              </a:rPr>
              <a:t>ЧЕМ ВЫШЕ ЦЕНА, ТЕМ БОЛЬШЕ </a:t>
            </a:r>
          </a:p>
          <a:p>
            <a:r>
              <a:rPr lang="ru-RU" sz="4000" b="1" smtClean="0">
                <a:solidFill>
                  <a:srgbClr val="0070C0"/>
                </a:solidFill>
              </a:rPr>
              <a:t>ВЕЛИЧИНА СПРОСА И НАОБОРОТ.</a:t>
            </a:r>
            <a:endParaRPr lang="ru-RU" sz="4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643182"/>
            <a:ext cx="82604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ЦЕНОВОЙ ФАКТОР ВЛИЯЕТ 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НА ИЗМЕНЕНИЕ ВЕЛИЧИНЫ СПРОСА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357167"/>
          <a:ext cx="8358246" cy="6286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9123"/>
                <a:gridCol w="4179123"/>
              </a:tblGrid>
              <a:tr h="3658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709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</a:p>
                    <a:p>
                      <a:pPr algn="ctr"/>
                      <a:r>
                        <a:rPr lang="en-US" dirty="0" smtClean="0"/>
                        <a:t>   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357158" y="357166"/>
            <a:ext cx="3966351" cy="3779720"/>
            <a:chOff x="357158" y="357166"/>
            <a:chExt cx="3966351" cy="3779720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857224" y="571480"/>
              <a:ext cx="3134542" cy="2939276"/>
              <a:chOff x="857224" y="571480"/>
              <a:chExt cx="3134542" cy="2939276"/>
            </a:xfrm>
          </p:grpSpPr>
          <p:cxnSp>
            <p:nvCxnSpPr>
              <p:cNvPr id="6" name="Прямая со стрелкой 5"/>
              <p:cNvCxnSpPr/>
              <p:nvPr/>
            </p:nvCxnSpPr>
            <p:spPr>
              <a:xfrm rot="5400000" flipH="1" flipV="1">
                <a:off x="-606461" y="2035165"/>
                <a:ext cx="2928958" cy="158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 flipV="1">
                <a:off x="857224" y="3500438"/>
                <a:ext cx="3134542" cy="1031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3786182" y="3429000"/>
              <a:ext cx="5373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Q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7158" y="357166"/>
              <a:ext cx="45717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P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714876" y="357166"/>
            <a:ext cx="3966351" cy="3779720"/>
            <a:chOff x="357158" y="357166"/>
            <a:chExt cx="3966351" cy="3779720"/>
          </a:xfrm>
        </p:grpSpPr>
        <p:grpSp>
          <p:nvGrpSpPr>
            <p:cNvPr id="15" name="Группа 9"/>
            <p:cNvGrpSpPr/>
            <p:nvPr/>
          </p:nvGrpSpPr>
          <p:grpSpPr>
            <a:xfrm>
              <a:off x="857224" y="571480"/>
              <a:ext cx="3134542" cy="2939276"/>
              <a:chOff x="857224" y="571480"/>
              <a:chExt cx="3134542" cy="2939276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 rot="5400000" flipH="1" flipV="1">
                <a:off x="-606461" y="2035165"/>
                <a:ext cx="2928958" cy="158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/>
              <p:cNvCxnSpPr/>
              <p:nvPr/>
            </p:nvCxnSpPr>
            <p:spPr>
              <a:xfrm flipV="1">
                <a:off x="857224" y="3500438"/>
                <a:ext cx="3134542" cy="1031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3786182" y="3429000"/>
              <a:ext cx="5373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Q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7158" y="357166"/>
              <a:ext cx="45717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P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Дуга 19"/>
          <p:cNvSpPr/>
          <p:nvPr/>
        </p:nvSpPr>
        <p:spPr>
          <a:xfrm rot="10800000">
            <a:off x="1214414" y="0"/>
            <a:ext cx="3714776" cy="3000396"/>
          </a:xfrm>
          <a:prstGeom prst="arc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0800000">
            <a:off x="5643570" y="0"/>
            <a:ext cx="3714776" cy="3000396"/>
          </a:xfrm>
          <a:prstGeom prst="arc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500298" y="2857496"/>
            <a:ext cx="214314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1214414" y="1928802"/>
            <a:ext cx="214314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rot="10800000">
            <a:off x="1643042" y="1785926"/>
            <a:ext cx="1000132" cy="78581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5572132" y="1785926"/>
            <a:ext cx="214314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7000892" y="2857496"/>
            <a:ext cx="214314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6072198" y="1714488"/>
            <a:ext cx="1143008" cy="928694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28596" y="4286256"/>
            <a:ext cx="40005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ЦЕНА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ТОВАРА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РАСТЁТ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43438" y="4286256"/>
            <a:ext cx="40005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ЦЕНА</a:t>
            </a:r>
          </a:p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ТОВАРА УМЕНЬШАЕТСЯ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2604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НЕЦЕНОВЫЕ ФАКТОРЫ ВЛИЯЮТ 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НА ИЗМЕНЕНИЕ СПРОСА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643050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hlinkClick r:id="rId2" action="ppaction://hlinksldjump"/>
              </a:rPr>
              <a:t>1. ИЗМЕНЕНИЕ ЦЕНЫ НА  ДОПОЛНЯЮЩИЙ ТОВАР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714620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hlinkClick r:id="rId3" action="ppaction://hlinksldjump"/>
              </a:rPr>
              <a:t>2</a:t>
            </a:r>
            <a:r>
              <a:rPr lang="ru-RU" sz="3200" b="1" dirty="0" smtClean="0">
                <a:solidFill>
                  <a:srgbClr val="0070C0"/>
                </a:solidFill>
                <a:hlinkClick r:id="rId3" action="ppaction://hlinksldjump"/>
              </a:rPr>
              <a:t>. ИЗМЕНЕНИЕ ЦЕНЫ НА  ТОВАР-ЗАМЕНИТЕЛЬ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35756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hlinkClick r:id="rId4" action="ppaction://hlinksldjump"/>
              </a:rPr>
              <a:t>3</a:t>
            </a:r>
            <a:r>
              <a:rPr lang="ru-RU" sz="3200" b="1" dirty="0" smtClean="0">
                <a:solidFill>
                  <a:srgbClr val="0070C0"/>
                </a:solidFill>
                <a:hlinkClick r:id="rId4" action="ppaction://hlinksldjump"/>
              </a:rPr>
              <a:t>. ИЗМЕНЕНИЕ ДОХОДОВ ПОТРЕБИТЕЛЕЙ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000504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4</a:t>
            </a:r>
            <a:r>
              <a:rPr lang="ru-RU" sz="3200" b="1" dirty="0" smtClean="0">
                <a:solidFill>
                  <a:srgbClr val="0070C0"/>
                </a:solidFill>
              </a:rPr>
              <a:t>. ОЖИДАНИЕ ПОТРЕБИТЕЛЕЙ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4500570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5</a:t>
            </a:r>
            <a:r>
              <a:rPr lang="ru-RU" sz="3200" b="1" dirty="0" smtClean="0">
                <a:solidFill>
                  <a:srgbClr val="0070C0"/>
                </a:solidFill>
              </a:rPr>
              <a:t>. МОДА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5072074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6</a:t>
            </a:r>
            <a:r>
              <a:rPr lang="ru-RU" sz="3200" b="1" dirty="0" smtClean="0">
                <a:solidFill>
                  <a:srgbClr val="0070C0"/>
                </a:solidFill>
              </a:rPr>
              <a:t>. РЕКЛАМА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5715016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7</a:t>
            </a:r>
            <a:r>
              <a:rPr lang="ru-RU" sz="3200" b="1" dirty="0" smtClean="0">
                <a:solidFill>
                  <a:srgbClr val="0070C0"/>
                </a:solidFill>
              </a:rPr>
              <a:t>. СЕЗОННЫЕ ИЗМЕНЕНИЯ В СПРОСЕ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357167"/>
          <a:ext cx="8358246" cy="6286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9123"/>
                <a:gridCol w="4179123"/>
              </a:tblGrid>
              <a:tr h="3658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709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</a:p>
                    <a:p>
                      <a:pPr algn="ctr"/>
                      <a:r>
                        <a:rPr lang="en-US" dirty="0" smtClean="0"/>
                        <a:t>   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Группа 12"/>
          <p:cNvGrpSpPr/>
          <p:nvPr/>
        </p:nvGrpSpPr>
        <p:grpSpPr>
          <a:xfrm>
            <a:off x="357158" y="357166"/>
            <a:ext cx="3966351" cy="3779720"/>
            <a:chOff x="357158" y="357166"/>
            <a:chExt cx="3966351" cy="3779720"/>
          </a:xfrm>
        </p:grpSpPr>
        <p:grpSp>
          <p:nvGrpSpPr>
            <p:cNvPr id="3" name="Группа 9"/>
            <p:cNvGrpSpPr/>
            <p:nvPr/>
          </p:nvGrpSpPr>
          <p:grpSpPr>
            <a:xfrm>
              <a:off x="857224" y="571480"/>
              <a:ext cx="3134542" cy="2939276"/>
              <a:chOff x="857224" y="571480"/>
              <a:chExt cx="3134542" cy="2939276"/>
            </a:xfrm>
          </p:grpSpPr>
          <p:cxnSp>
            <p:nvCxnSpPr>
              <p:cNvPr id="6" name="Прямая со стрелкой 5"/>
              <p:cNvCxnSpPr/>
              <p:nvPr/>
            </p:nvCxnSpPr>
            <p:spPr>
              <a:xfrm rot="5400000" flipH="1" flipV="1">
                <a:off x="-606461" y="2035165"/>
                <a:ext cx="2928958" cy="158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 flipV="1">
                <a:off x="857224" y="3500438"/>
                <a:ext cx="3134542" cy="1031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3786182" y="3429000"/>
              <a:ext cx="5373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Q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7158" y="357166"/>
              <a:ext cx="45717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P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5" name="Группа 13"/>
          <p:cNvGrpSpPr/>
          <p:nvPr/>
        </p:nvGrpSpPr>
        <p:grpSpPr>
          <a:xfrm>
            <a:off x="4714876" y="357166"/>
            <a:ext cx="3966351" cy="3779720"/>
            <a:chOff x="357158" y="357166"/>
            <a:chExt cx="3966351" cy="3779720"/>
          </a:xfrm>
        </p:grpSpPr>
        <p:grpSp>
          <p:nvGrpSpPr>
            <p:cNvPr id="8" name="Группа 9"/>
            <p:cNvGrpSpPr/>
            <p:nvPr/>
          </p:nvGrpSpPr>
          <p:grpSpPr>
            <a:xfrm>
              <a:off x="857224" y="571480"/>
              <a:ext cx="3134542" cy="2939276"/>
              <a:chOff x="857224" y="571480"/>
              <a:chExt cx="3134542" cy="2939276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 rot="5400000" flipH="1" flipV="1">
                <a:off x="-606461" y="2035165"/>
                <a:ext cx="2928958" cy="158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/>
              <p:cNvCxnSpPr/>
              <p:nvPr/>
            </p:nvCxnSpPr>
            <p:spPr>
              <a:xfrm flipV="1">
                <a:off x="857224" y="3500438"/>
                <a:ext cx="3134542" cy="1031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3786182" y="3429000"/>
              <a:ext cx="5373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Q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7158" y="357166"/>
              <a:ext cx="45717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P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Дуга 19"/>
          <p:cNvSpPr/>
          <p:nvPr/>
        </p:nvSpPr>
        <p:spPr>
          <a:xfrm rot="10800000">
            <a:off x="1000100" y="285728"/>
            <a:ext cx="3714776" cy="3000396"/>
          </a:xfrm>
          <a:prstGeom prst="arc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0800000">
            <a:off x="5643570" y="0"/>
            <a:ext cx="3714776" cy="3000396"/>
          </a:xfrm>
          <a:prstGeom prst="arc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28596" y="4286256"/>
            <a:ext cx="4000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ЦЕНА НА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ДОПОЛНЯЮЩИЙ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ТОВАР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РАСТЁТ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43438" y="4286256"/>
            <a:ext cx="4000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ЦЕНА НА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ДОПОЛНЯЮЩИЙ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ТОВАР УМЕНЬШАЕТСЯ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25" name="Дуга 24"/>
          <p:cNvSpPr/>
          <p:nvPr/>
        </p:nvSpPr>
        <p:spPr>
          <a:xfrm rot="10800000">
            <a:off x="2214546" y="-214338"/>
            <a:ext cx="3714776" cy="3000396"/>
          </a:xfrm>
          <a:prstGeom prst="arc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 rot="10800000">
            <a:off x="1643042" y="2428868"/>
            <a:ext cx="785818" cy="1588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Дуга 33"/>
          <p:cNvSpPr/>
          <p:nvPr/>
        </p:nvSpPr>
        <p:spPr>
          <a:xfrm rot="10800000">
            <a:off x="6858016" y="-285776"/>
            <a:ext cx="3714776" cy="3000396"/>
          </a:xfrm>
          <a:prstGeom prst="arc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6286512" y="2357430"/>
            <a:ext cx="857256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Управляющая кнопка: в начало 39">
            <a:hlinkClick r:id="" action="ppaction://hlinkshowjump?jump=lastslideviewed" highlightClick="1"/>
          </p:cNvPr>
          <p:cNvSpPr/>
          <p:nvPr/>
        </p:nvSpPr>
        <p:spPr>
          <a:xfrm>
            <a:off x="8501090" y="6286520"/>
            <a:ext cx="642910" cy="399498"/>
          </a:xfrm>
          <a:prstGeom prst="actionButtonBeginning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2" grpId="0"/>
      <p:bldP spid="33" grpId="0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357167"/>
          <a:ext cx="8358246" cy="6286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9123"/>
                <a:gridCol w="4179123"/>
              </a:tblGrid>
              <a:tr h="3658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709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</a:p>
                    <a:p>
                      <a:pPr algn="ctr"/>
                      <a:r>
                        <a:rPr lang="en-US" dirty="0" smtClean="0"/>
                        <a:t>   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Группа 12"/>
          <p:cNvGrpSpPr/>
          <p:nvPr/>
        </p:nvGrpSpPr>
        <p:grpSpPr>
          <a:xfrm>
            <a:off x="357158" y="357166"/>
            <a:ext cx="3966351" cy="3779720"/>
            <a:chOff x="357158" y="357166"/>
            <a:chExt cx="3966351" cy="3779720"/>
          </a:xfrm>
        </p:grpSpPr>
        <p:grpSp>
          <p:nvGrpSpPr>
            <p:cNvPr id="3" name="Группа 9"/>
            <p:cNvGrpSpPr/>
            <p:nvPr/>
          </p:nvGrpSpPr>
          <p:grpSpPr>
            <a:xfrm>
              <a:off x="857224" y="571480"/>
              <a:ext cx="3134542" cy="2939276"/>
              <a:chOff x="857224" y="571480"/>
              <a:chExt cx="3134542" cy="2939276"/>
            </a:xfrm>
          </p:grpSpPr>
          <p:cxnSp>
            <p:nvCxnSpPr>
              <p:cNvPr id="6" name="Прямая со стрелкой 5"/>
              <p:cNvCxnSpPr/>
              <p:nvPr/>
            </p:nvCxnSpPr>
            <p:spPr>
              <a:xfrm rot="5400000" flipH="1" flipV="1">
                <a:off x="-606461" y="2035165"/>
                <a:ext cx="2928958" cy="158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 flipV="1">
                <a:off x="857224" y="3500438"/>
                <a:ext cx="3134542" cy="1031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3786182" y="3429000"/>
              <a:ext cx="5373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Q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7158" y="357166"/>
              <a:ext cx="45717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P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5" name="Группа 13"/>
          <p:cNvGrpSpPr/>
          <p:nvPr/>
        </p:nvGrpSpPr>
        <p:grpSpPr>
          <a:xfrm>
            <a:off x="4714876" y="357166"/>
            <a:ext cx="3966351" cy="3779720"/>
            <a:chOff x="357158" y="357166"/>
            <a:chExt cx="3966351" cy="3779720"/>
          </a:xfrm>
        </p:grpSpPr>
        <p:grpSp>
          <p:nvGrpSpPr>
            <p:cNvPr id="8" name="Группа 9"/>
            <p:cNvGrpSpPr/>
            <p:nvPr/>
          </p:nvGrpSpPr>
          <p:grpSpPr>
            <a:xfrm>
              <a:off x="857224" y="571480"/>
              <a:ext cx="3134542" cy="2939276"/>
              <a:chOff x="857224" y="571480"/>
              <a:chExt cx="3134542" cy="2939276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 rot="5400000" flipH="1" flipV="1">
                <a:off x="-606461" y="2035165"/>
                <a:ext cx="2928958" cy="158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/>
              <p:cNvCxnSpPr/>
              <p:nvPr/>
            </p:nvCxnSpPr>
            <p:spPr>
              <a:xfrm flipV="1">
                <a:off x="857224" y="3500438"/>
                <a:ext cx="3134542" cy="10318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3786182" y="3429000"/>
              <a:ext cx="5373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Q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7158" y="357166"/>
              <a:ext cx="45717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70C0"/>
                  </a:solidFill>
                </a:rPr>
                <a:t>P</a:t>
              </a:r>
              <a:endParaRPr lang="ru-RU" sz="40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Дуга 19"/>
          <p:cNvSpPr/>
          <p:nvPr/>
        </p:nvSpPr>
        <p:spPr>
          <a:xfrm rot="10800000">
            <a:off x="1000100" y="285728"/>
            <a:ext cx="3714776" cy="3000396"/>
          </a:xfrm>
          <a:prstGeom prst="arc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0800000">
            <a:off x="5429224" y="0"/>
            <a:ext cx="3714776" cy="3000396"/>
          </a:xfrm>
          <a:prstGeom prst="arc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28596" y="4286256"/>
            <a:ext cx="4000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ЦЕНА НА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ТОВАР - ЗАМЕНИТЕЛЬ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РАСТЁТ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43438" y="4286256"/>
            <a:ext cx="4000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ЦЕНА НА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ТОВАР –ЗАМЕНИТЕЛЬ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УМЕНЬШАЕТСЯ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25" name="Дуга 24"/>
          <p:cNvSpPr/>
          <p:nvPr/>
        </p:nvSpPr>
        <p:spPr>
          <a:xfrm rot="10566885">
            <a:off x="2143108" y="0"/>
            <a:ext cx="3714776" cy="3000396"/>
          </a:xfrm>
          <a:prstGeom prst="arc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1571604" y="2643182"/>
            <a:ext cx="857256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Дуга 33"/>
          <p:cNvSpPr/>
          <p:nvPr/>
        </p:nvSpPr>
        <p:spPr>
          <a:xfrm rot="10800000">
            <a:off x="6715140" y="-214338"/>
            <a:ext cx="3714776" cy="3000396"/>
          </a:xfrm>
          <a:prstGeom prst="arc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 rot="10800000">
            <a:off x="6143636" y="2357430"/>
            <a:ext cx="785818" cy="1588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Управляющая кнопка: в начало 35">
            <a:hlinkClick r:id="" action="ppaction://hlinkshowjump?jump=lastslideviewed" highlightClick="1"/>
          </p:cNvPr>
          <p:cNvSpPr/>
          <p:nvPr/>
        </p:nvSpPr>
        <p:spPr>
          <a:xfrm>
            <a:off x="8501090" y="6286520"/>
            <a:ext cx="642910" cy="399498"/>
          </a:xfrm>
          <a:prstGeom prst="actionButtonBeginning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2" grpId="0"/>
      <p:bldP spid="33" grpId="0"/>
      <p:bldP spid="2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190</Words>
  <Application>Microsoft Office PowerPoint</Application>
  <PresentationFormat>Экран (4:3)</PresentationFormat>
  <Paragraphs>87</Paragraphs>
  <Slides>10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Customer</cp:lastModifiedBy>
  <cp:revision>12</cp:revision>
  <dcterms:created xsi:type="dcterms:W3CDTF">2013-12-03T15:02:37Z</dcterms:created>
  <dcterms:modified xsi:type="dcterms:W3CDTF">2013-12-08T15:01:42Z</dcterms:modified>
</cp:coreProperties>
</file>