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72" r:id="rId3"/>
    <p:sldId id="273" r:id="rId4"/>
    <p:sldId id="271" r:id="rId5"/>
    <p:sldId id="258" r:id="rId6"/>
    <p:sldId id="259" r:id="rId7"/>
    <p:sldId id="260" r:id="rId8"/>
    <p:sldId id="261" r:id="rId9"/>
    <p:sldId id="262" r:id="rId10"/>
    <p:sldId id="256" r:id="rId11"/>
    <p:sldId id="269" r:id="rId12"/>
    <p:sldId id="270" r:id="rId13"/>
    <p:sldId id="266" r:id="rId14"/>
    <p:sldId id="265" r:id="rId15"/>
    <p:sldId id="26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ru/" TargetMode="External"/><Relationship Id="rId7" Type="http://schemas.openxmlformats.org/officeDocument/2006/relationships/hyperlink" Target="http://gannalv.narod.ru/mkt/" TargetMode="External"/><Relationship Id="rId2" Type="http://schemas.openxmlformats.org/officeDocument/2006/relationships/hyperlink" Target="http://900igr.net/kartinki/fizika/Vlazhnost-vozdukha-10-klass/028-Psikhrometricheskaja-tablit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ege.ru/physycs/courses/op25part1/content/models/evaporation.html" TargetMode="External"/><Relationship Id="rId5" Type="http://schemas.openxmlformats.org/officeDocument/2006/relationships/hyperlink" Target="http://dic.academic.ru/dic.nsf/ruwiki/3321" TargetMode="External"/><Relationship Id="rId4" Type="http://schemas.openxmlformats.org/officeDocument/2006/relationships/hyperlink" Target="http://school-collection.edu.ru/catalog/rubr/ef4b174a-8fec-c03a-df26ae730713bc30/79283/?interface=pupil&amp;class=53&amp;subject=3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1430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УРОК  ФИЗИКИ  В  </a:t>
            </a:r>
            <a:r>
              <a:rPr lang="ru-RU" sz="4000" dirty="0">
                <a:solidFill>
                  <a:srgbClr val="FF0000"/>
                </a:solidFill>
              </a:rPr>
              <a:t>8</a:t>
            </a: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КЛАССЕ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Влажность воздуха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2643182"/>
            <a:ext cx="54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72198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42976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Содержимое 5" descr="C:\Documents and Settings\1\Мои документы\молекул.физика\Относительная влажность воздуха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773" y="3066989"/>
            <a:ext cx="3714776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500174"/>
            <a:ext cx="1428760" cy="304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  ТЕРМИНЫ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Точка росы </a:t>
            </a:r>
            <a:r>
              <a:rPr lang="ru-RU" dirty="0" smtClean="0"/>
              <a:t>– температура, при которой ненасыщенный водяной пар становится насыщенным (влажность достигает 100%)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8072494" cy="29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ТЕСТ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2296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78581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7158" y="3286124"/>
            <a:ext cx="82153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ВОЛОСНОЙ   ГИГРОМЕТР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1\Мои документы\VIII класс\Волосяной гигрометр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38984" y="685800"/>
            <a:ext cx="39898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ПСИХРОМЕТР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– прибор для измерения </a:t>
            </a:r>
          </a:p>
          <a:p>
            <a:pPr>
              <a:buNone/>
            </a:pPr>
            <a:r>
              <a:rPr lang="ru-RU" dirty="0" smtClean="0"/>
              <a:t>влажности воздуха с помощью </a:t>
            </a:r>
          </a:p>
          <a:p>
            <a:pPr>
              <a:buNone/>
            </a:pPr>
            <a:r>
              <a:rPr lang="ru-RU" dirty="0" smtClean="0"/>
              <a:t>двух термометров (сухого и </a:t>
            </a:r>
          </a:p>
          <a:p>
            <a:pPr>
              <a:buNone/>
            </a:pPr>
            <a:r>
              <a:rPr lang="ru-RU" dirty="0" smtClean="0"/>
              <a:t>влажного) и специальной </a:t>
            </a:r>
          </a:p>
          <a:p>
            <a:pPr>
              <a:buNone/>
            </a:pPr>
            <a:r>
              <a:rPr lang="ru-RU" dirty="0" smtClean="0"/>
              <a:t>таблицы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00174"/>
            <a:ext cx="2397938" cy="511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ПСИХРОМЕТРИЧЕСКАЯ   ТАБЛИЦА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1\Мои документы\VIII класс\Психрометрическая таблица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600200"/>
            <a:ext cx="6517770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Список использованных источников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Интерактивное учебное пособие «Наглядная физика». МКТ и термодинамика. Издательство «Экзамен», Москва, 2012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dirty="0" smtClean="0"/>
              <a:t> Психрометрическая таблица </a:t>
            </a:r>
            <a:r>
              <a:rPr lang="ru-RU" u="sng" dirty="0" smtClean="0">
                <a:hlinkClick r:id="rId2"/>
              </a:rPr>
              <a:t>http://900igr.net/kartinki/fizika/Vlazhnost-vozdukha-10-klass/028-Psikhrometricheskaja-tablitsa.html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Открытая физика [текст, рисунки]   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physics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ЕК ЦОР Термодинамика </a:t>
            </a:r>
            <a:r>
              <a:rPr lang="ru-RU" u="sng" dirty="0" smtClean="0">
                <a:hlinkClick r:id="rId4"/>
              </a:rPr>
              <a:t>http://school-collection.edu.ru/catalog/rubr/ef4b174a-8fec-c03a-df26ae730713bc30/79283/?interface=pupil&amp;class=53&amp;subject=30</a:t>
            </a:r>
            <a:endParaRPr lang="ru-RU" u="sng" dirty="0" smtClean="0"/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dirty="0" smtClean="0"/>
              <a:t>Словари и энциклопедии //[Электронный ресурс] // </a:t>
            </a:r>
            <a:r>
              <a:rPr lang="ru-RU" u="sng" dirty="0" smtClean="0">
                <a:hlinkClick r:id="rId5"/>
              </a:rPr>
              <a:t>http://dic.academic.ru/dic.nsf/ruwiki/3321</a:t>
            </a:r>
            <a:endParaRPr lang="ru-RU" u="sng" dirty="0" smtClean="0"/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dirty="0" smtClean="0"/>
              <a:t>Сайт «Открытая физика» </a:t>
            </a:r>
            <a:r>
              <a:rPr lang="en-US" u="sng" dirty="0" smtClean="0">
                <a:hlinkClick r:id="rId6"/>
              </a:rPr>
              <a:t>http</a:t>
            </a:r>
            <a:r>
              <a:rPr lang="ru-RU" u="sng" dirty="0" smtClean="0">
                <a:hlinkClick r:id="rId6"/>
              </a:rPr>
              <a:t>://</a:t>
            </a:r>
            <a:r>
              <a:rPr lang="en-US" u="sng" dirty="0" smtClean="0">
                <a:hlinkClick r:id="rId6"/>
              </a:rPr>
              <a:t>www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smtClean="0">
                <a:hlinkClick r:id="rId6"/>
              </a:rPr>
              <a:t>college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err="1" smtClean="0">
                <a:hlinkClick r:id="rId6"/>
              </a:rPr>
              <a:t>ru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err="1" smtClean="0">
                <a:hlinkClick r:id="rId6"/>
              </a:rPr>
              <a:t>physycs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courses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op</a:t>
            </a:r>
            <a:r>
              <a:rPr lang="ru-RU" u="sng" dirty="0" smtClean="0">
                <a:hlinkClick r:id="rId6"/>
              </a:rPr>
              <a:t>25</a:t>
            </a:r>
            <a:r>
              <a:rPr lang="en-US" u="sng" dirty="0" smtClean="0">
                <a:hlinkClick r:id="rId6"/>
              </a:rPr>
              <a:t>part</a:t>
            </a:r>
            <a:r>
              <a:rPr lang="ru-RU" u="sng" dirty="0" smtClean="0">
                <a:hlinkClick r:id="rId6"/>
              </a:rPr>
              <a:t>1/</a:t>
            </a:r>
            <a:r>
              <a:rPr lang="en-US" u="sng" dirty="0" smtClean="0">
                <a:hlinkClick r:id="rId6"/>
              </a:rPr>
              <a:t>content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models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evaporation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smtClean="0">
                <a:hlinkClick r:id="rId6"/>
              </a:rPr>
              <a:t>html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u="sng" dirty="0" smtClean="0"/>
              <a:t>Физика в школе. </a:t>
            </a:r>
            <a:r>
              <a:rPr lang="ru-RU" dirty="0" smtClean="0"/>
              <a:t>Физика - 10 класс. Молекулярная физика. Молекулярно-кинетическая теория. Рисунки по физике/ </a:t>
            </a:r>
            <a:r>
              <a:rPr lang="en-US" u="sng" dirty="0" smtClean="0">
                <a:hlinkClick r:id="rId7"/>
              </a:rPr>
              <a:t>http</a:t>
            </a:r>
            <a:r>
              <a:rPr lang="ru-RU" u="sng" dirty="0" smtClean="0">
                <a:hlinkClick r:id="rId7"/>
              </a:rPr>
              <a:t>://</a:t>
            </a:r>
            <a:r>
              <a:rPr lang="en-US" u="sng" dirty="0" err="1" smtClean="0">
                <a:hlinkClick r:id="rId7"/>
              </a:rPr>
              <a:t>gannalv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narod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ru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err="1" smtClean="0">
                <a:hlinkClick r:id="rId7"/>
              </a:rPr>
              <a:t>mkt</a:t>
            </a:r>
            <a:r>
              <a:rPr lang="ru-RU" u="sng" dirty="0" smtClean="0">
                <a:hlinkClick r:id="rId7"/>
              </a:rPr>
              <a:t>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ПОВТОРЕНИЕ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называется испарением?</a:t>
            </a:r>
          </a:p>
          <a:p>
            <a:r>
              <a:rPr lang="ru-RU" dirty="0" smtClean="0"/>
              <a:t>2. От чего зависит скорость испарения?</a:t>
            </a:r>
          </a:p>
          <a:p>
            <a:r>
              <a:rPr lang="ru-RU" dirty="0" smtClean="0"/>
              <a:t>3. Что называется конденсацией?</a:t>
            </a:r>
          </a:p>
          <a:p>
            <a:r>
              <a:rPr lang="ru-RU" dirty="0" smtClean="0"/>
              <a:t>4. Что называется насыщенным паром?</a:t>
            </a:r>
          </a:p>
          <a:p>
            <a:r>
              <a:rPr lang="ru-RU" dirty="0" smtClean="0"/>
              <a:t>5. Какими способами пар можно сделать насыщенным?</a:t>
            </a:r>
          </a:p>
          <a:p>
            <a:r>
              <a:rPr lang="ru-RU" dirty="0" smtClean="0"/>
              <a:t>6. От чего зависит давление насыщенного пара?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ПОВТОРЕНИЕ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1.Чем кипение отличается от испарения?</a:t>
            </a:r>
          </a:p>
          <a:p>
            <a:r>
              <a:rPr lang="ru-RU" dirty="0" smtClean="0"/>
              <a:t>2. Как происходит кипение?</a:t>
            </a:r>
          </a:p>
          <a:p>
            <a:r>
              <a:rPr lang="ru-RU" dirty="0" smtClean="0"/>
              <a:t>3. Почему перед закипанием вода шумит?</a:t>
            </a:r>
          </a:p>
          <a:p>
            <a:r>
              <a:rPr lang="ru-RU" dirty="0" smtClean="0"/>
              <a:t>4. Как влияет давление на температуру кипения?</a:t>
            </a:r>
          </a:p>
          <a:p>
            <a:r>
              <a:rPr lang="ru-RU" dirty="0" smtClean="0"/>
              <a:t>5. Как работает кастрюля – скороварка?</a:t>
            </a:r>
          </a:p>
          <a:p>
            <a:r>
              <a:rPr lang="ru-RU" dirty="0" smtClean="0"/>
              <a:t>6. Какая вода раньше закипит: сырая или кипяченая?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ВЛАЖНОСТЬ  ВОЗДУХА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атмосфере в среднем содержится 24</a:t>
            </a:r>
            <a:r>
              <a:rPr lang="ru-RU" baseline="30000" dirty="0" smtClean="0"/>
              <a:t>.</a:t>
            </a:r>
            <a:r>
              <a:rPr lang="ru-RU" dirty="0" smtClean="0"/>
              <a:t>10</a:t>
            </a:r>
            <a:r>
              <a:rPr lang="ru-RU" baseline="30000" dirty="0" smtClean="0"/>
              <a:t>16</a:t>
            </a:r>
            <a:r>
              <a:rPr lang="ru-RU" dirty="0" smtClean="0"/>
              <a:t> м</a:t>
            </a:r>
            <a:r>
              <a:rPr lang="ru-RU" baseline="30000" dirty="0" smtClean="0"/>
              <a:t>3</a:t>
            </a:r>
            <a:r>
              <a:rPr lang="ru-RU" dirty="0" smtClean="0"/>
              <a:t> водяного пара. И хотя его доля составляет </a:t>
            </a:r>
            <a:r>
              <a:rPr lang="ru-RU" b="1" dirty="0" smtClean="0">
                <a:solidFill>
                  <a:srgbClr val="7030A0"/>
                </a:solidFill>
              </a:rPr>
              <a:t>меньше 1% </a:t>
            </a:r>
            <a:r>
              <a:rPr lang="ru-RU" dirty="0" smtClean="0"/>
              <a:t>от общей массы атмосферы, его влияние на погоду, климат, самочувствие людей очень велико.</a:t>
            </a:r>
          </a:p>
          <a:p>
            <a:r>
              <a:rPr lang="ru-RU" dirty="0" smtClean="0"/>
              <a:t>Главный </a:t>
            </a:r>
            <a:r>
              <a:rPr lang="ru-RU" b="1" dirty="0" smtClean="0">
                <a:solidFill>
                  <a:srgbClr val="7030A0"/>
                </a:solidFill>
              </a:rPr>
              <a:t>источник водяного пара </a:t>
            </a:r>
            <a:r>
              <a:rPr lang="ru-RU" dirty="0" smtClean="0"/>
              <a:t>в атмосфере – испарение воды с поверхности океанов, морей, водоемов, влажной почвы, растений, поэтому в атмосфере Земли всегда содержится водяной пар.</a:t>
            </a:r>
          </a:p>
          <a:p>
            <a:r>
              <a:rPr lang="ru-RU" dirty="0" smtClean="0"/>
              <a:t>В течение года в атмосферу Земли испаряется около 500000 км</a:t>
            </a:r>
            <a:r>
              <a:rPr lang="ru-RU" baseline="30000" dirty="0" smtClean="0"/>
              <a:t>3</a:t>
            </a:r>
            <a:r>
              <a:rPr lang="ru-RU" dirty="0" smtClean="0"/>
              <a:t> воды, т.е. количество воды, почти равное количеству воды в Черном море, и около 1/4 этой воды выпадает в виде осадков на сушу. При этом образуются облака, туман, осадки, роса.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ВЛАЖНОСТЬ  ВОЗДУХА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конденсации влаги выделяется количество теплоты, равное количеству теплоты, затраченному на испарение. Этот процесс приводит к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смягчению климатических условий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холодных районах.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одной и той же температуре содержание в нем водяного пара (влажность воздуха)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 изменяться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широких пределах: от максимально возможного (насыщенный пар) до нуля (абсолютно сухой воздух).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Величина, характеризующая содержание водяных паров в различных частях атмосферы Земли, называется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влажностью воздуха.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  ТЕРМИНЫ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Парциальное давление </a:t>
            </a:r>
            <a:r>
              <a:rPr lang="ru-RU" b="1" dirty="0" smtClean="0"/>
              <a:t>–</a:t>
            </a:r>
            <a:r>
              <a:rPr lang="ru-RU" dirty="0" smtClean="0"/>
              <a:t>давление, которое производил бы водяной пар в отсутствии остальных газов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Влажность</a:t>
            </a:r>
            <a:r>
              <a:rPr lang="ru-RU" dirty="0" smtClean="0"/>
              <a:t> – содержание водяных паров в атмосфере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Абсолютная влажность </a:t>
            </a:r>
            <a:r>
              <a:rPr lang="ru-RU" dirty="0" smtClean="0"/>
              <a:t>– плотность водяного  пара (</a:t>
            </a:r>
            <a:r>
              <a:rPr lang="ru-RU" b="1" i="1" dirty="0" err="1" smtClean="0"/>
              <a:t>ρ</a:t>
            </a:r>
            <a:r>
              <a:rPr lang="ru-RU" b="1" i="1" dirty="0" smtClean="0"/>
              <a:t>, г/м³</a:t>
            </a:r>
            <a:r>
              <a:rPr lang="ru-RU" dirty="0" smtClean="0"/>
              <a:t>), находящегося в воздухе, или его давление (</a:t>
            </a:r>
            <a:r>
              <a:rPr lang="ru-RU" b="1" dirty="0" err="1" smtClean="0"/>
              <a:t>р,Па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ДАВЛЕНИЕ   НАСЫЩЕНОГО  ПАРА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88131"/>
          <a:ext cx="8229600" cy="352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28"/>
                <a:gridCol w="857272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82022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t,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ºC</a:t>
                      </a:r>
                      <a:endParaRPr lang="ru-RU" sz="2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239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/>
                        <a:t>р</a:t>
                      </a:r>
                      <a:r>
                        <a:rPr lang="ru-RU" sz="1400" b="1" i="1" dirty="0" smtClean="0"/>
                        <a:t>Н</a:t>
                      </a:r>
                      <a:r>
                        <a:rPr lang="ru-RU" sz="2800" b="0" i="1" dirty="0" smtClean="0"/>
                        <a:t>,</a:t>
                      </a:r>
                    </a:p>
                    <a:p>
                      <a:pPr algn="ctr"/>
                      <a:r>
                        <a:rPr lang="ru-RU" sz="2400" b="0" i="1" dirty="0" smtClean="0"/>
                        <a:t>кПа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1,07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1,15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1,23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1,31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1,40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1,50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1,60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1,70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t,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ºC</a:t>
                      </a:r>
                      <a:endParaRPr lang="ru-RU" sz="2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23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08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/>
                        <a:t>р</a:t>
                      </a:r>
                      <a:r>
                        <a:rPr lang="ru-RU" sz="1600" b="1" i="1" dirty="0" smtClean="0"/>
                        <a:t>Н</a:t>
                      </a:r>
                      <a:r>
                        <a:rPr lang="ru-RU" sz="3200" b="0" i="1" dirty="0" smtClean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 smtClean="0"/>
                        <a:t>кПа</a:t>
                      </a:r>
                      <a:endParaRPr lang="ru-RU" sz="3200" b="1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1,82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1,94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2,06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2,20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2,34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2,49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2,64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2,81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ПЛОТНОСТЬ   НАСЫЩЕНОГО  ПАРА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88131"/>
          <a:ext cx="8229600" cy="352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92871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82022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t,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ºC</a:t>
                      </a:r>
                      <a:endParaRPr lang="ru-RU" sz="2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2397"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 smtClean="0">
                          <a:latin typeface="Monotype Corsiva" pitchFamily="66" charset="0"/>
                        </a:rPr>
                        <a:t>ρ</a:t>
                      </a:r>
                      <a:r>
                        <a:rPr lang="ru-RU" sz="1600" b="1" i="1" dirty="0" err="1" smtClean="0">
                          <a:latin typeface="Monotype Corsiva" pitchFamily="66" charset="0"/>
                        </a:rPr>
                        <a:t>н</a:t>
                      </a:r>
                      <a:r>
                        <a:rPr lang="ru-RU" sz="3200" b="1" i="1" dirty="0" smtClean="0">
                          <a:latin typeface="Monotype Corsiva" pitchFamily="66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latin typeface="Monotype Corsiva" pitchFamily="66" charset="0"/>
                        </a:rPr>
                        <a:t>г/м</a:t>
                      </a: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³</a:t>
                      </a:r>
                      <a:endParaRPr lang="ru-RU" sz="2400" b="1" i="1" dirty="0" smtClean="0"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8,21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8,76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9,33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9,93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10,57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11,25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11,96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12,71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t,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ºC</a:t>
                      </a:r>
                      <a:endParaRPr lang="ru-RU" sz="2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23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0807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latin typeface="Monotype Corsiva" pitchFamily="66" charset="0"/>
                        </a:rPr>
                        <a:t>ρ</a:t>
                      </a:r>
                      <a:r>
                        <a:rPr lang="ru-RU" sz="1600" b="1" dirty="0" err="1" smtClean="0">
                          <a:latin typeface="Monotype Corsiva" pitchFamily="66" charset="0"/>
                        </a:rPr>
                        <a:t>н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2400" b="1" i="1" dirty="0" smtClean="0">
                          <a:latin typeface="Monotype Corsiva" pitchFamily="66" charset="0"/>
                        </a:rPr>
                        <a:t>г/м</a:t>
                      </a: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³</a:t>
                      </a:r>
                      <a:endParaRPr lang="ru-RU" sz="2400" b="1" i="1" dirty="0" smtClean="0"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13,50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14,34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15,22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16,14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17,32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18,14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19,22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20,35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ОТНОСИТЕЛЬНАЯ   ВЛАЖНОСТЬ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C:\Documents and Settings\1\Мои документы\молекул.физика\Относительная влажность воздуха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30457" y="685800"/>
            <a:ext cx="54068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594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NewsPrint</vt:lpstr>
      <vt:lpstr>Изящная</vt:lpstr>
      <vt:lpstr>    УРОК  ФИЗИКИ  В  8  КЛАССЕ</vt:lpstr>
      <vt:lpstr>ПОВТОРЕНИЕ</vt:lpstr>
      <vt:lpstr>ПОВТОРЕНИЕ</vt:lpstr>
      <vt:lpstr>ВЛАЖНОСТЬ  ВОЗДУХА</vt:lpstr>
      <vt:lpstr>ВЛАЖНОСТЬ  ВОЗДУХА</vt:lpstr>
      <vt:lpstr>ОСНОВНЫЕ   ТЕРМИНЫ</vt:lpstr>
      <vt:lpstr>ДАВЛЕНИЕ   НАСЫЩЕНОГО  ПАРА</vt:lpstr>
      <vt:lpstr>ПЛОТНОСТЬ   НАСЫЩЕНОГО  ПАРА</vt:lpstr>
      <vt:lpstr>ОТНОСИТЕЛЬНАЯ   ВЛАЖНОСТЬ</vt:lpstr>
      <vt:lpstr>ОСНОВНЫЕ   ТЕРМИНЫ</vt:lpstr>
      <vt:lpstr>ТЕСТ</vt:lpstr>
      <vt:lpstr>ВОЛОСНОЙ   ГИГРОМЕТР</vt:lpstr>
      <vt:lpstr>ПСИХРОМЕТР</vt:lpstr>
      <vt:lpstr>ПСИХРОМЕТРИЧЕСКАЯ   ТАБЛИЦА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ОТНОСИТЕЛЬНАЯ   ВЛАЖНОСТЬ</dc:title>
  <dc:creator>школа</dc:creator>
  <cp:lastModifiedBy>школа</cp:lastModifiedBy>
  <cp:revision>44</cp:revision>
  <dcterms:modified xsi:type="dcterms:W3CDTF">2014-05-13T07:34:12Z</dcterms:modified>
</cp:coreProperties>
</file>