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4" r:id="rId5"/>
    <p:sldMasterId id="2147483728" r:id="rId6"/>
    <p:sldMasterId id="2147483742" r:id="rId7"/>
    <p:sldMasterId id="2147483756" r:id="rId8"/>
    <p:sldMasterId id="2147483784" r:id="rId9"/>
    <p:sldMasterId id="2147483810" r:id="rId10"/>
    <p:sldMasterId id="2147483823" r:id="rId11"/>
    <p:sldMasterId id="2147483835" r:id="rId12"/>
    <p:sldMasterId id="2147483848" r:id="rId13"/>
    <p:sldMasterId id="2147483861" r:id="rId14"/>
    <p:sldMasterId id="2147483873" r:id="rId15"/>
  </p:sldMasterIdLst>
  <p:sldIdLst>
    <p:sldId id="256" r:id="rId16"/>
    <p:sldId id="275" r:id="rId17"/>
    <p:sldId id="276" r:id="rId18"/>
    <p:sldId id="277" r:id="rId19"/>
    <p:sldId id="278" r:id="rId20"/>
    <p:sldId id="279" r:id="rId21"/>
    <p:sldId id="257" r:id="rId22"/>
    <p:sldId id="259" r:id="rId23"/>
    <p:sldId id="260" r:id="rId24"/>
    <p:sldId id="261" r:id="rId25"/>
    <p:sldId id="258" r:id="rId26"/>
    <p:sldId id="262" r:id="rId27"/>
    <p:sldId id="263" r:id="rId28"/>
    <p:sldId id="264" r:id="rId29"/>
    <p:sldId id="265" r:id="rId30"/>
    <p:sldId id="267" r:id="rId31"/>
    <p:sldId id="269" r:id="rId32"/>
    <p:sldId id="270" r:id="rId33"/>
    <p:sldId id="271" r:id="rId34"/>
    <p:sldId id="272" r:id="rId35"/>
    <p:sldId id="273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49C5-D608-48CD-AB9D-2D9773775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450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A7D-6611-493E-A57C-3F3A38F32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991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73DE-DDA4-4E09-95C8-65346CD77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179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4EC8CD-D943-4CB7-8C81-481E5D72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965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C61C-4095-4623-BD21-78DF6226B4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25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602EF-5A25-4939-9A8E-0E81B27741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62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EDFA5-1160-419F-8711-4D69236E5A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3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0EAB8-5E55-4A5A-A078-5956DF7F31E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7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7B5DB-6D63-4580-AF0C-1E880D78BE1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39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999-C48D-4843-80BC-48F3966438D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85D191-2A0D-4307-94CF-DE82E84D6C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9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8B276B-3A48-4AD8-8355-AA33A8D0A0A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2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3FD7-9E92-409B-98C0-F2045E585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92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EDA7-8A6C-4C8B-A3EE-964EEE900C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828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351F-E160-4BD3-9762-63177FB3FE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9624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4EC8CD-D943-4CB7-8C81-481E5D72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429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C61C-4095-4623-BD21-78DF6226B4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966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602EF-5A25-4939-9A8E-0E81B27741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15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EDFA5-1160-419F-8711-4D69236E5A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7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0EAB8-5E55-4A5A-A078-5956DF7F31E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2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1297-D348-4146-9440-ACF4F7F798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59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7B5DB-6D63-4580-AF0C-1E880D78BE1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6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999-C48D-4843-80BC-48F3966438D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84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85D191-2A0D-4307-94CF-DE82E84D6C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0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8B276B-3A48-4AD8-8355-AA33A8D0A0A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09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3FD7-9E92-409B-98C0-F2045E585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36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EDA7-8A6C-4C8B-A3EE-964EEE900C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45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351F-E160-4BD3-9762-63177FB3FE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2734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0" lang="ru-RU" altLang="ru-RU" b="1" smtClean="0">
                  <a:solidFill>
                    <a:srgbClr val="4045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33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3E940E6B-03B5-458B-9EE6-C99B65335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002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2FD45076-1AF9-4A54-BF66-EB249D931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988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8F1903F4-740B-4795-B69D-C9F9A234D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CA-2517-48E4-ACFC-BD515A454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083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68E41F50-827D-4165-90E4-1672AE9B6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28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65021B0F-FDEB-4EBF-BACE-6D99B308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972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F31D149D-87D9-433B-9D09-3E359FABF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538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86D7B9E4-6889-4A7F-9339-667A7BE25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148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95DF8147-C316-4092-83F0-670EBD59E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9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70D9D092-1A8B-42A1-9A6C-E4ED02D64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755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B6AC0034-3018-4E1A-B743-A1579168C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923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8991D58D-095B-40D9-AE38-B4AF67F3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214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4EC8CD-D943-4CB7-8C81-481E5D72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834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C61C-4095-4623-BD21-78DF6226B4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9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7D80-E5CD-4A65-8095-0FAECD5CB8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412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602EF-5A25-4939-9A8E-0E81B27741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20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EDFA5-1160-419F-8711-4D69236E5A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0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0EAB8-5E55-4A5A-A078-5956DF7F31E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2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7B5DB-6D63-4580-AF0C-1E880D78BE1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999-C48D-4843-80BC-48F3966438D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599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85D191-2A0D-4307-94CF-DE82E84D6C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5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8B276B-3A48-4AD8-8355-AA33A8D0A0A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9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3FD7-9E92-409B-98C0-F2045E585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380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EDA7-8A6C-4C8B-A3EE-964EEE900C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612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351F-E160-4BD3-9762-63177FB3FE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836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1D34-8B02-473C-8C08-396012FD9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209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4EC8CD-D943-4CB7-8C81-481E5D72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369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C61C-4095-4623-BD21-78DF6226B4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97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602EF-5A25-4939-9A8E-0E81B27741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7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EDFA5-1160-419F-8711-4D69236E5A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54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0EAB8-5E55-4A5A-A078-5956DF7F31E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7B5DB-6D63-4580-AF0C-1E880D78BE1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0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999-C48D-4843-80BC-48F3966438D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08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85D191-2A0D-4307-94CF-DE82E84D6C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08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8B276B-3A48-4AD8-8355-AA33A8D0A0A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1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3FD7-9E92-409B-98C0-F2045E585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3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5AE-9B3D-4F21-8C6E-CB15745EF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854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EDA7-8A6C-4C8B-A3EE-964EEE900C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79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351F-E160-4BD3-9762-63177FB3FE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1467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0" lang="ru-RU" altLang="ru-RU" b="1" smtClean="0">
                  <a:solidFill>
                    <a:srgbClr val="4045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33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0B83C464-EB51-40F9-A8D6-368D162C3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163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86D6BD15-1C8F-4BFB-B290-01E547E32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806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197AA008-1E09-45BF-AA07-9ED18DC49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187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CC268AAF-625E-46B9-8188-F528D5D05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83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0A51763A-893D-48C9-929D-E8D568C1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17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8E34B985-4A89-460F-99B2-2AF988604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109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B8BFDA7E-EB83-4AF6-A3BD-12A4E25BB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019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0675CAFE-C161-497A-BDCA-E0122E489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2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6CA-9217-47F6-9DA6-4CBEA9F56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835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145475FE-EFDF-4BC6-898F-E4E104D3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198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5AFC0C78-C219-4747-A70C-CD0E70C3F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271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 Narrow" pitchFamily="34" charset="0"/>
              </a:defRPr>
            </a:lvl1pPr>
          </a:lstStyle>
          <a:p>
            <a:pPr>
              <a:defRPr/>
            </a:pPr>
            <a:fld id="{021D7EA0-7E51-49AE-BF0A-F7C86F7E7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278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4EC8CD-D943-4CB7-8C81-481E5D72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888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C61C-4095-4623-BD21-78DF6226B4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209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602EF-5A25-4939-9A8E-0E81B27741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2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1EDFA5-1160-419F-8711-4D69236E5A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8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0EAB8-5E55-4A5A-A078-5956DF7F31E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7B5DB-6D63-4580-AF0C-1E880D78BE1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39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999-C48D-4843-80BC-48F3966438D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8CE0-8B9F-4F33-8395-2D032FFC0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452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85D191-2A0D-4307-94CF-DE82E84D6C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0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8B276B-3A48-4AD8-8355-AA33A8D0A0A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25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3FD7-9E92-409B-98C0-F2045E585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967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EDA7-8A6C-4C8B-A3EE-964EEE900C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69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351F-E160-4BD3-9762-63177FB3FE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5901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A53A-C4F4-40E3-B21E-8DEC2F21DA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7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DE9C-63B6-44B8-9478-BC4A3E8E1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09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AACA-3D2B-4458-B07A-5C2A0C1FB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1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49C5-D608-48CD-AB9D-2D9773775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A7D-6611-493E-A57C-3F3A38F32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3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73DE-DDA4-4E09-95C8-65346CD77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8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1297-D348-4146-9440-ACF4F7F798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56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CA-2517-48E4-ACFC-BD515A454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1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7D80-E5CD-4A65-8095-0FAECD5CB8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10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1D34-8B02-473C-8C08-396012FD9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89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5AE-9B3D-4F21-8C6E-CB15745EF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6CA-9217-47F6-9DA6-4CBEA9F56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0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8CE0-8B9F-4F33-8395-2D032FFC0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86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A53A-C4F4-40E3-B21E-8DEC2F21DA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36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DE9C-63B6-44B8-9478-BC4A3E8E1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4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AACA-3D2B-4458-B07A-5C2A0C1FB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04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49C5-D608-48CD-AB9D-2D9773775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24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A7D-6611-493E-A57C-3F3A38F32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96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73DE-DDA4-4E09-95C8-65346CD77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1297-D348-4146-9440-ACF4F7F798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03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CA-2517-48E4-ACFC-BD515A454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3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7D80-E5CD-4A65-8095-0FAECD5CB8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59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1D34-8B02-473C-8C08-396012FD9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98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5AE-9B3D-4F21-8C6E-CB15745EF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71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6CA-9217-47F6-9DA6-4CBEA9F56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0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8CE0-8B9F-4F33-8395-2D032FFC0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07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A53A-C4F4-40E3-B21E-8DEC2F21DA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7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DE9C-63B6-44B8-9478-BC4A3E8E1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57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AACA-3D2B-4458-B07A-5C2A0C1FB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7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49C5-D608-48CD-AB9D-2D9773775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25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A7D-6611-493E-A57C-3F3A38F32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7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73DE-DDA4-4E09-95C8-65346CD77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1297-D348-4146-9440-ACF4F7F798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39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CA-2517-48E4-ACFC-BD515A454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60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7D80-E5CD-4A65-8095-0FAECD5CB8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5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1D34-8B02-473C-8C08-396012FD9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19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5AE-9B3D-4F21-8C6E-CB15745EF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49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6CA-9217-47F6-9DA6-4CBEA9F56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93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8CE0-8B9F-4F33-8395-2D032FFC0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3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A53A-C4F4-40E3-B21E-8DEC2F21DA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98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DE9C-63B6-44B8-9478-BC4A3E8E1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AACA-3D2B-4458-B07A-5C2A0C1FB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63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49C5-D608-48CD-AB9D-2D9773775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7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A7D-6611-493E-A57C-3F3A38F32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54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73DE-DDA4-4E09-95C8-65346CD77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25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1297-D348-4146-9440-ACF4F7F798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8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CA-2517-48E4-ACFC-BD515A454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8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7D80-E5CD-4A65-8095-0FAECD5CB8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1D34-8B02-473C-8C08-396012FD9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884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5AE-9B3D-4F21-8C6E-CB15745EF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1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6CA-9217-47F6-9DA6-4CBEA9F56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8CE0-8B9F-4F33-8395-2D032FFC0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8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A53A-C4F4-40E3-B21E-8DEC2F21DA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5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DE9C-63B6-44B8-9478-BC4A3E8E1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02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AACA-3D2B-4458-B07A-5C2A0C1FB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1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49C5-D608-48CD-AB9D-2D9773775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05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A7D-6611-493E-A57C-3F3A38F32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99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73DE-DDA4-4E09-95C8-65346CD77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01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1297-D348-4146-9440-ACF4F7F798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CA-2517-48E4-ACFC-BD515A454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17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7D80-E5CD-4A65-8095-0FAECD5CB8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0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1D34-8B02-473C-8C08-396012FD9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551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5AE-9B3D-4F21-8C6E-CB15745EF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43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6CA-9217-47F6-9DA6-4CBEA9F56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71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8CE0-8B9F-4F33-8395-2D032FFC0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321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A53A-C4F4-40E3-B21E-8DEC2F21DA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87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DE9C-63B6-44B8-9478-BC4A3E8E1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6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AACA-3D2B-4458-B07A-5C2A0C1FB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84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49C5-D608-48CD-AB9D-2D9773775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60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A7D-6611-493E-A57C-3F3A38F32E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54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73DE-DDA4-4E09-95C8-65346CD77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6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1297-D348-4146-9440-ACF4F7F798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05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CA-2517-48E4-ACFC-BD515A454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822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7D80-E5CD-4A65-8095-0FAECD5CB8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740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1D34-8B02-473C-8C08-396012FD97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075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75AE-9B3D-4F21-8C6E-CB15745EFE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730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6CA-9217-47F6-9DA6-4CBEA9F56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32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8CE0-8B9F-4F33-8395-2D032FFC0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2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A53A-C4F4-40E3-B21E-8DEC2F21DA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62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DE9C-63B6-44B8-9478-BC4A3E8E1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543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AACA-3D2B-4458-B07A-5C2A0C1FB6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751A95-5944-4FD6-8376-D6FDEAF5662F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B74160-77BC-4FAA-84A6-0A091C7075E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6A02E-7FD5-4E41-85CC-FA9F51A1C87F}" type="slidenum">
              <a:rPr lang="ru-RU">
                <a:solidFill>
                  <a:prstClr val="black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8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615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19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9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0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1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1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616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616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6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7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8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6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0" lang="ru-RU" altLang="ru-RU" b="1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sp>
          <p:nvSpPr>
            <p:cNvPr id="6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40458C"/>
                </a:solidFill>
                <a:latin typeface="Arial Narrow" pitchFamily="34" charset="0"/>
              </a:endParaRPr>
            </a:p>
          </p:txBody>
        </p:sp>
        <p:grpSp>
          <p:nvGrpSpPr>
            <p:cNvPr id="615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6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15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614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b="0">
                <a:solidFill>
                  <a:srgbClr val="40458C"/>
                </a:solidFill>
                <a:latin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b="0">
                <a:solidFill>
                  <a:srgbClr val="40458C"/>
                </a:solidFill>
                <a:latin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b="0">
                <a:solidFill>
                  <a:srgbClr val="40458C"/>
                </a:solidFill>
                <a:latin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153ECD7-A719-44E3-A079-445789721386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2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6A02E-7FD5-4E41-85CC-FA9F51A1C87F}" type="slidenum">
              <a:rPr lang="ru-RU">
                <a:solidFill>
                  <a:prstClr val="black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4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6A02E-7FD5-4E41-85CC-FA9F51A1C87F}" type="slidenum">
              <a:rPr lang="ru-RU">
                <a:solidFill>
                  <a:prstClr val="black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7183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7214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5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6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7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8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9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0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1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2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3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6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7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8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29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30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31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32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33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34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35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7184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7185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86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87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88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89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0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1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2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3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4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5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6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7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8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99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0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1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2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3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4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5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6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7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8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09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0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1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2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213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ru-RU" sz="2400">
                    <a:solidFill>
                      <a:srgbClr val="40458C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717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0" lang="ru-RU" altLang="ru-RU" b="1" smtClean="0">
                <a:solidFill>
                  <a:srgbClr val="40458C"/>
                </a:solidFill>
                <a:latin typeface="Tahoma" pitchFamily="34" charset="0"/>
              </a:endParaRPr>
            </a:p>
          </p:txBody>
        </p:sp>
        <p:sp>
          <p:nvSpPr>
            <p:cNvPr id="717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>
                <a:solidFill>
                  <a:srgbClr val="40458C"/>
                </a:solidFill>
                <a:latin typeface="Arial Narrow" pitchFamily="34" charset="0"/>
              </a:endParaRPr>
            </a:p>
          </p:txBody>
        </p:sp>
        <p:grpSp>
          <p:nvGrpSpPr>
            <p:cNvPr id="7179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180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18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182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sz="2400">
                  <a:solidFill>
                    <a:srgbClr val="40458C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717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b="0">
                <a:solidFill>
                  <a:srgbClr val="40458C"/>
                </a:solidFill>
                <a:latin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400" b="0">
                <a:solidFill>
                  <a:srgbClr val="40458C"/>
                </a:solidFill>
                <a:latin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b="0">
                <a:solidFill>
                  <a:srgbClr val="40458C"/>
                </a:solidFill>
                <a:latin typeface="Tahom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B58890-CD6A-4519-B4DE-42D5B490DA67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6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6A02E-7FD5-4E41-85CC-FA9F51A1C87F}" type="slidenum">
              <a:rPr lang="ru-RU">
                <a:solidFill>
                  <a:prstClr val="black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B87B-2AA5-45AE-BEBA-BD0CACFE9F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5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B87B-2AA5-45AE-BEBA-BD0CACFE9F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1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B87B-2AA5-45AE-BEBA-BD0CACFE9F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B87B-2AA5-45AE-BEBA-BD0CACFE9F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B87B-2AA5-45AE-BEBA-BD0CACFE9F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B87B-2AA5-45AE-BEBA-BD0CACFE9F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9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B87B-2AA5-45AE-BEBA-BD0CACFE9F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6A02E-7FD5-4E41-85CC-FA9F51A1C87F}" type="slidenum">
              <a:rPr lang="ru-RU">
                <a:solidFill>
                  <a:prstClr val="black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3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17032"/>
            <a:ext cx="9144000" cy="18288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66FF99"/>
                </a:solidFill>
                <a:latin typeface="Bookman Old Style" panose="02050604050505020204" pitchFamily="18" charset="0"/>
              </a:rPr>
              <a:t>Ограниченность возможностей рынка</a:t>
            </a:r>
            <a:endParaRPr lang="ru-RU" dirty="0">
              <a:solidFill>
                <a:srgbClr val="66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dirty="0" smtClean="0">
                <a:solidFill>
                  <a:srgbClr val="0D108D"/>
                </a:solidFill>
                <a:latin typeface="Palatino Linotype" pitchFamily="18" charset="0"/>
              </a:rPr>
              <a:t>Инструменты регулирования экономики</a:t>
            </a:r>
            <a:r>
              <a:rPr lang="ru-RU" sz="4000" dirty="0" smtClean="0"/>
              <a:t>.</a:t>
            </a:r>
          </a:p>
        </p:txBody>
      </p:sp>
      <p:sp>
        <p:nvSpPr>
          <p:cNvPr id="3" name="Куб 2"/>
          <p:cNvSpPr/>
          <p:nvPr/>
        </p:nvSpPr>
        <p:spPr bwMode="auto">
          <a:xfrm>
            <a:off x="838200" y="1524000"/>
            <a:ext cx="8305800" cy="1295400"/>
          </a:xfrm>
          <a:prstGeom prst="cub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Законы, решающие конфликты, связанные с внешними эффектами.</a:t>
            </a:r>
          </a:p>
        </p:txBody>
      </p:sp>
      <p:sp>
        <p:nvSpPr>
          <p:cNvPr id="4" name="Куб 3"/>
          <p:cNvSpPr/>
          <p:nvPr/>
        </p:nvSpPr>
        <p:spPr bwMode="auto">
          <a:xfrm>
            <a:off x="838200" y="3140968"/>
            <a:ext cx="7315200" cy="1447800"/>
          </a:xfrm>
          <a:prstGeom prst="cube">
            <a:avLst/>
          </a:prstGeom>
          <a:gradFill flip="none" rotWithShape="1">
            <a:gsLst>
              <a:gs pos="0">
                <a:srgbClr val="C1F8FF">
                  <a:shade val="30000"/>
                  <a:satMod val="115000"/>
                </a:srgbClr>
              </a:gs>
              <a:gs pos="50000">
                <a:srgbClr val="C1F8FF">
                  <a:shade val="67500"/>
                  <a:satMod val="115000"/>
                </a:srgbClr>
              </a:gs>
              <a:gs pos="100000">
                <a:srgbClr val="C1F8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Организации, отслеживающие ситуации внешних эффектов.</a:t>
            </a:r>
          </a:p>
        </p:txBody>
      </p:sp>
      <p:sp>
        <p:nvSpPr>
          <p:cNvPr id="5" name="Куб 4"/>
          <p:cNvSpPr/>
          <p:nvPr/>
        </p:nvSpPr>
        <p:spPr bwMode="auto">
          <a:xfrm>
            <a:off x="685800" y="5105399"/>
            <a:ext cx="7620000" cy="1444625"/>
          </a:xfrm>
          <a:prstGeom prst="cube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Стимулирование деятельности по сокращению нежелательных эффектов.</a:t>
            </a:r>
          </a:p>
        </p:txBody>
      </p:sp>
    </p:spTree>
    <p:extLst>
      <p:ext uri="{BB962C8B-B14F-4D97-AF65-F5344CB8AC3E}">
        <p14:creationId xmlns:p14="http://schemas.microsoft.com/office/powerpoint/2010/main" val="2023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Частные блага –блага, предназначенные для индивидуального потребления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87624" y="1916832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2780928"/>
            <a:ext cx="19077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Делимы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191683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23728" y="2780928"/>
            <a:ext cx="42484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Платежеспособность потребителя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228184" y="1916832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84168" y="2780928"/>
            <a:ext cx="29523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 одновременное использование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565141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577372" cy="26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12" y="4293096"/>
            <a:ext cx="228768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rgbClr val="7030A0"/>
                </a:solidFill>
              </a:rPr>
              <a:t>Производство общественных благ.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 dirty="0" smtClean="0"/>
              <a:t>Общественные блага </a:t>
            </a:r>
            <a:r>
              <a:rPr lang="ru-RU" dirty="0" smtClean="0"/>
              <a:t>– это товары и услуги, предоставляемые государством его гражданам на равных началах, т.е. блага неделимые на порции в процессе потребления.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 dirty="0" smtClean="0"/>
              <a:t>К ним относятся: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Palatino Linotype" pitchFamily="18" charset="0"/>
              </a:rPr>
              <a:t>Оборона;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Palatino Linotype" pitchFamily="18" charset="0"/>
              </a:rPr>
              <a:t>Бесплатное образование;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Palatino Linotype" pitchFamily="18" charset="0"/>
              </a:rPr>
              <a:t>Общедоступные услуги муниципальных поликлиник;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latin typeface="Palatino Linotype" pitchFamily="18" charset="0"/>
              </a:rPr>
              <a:t>Посещение библиотек, парков т. д.</a:t>
            </a:r>
          </a:p>
        </p:txBody>
      </p:sp>
    </p:spTree>
    <p:extLst>
      <p:ext uri="{BB962C8B-B14F-4D97-AF65-F5344CB8AC3E}">
        <p14:creationId xmlns:p14="http://schemas.microsoft.com/office/powerpoint/2010/main" val="23787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Все граждане вносят свой вклад в оплату общественных благ.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Для производства общественных благ необходимы значительные финансовые средства, и государство получает их, собирая налоги.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Государство развивает такие сферы как: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здравоохранение;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образование;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фундаментальные науки;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охрана окружающей среды.</a:t>
            </a:r>
          </a:p>
        </p:txBody>
      </p:sp>
      <p:pic>
        <p:nvPicPr>
          <p:cNvPr id="57348" name="Picture 4" descr="i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28054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066800"/>
          </a:xfrm>
        </p:spPr>
        <p:txBody>
          <a:bodyPr/>
          <a:lstStyle/>
          <a:p>
            <a:pPr>
              <a:defRPr/>
            </a:pPr>
            <a:r>
              <a:rPr lang="ru-RU" u="sng" dirty="0" smtClean="0"/>
              <a:t>Свойства общественных благ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52400" y="914400"/>
            <a:ext cx="8839200" cy="304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36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Неисключаемость</a:t>
            </a:r>
            <a:r>
              <a:rPr lang="ru-RU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потреблении (не платишь, но получаешь)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36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Неконкурентность</a:t>
            </a:r>
            <a:r>
              <a:rPr lang="ru-RU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потреблении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Неделимость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52400" y="4459014"/>
            <a:ext cx="8839200" cy="2362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Какими свойствами обладает: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Кабельное телевидение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Автомобильная магистраль</a:t>
            </a:r>
          </a:p>
        </p:txBody>
      </p:sp>
    </p:spTree>
    <p:extLst>
      <p:ext uri="{BB962C8B-B14F-4D97-AF65-F5344CB8AC3E}">
        <p14:creationId xmlns:p14="http://schemas.microsoft.com/office/powerpoint/2010/main" val="36339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Багетная рамка 2"/>
          <p:cNvSpPr/>
          <p:nvPr/>
        </p:nvSpPr>
        <p:spPr bwMode="auto">
          <a:xfrm>
            <a:off x="0" y="0"/>
            <a:ext cx="9144000" cy="1066800"/>
          </a:xfrm>
          <a:prstGeom prst="bevel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Формы вмешательства государства</a:t>
            </a:r>
          </a:p>
        </p:txBody>
      </p:sp>
      <p:sp>
        <p:nvSpPr>
          <p:cNvPr id="5" name="Багетная рамка 4"/>
          <p:cNvSpPr/>
          <p:nvPr/>
        </p:nvSpPr>
        <p:spPr bwMode="auto">
          <a:xfrm>
            <a:off x="228600" y="1371600"/>
            <a:ext cx="7924800" cy="1447800"/>
          </a:xfrm>
          <a:prstGeom prst="bevel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Законы, защищающие имущественные права</a:t>
            </a:r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2286000" y="3047999"/>
            <a:ext cx="6858000" cy="1447801"/>
          </a:xfrm>
          <a:prstGeom prst="bevel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Segoe Script" pitchFamily="34" charset="0"/>
              </a:rPr>
              <a:t>Организации, обеспечивающие проведение законов  в жизнь</a:t>
            </a:r>
          </a:p>
        </p:txBody>
      </p:sp>
      <p:sp>
        <p:nvSpPr>
          <p:cNvPr id="7" name="Багетная рамка 6"/>
          <p:cNvSpPr>
            <a:spLocks noChangeArrowheads="1"/>
          </p:cNvSpPr>
          <p:nvPr/>
        </p:nvSpPr>
        <p:spPr bwMode="auto">
          <a:xfrm>
            <a:off x="76200" y="4953000"/>
            <a:ext cx="8610600" cy="1524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srgbClr val="000000"/>
                </a:solidFill>
                <a:latin typeface="Segoe Script" pitchFamily="34" charset="0"/>
              </a:rPr>
              <a:t>Специализированная государственная деятельность по созданию общественных благ</a:t>
            </a:r>
          </a:p>
        </p:txBody>
      </p:sp>
    </p:spTree>
    <p:extLst>
      <p:ext uri="{BB962C8B-B14F-4D97-AF65-F5344CB8AC3E}">
        <p14:creationId xmlns:p14="http://schemas.microsoft.com/office/powerpoint/2010/main" val="393884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34925" y="260350"/>
            <a:ext cx="9109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4400" b="1">
                <a:solidFill>
                  <a:srgbClr val="C00000"/>
                </a:solidFill>
                <a:latin typeface="Arial Narrow" pitchFamily="34" charset="0"/>
              </a:rPr>
              <a:t>Смешанная экономическая система</a:t>
            </a:r>
          </a:p>
        </p:txBody>
      </p:sp>
      <p:pic>
        <p:nvPicPr>
          <p:cNvPr id="106499" name="Picture 6" descr="BD1955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216525"/>
            <a:ext cx="244951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15" descr="BS00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894138"/>
            <a:ext cx="235743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663" y="1268413"/>
            <a:ext cx="8737600" cy="374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способ организации экономической жизни, </a:t>
            </a:r>
            <a:r>
              <a:rPr lang="ru-RU" sz="6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которой капитал и земля находятся в частной собственности, а распределение ограниченных ресурсов осуществляется как рынками, так и при участии государства. </a:t>
            </a:r>
            <a:endParaRPr kumimoji="1" lang="ru-RU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50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375" y="1916113"/>
            <a:ext cx="4464050" cy="6016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srgbClr val="7030A0"/>
                </a:solidFill>
              </a:rPr>
              <a:t>Смешанная экономика</a:t>
            </a:r>
          </a:p>
        </p:txBody>
      </p:sp>
      <p:pic>
        <p:nvPicPr>
          <p:cNvPr id="106504" name="Picture 16" descr="http://t3.gstatic.com/images?q=tbn:ANd9GcSaRvtwQbisRl6RIfqq-9o0rNirOa3_4RQzrMKgqRaopUsd89W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-39688"/>
            <a:ext cx="25431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18" descr="http://t0.gstatic.com/images?q=tbn:ANd9GcTR238yNBxvIYgfn0erzv72Iam_GzmCiYEFQHhQ6xLBcJ7pSCu9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525963"/>
            <a:ext cx="350361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33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22" y="18864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ru-RU" sz="4000" dirty="0" smtClean="0">
                <a:solidFill>
                  <a:schemeClr val="bg2">
                    <a:lumMod val="50000"/>
                  </a:schemeClr>
                </a:solidFill>
              </a:rPr>
              <a:t>Смешанная </a:t>
            </a:r>
            <a:br>
              <a:rPr kumimoji="1"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kumimoji="1" lang="ru-RU" sz="4000" dirty="0" smtClean="0">
                <a:solidFill>
                  <a:schemeClr val="bg2">
                    <a:lumMod val="50000"/>
                  </a:schemeClr>
                </a:solidFill>
              </a:rPr>
              <a:t>экономическая система -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068638"/>
            <a:ext cx="7177087" cy="254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   </a:t>
            </a:r>
            <a:endParaRPr lang="ru-RU" altLang="ru-RU" smtClean="0"/>
          </a:p>
        </p:txBody>
      </p:sp>
      <p:pic>
        <p:nvPicPr>
          <p:cNvPr id="108548" name="Picture 11" descr="j0283209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188913"/>
            <a:ext cx="1684338" cy="1647825"/>
          </a:xfr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2349500"/>
            <a:ext cx="8780463" cy="35274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590099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2390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>
                <a:solidFill>
                  <a:srgbClr val="40458C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Смешанная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>
                <a:solidFill>
                  <a:srgbClr val="40458C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экономическая система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88963" y="1343025"/>
            <a:ext cx="82724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400">
                <a:solidFill>
                  <a:srgbClr val="40458C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</a:rPr>
              <a:t>это способ организации экономической жизни общества,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</a:rPr>
              <a:t>сочетающий в себе черты разных экономических систем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</a:rPr>
              <a:t> с преобладанием одной из них.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743200" y="4343400"/>
            <a:ext cx="3276600" cy="1143000"/>
          </a:xfrm>
          <a:prstGeom prst="rect">
            <a:avLst/>
          </a:prstGeom>
          <a:noFill/>
          <a:ln w="88900" cap="sq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40458C"/>
                </a:solidFill>
              </a:rPr>
              <a:t>Рыночная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>
                <a:solidFill>
                  <a:srgbClr val="40458C"/>
                </a:solidFill>
              </a:rPr>
              <a:t>экономика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3048000"/>
            <a:ext cx="2819400" cy="990600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</a:rPr>
              <a:t>Государственное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</a:rPr>
              <a:t>регулирование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8600" y="5791200"/>
            <a:ext cx="2590800" cy="6858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40458C"/>
                </a:solidFill>
              </a:rPr>
              <a:t>Традиционное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40458C"/>
                </a:solidFill>
              </a:rPr>
              <a:t>хозяйство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1371600" y="4572000"/>
            <a:ext cx="129540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40458C"/>
              </a:solidFill>
              <a:latin typeface="Arial Narrow" pitchFamily="34" charset="0"/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 rot="16251976" flipH="1">
            <a:off x="4872038" y="3127375"/>
            <a:ext cx="952500" cy="1247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40458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05" grpId="0" animBg="1" autoUpdateAnimBg="0"/>
      <p:bldP spid="25607" grpId="0" animBg="1" autoUpdateAnimBg="0"/>
      <p:bldP spid="25613" grpId="0" animBg="1"/>
      <p:bldP spid="256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ъект 1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02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Заполнить таблицу: «Как экономические системы решают главные вопросы экономики?»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Закрепление материала: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989138"/>
          <a:ext cx="9144000" cy="486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2088232"/>
                <a:gridCol w="2286000"/>
                <a:gridCol w="2286000"/>
              </a:tblGrid>
              <a:tr h="136560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Гл. вопросы         </a:t>
                      </a:r>
                    </a:p>
                    <a:p>
                      <a:r>
                        <a:rPr lang="ru-RU" sz="1800" dirty="0" smtClean="0"/>
                        <a:t>        экономики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Экономич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системы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 </a:t>
                      </a:r>
                    </a:p>
                    <a:p>
                      <a:pPr algn="ctr"/>
                      <a:r>
                        <a:rPr lang="ru-RU" sz="1800" dirty="0" smtClean="0"/>
                        <a:t>производить?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</a:t>
                      </a:r>
                    </a:p>
                    <a:p>
                      <a:pPr algn="ctr"/>
                      <a:r>
                        <a:rPr lang="ru-RU" sz="1800" dirty="0" smtClean="0"/>
                        <a:t>производить?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распределять?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87316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Традиционная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</a:tr>
              <a:tr h="8746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Командная (централизованная)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</a:tr>
              <a:tr h="9718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Рыночная</a:t>
                      </a:r>
                    </a:p>
                    <a:p>
                      <a:endParaRPr lang="ru-RU" sz="1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  <a:tr h="78365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Смешанная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72"/>
            <a:ext cx="9144000" cy="673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2602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юридического закрепления за гражданином или группой людей прав владения, пользования и распоряжения каким-либо имуществом, используемым или для личного потребления, или для осуществления предпринимательской деятельности.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403124"/>
            <a:ext cx="9128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Борьба между производителями товаров и услуг за рынки сбыта своей продукции и за получение дохода от ее продажи.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817209"/>
            <a:ext cx="9128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Субъект рыночной экономики, использующий факторы производства для изготовления товаров и услуг с целью их продажи на рынке для получения прибыли.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2074674"/>
            <a:ext cx="635696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Частная собственность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3730754"/>
            <a:ext cx="635696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5661248"/>
            <a:ext cx="635696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9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>
                <a:solidFill>
                  <a:prstClr val="white"/>
                </a:solidFill>
              </a:rPr>
              <a:t>«Как экономические системы решают главные вопросы экономики?»</a:t>
            </a:r>
            <a:endParaRPr kumimoji="1" lang="ru-RU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19175"/>
          <a:ext cx="9148762" cy="475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60"/>
                <a:gridCol w="2089320"/>
                <a:gridCol w="2287191"/>
                <a:gridCol w="2287191"/>
              </a:tblGrid>
              <a:tr h="1188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Гл. вопросы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экономики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9639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Экономич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639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системы</a:t>
                      </a:r>
                      <a:endParaRPr lang="ru-RU" sz="1800" dirty="0"/>
                    </a:p>
                  </a:txBody>
                  <a:tcPr marT="45723" marB="45723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 </a:t>
                      </a:r>
                    </a:p>
                    <a:p>
                      <a:pPr algn="ctr"/>
                      <a:r>
                        <a:rPr lang="ru-RU" sz="1800" dirty="0" smtClean="0"/>
                        <a:t>производить?</a:t>
                      </a:r>
                      <a:endParaRPr lang="ru-RU" sz="1800" dirty="0"/>
                    </a:p>
                  </a:txBody>
                  <a:tcPr marT="45723" marB="45723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</a:t>
                      </a:r>
                    </a:p>
                    <a:p>
                      <a:pPr algn="ctr"/>
                      <a:r>
                        <a:rPr lang="ru-RU" sz="1800" dirty="0" smtClean="0"/>
                        <a:t>производить?</a:t>
                      </a:r>
                      <a:endParaRPr lang="ru-RU" sz="1800" dirty="0"/>
                    </a:p>
                  </a:txBody>
                  <a:tcPr marT="45723" marB="45723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Как распределять?</a:t>
                      </a:r>
                      <a:endParaRPr lang="ru-RU" sz="1800" dirty="0"/>
                    </a:p>
                  </a:txBody>
                  <a:tcPr marT="45723" marB="45723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47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639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Традиционная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традиции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традиции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традиции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</a:tr>
              <a:tr h="914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639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Командная (централизованная)</a:t>
                      </a:r>
                    </a:p>
                    <a:p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Государство</a:t>
                      </a:r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Государство</a:t>
                      </a:r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Государство </a:t>
                      </a:r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93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639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Рыночная</a:t>
                      </a:r>
                    </a:p>
                    <a:p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D3FEA0">
                            <a:shade val="30000"/>
                            <a:satMod val="115000"/>
                          </a:srgbClr>
                        </a:gs>
                        <a:gs pos="50000">
                          <a:srgbClr val="D3FEA0">
                            <a:shade val="67500"/>
                            <a:satMod val="115000"/>
                          </a:srgbClr>
                        </a:gs>
                        <a:gs pos="100000">
                          <a:srgbClr val="D3FE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Потребитель</a:t>
                      </a:r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D3FEA0">
                            <a:shade val="30000"/>
                            <a:satMod val="115000"/>
                          </a:srgbClr>
                        </a:gs>
                        <a:gs pos="50000">
                          <a:srgbClr val="D3FEA0">
                            <a:shade val="67500"/>
                            <a:satMod val="115000"/>
                          </a:srgbClr>
                        </a:gs>
                        <a:gs pos="100000">
                          <a:srgbClr val="D3FE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Масштаб производства</a:t>
                      </a:r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D3FEA0">
                            <a:shade val="30000"/>
                            <a:satMod val="115000"/>
                          </a:srgbClr>
                        </a:gs>
                        <a:gs pos="50000">
                          <a:srgbClr val="D3FEA0">
                            <a:shade val="67500"/>
                            <a:satMod val="115000"/>
                          </a:srgbClr>
                        </a:gs>
                        <a:gs pos="100000">
                          <a:srgbClr val="D3FE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Рынок, конкуренция</a:t>
                      </a:r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D3FEA0">
                            <a:shade val="30000"/>
                            <a:satMod val="115000"/>
                          </a:srgbClr>
                        </a:gs>
                        <a:gs pos="50000">
                          <a:srgbClr val="D3FEA0">
                            <a:shade val="67500"/>
                            <a:satMod val="115000"/>
                          </a:srgbClr>
                        </a:gs>
                        <a:gs pos="100000">
                          <a:srgbClr val="D3FEA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15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639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Смешанная</a:t>
                      </a:r>
                    </a:p>
                    <a:p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FDF4BB">
                            <a:shade val="30000"/>
                            <a:satMod val="115000"/>
                          </a:srgbClr>
                        </a:gs>
                        <a:gs pos="50000">
                          <a:srgbClr val="FDF4BB">
                            <a:shade val="67500"/>
                            <a:satMod val="115000"/>
                          </a:srgbClr>
                        </a:gs>
                        <a:gs pos="100000">
                          <a:srgbClr val="FDF4BB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Политика государства, потребитель</a:t>
                      </a:r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FDF4BB">
                            <a:shade val="30000"/>
                            <a:satMod val="115000"/>
                          </a:srgbClr>
                        </a:gs>
                        <a:gs pos="50000">
                          <a:srgbClr val="FDF4BB">
                            <a:shade val="67500"/>
                            <a:satMod val="115000"/>
                          </a:srgbClr>
                        </a:gs>
                        <a:gs pos="100000">
                          <a:srgbClr val="FDF4BB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Масштаб производства</a:t>
                      </a:r>
                    </a:p>
                    <a:p>
                      <a:endParaRPr lang="ru-RU" sz="1800" dirty="0"/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FDF4BB">
                            <a:shade val="30000"/>
                            <a:satMod val="115000"/>
                          </a:srgbClr>
                        </a:gs>
                        <a:gs pos="50000">
                          <a:srgbClr val="FDF4BB">
                            <a:shade val="67500"/>
                            <a:satMod val="115000"/>
                          </a:srgbClr>
                        </a:gs>
                        <a:gs pos="100000">
                          <a:srgbClr val="FDF4BB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Рынок, конкуренция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>
                    <a:gradFill flip="none" rotWithShape="1">
                      <a:gsLst>
                        <a:gs pos="0">
                          <a:srgbClr val="FDF4BB">
                            <a:shade val="30000"/>
                            <a:satMod val="115000"/>
                          </a:srgbClr>
                        </a:gs>
                        <a:gs pos="50000">
                          <a:srgbClr val="FDF4BB">
                            <a:shade val="67500"/>
                            <a:satMod val="115000"/>
                          </a:srgbClr>
                        </a:gs>
                        <a:gs pos="100000">
                          <a:srgbClr val="FDF4BB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813" y="2636838"/>
            <a:ext cx="9144000" cy="5048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i="1" dirty="0">
                <a:solidFill>
                  <a:prstClr val="black"/>
                </a:solidFill>
              </a:rPr>
              <a:t>Натуральное хозяйство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13" y="5805488"/>
            <a:ext cx="9120187" cy="1052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4000" b="1" dirty="0">
                <a:solidFill>
                  <a:srgbClr val="DA1F28"/>
                </a:solidFill>
                <a:latin typeface="Arial Black" pitchFamily="34" charset="0"/>
              </a:rPr>
              <a:t>Молодцы!</a:t>
            </a:r>
          </a:p>
        </p:txBody>
      </p:sp>
      <p:pic>
        <p:nvPicPr>
          <p:cNvPr id="112677" name="Picture 2" descr="http://t2.gstatic.com/images?q=tbn:ANd9GcT19AD822lVwKJdhx42QK4cyJHNjAT5QJKGU0g478ncWf0R2b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805488"/>
            <a:ext cx="1397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8" name="Picture 4" descr="http://t2.gstatic.com/images?q=tbn:ANd9GcT7Pfrn-MnLoUhWFdBuyVXswi7f08hexrA6nc4SxjsnPTYwR0V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373688"/>
            <a:ext cx="165576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7086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>
                <a:solidFill>
                  <a:srgbClr val="40458C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Анализ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b="1" kern="10">
                <a:solidFill>
                  <a:srgbClr val="40458C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экономических систем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832725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</a:pPr>
            <a:r>
              <a:rPr lang="ru-RU" altLang="ru-RU">
                <a:solidFill>
                  <a:srgbClr val="40458C"/>
                </a:solidFill>
              </a:rPr>
              <a:t>Как и кем решаются главные вопросы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40458C"/>
                </a:solidFill>
              </a:rPr>
              <a:t>    экономики?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40458C"/>
                </a:solidFill>
              </a:rPr>
              <a:t>2) Кому принадлежат экономические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40458C"/>
                </a:solidFill>
              </a:rPr>
              <a:t>    ресурсы (земля, капитал) 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40458C"/>
                </a:solidFill>
              </a:rPr>
              <a:t>3) Как распределяются блага?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40458C"/>
                </a:solidFill>
              </a:rPr>
              <a:t>4) Каковы преимущества и недостатки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40458C"/>
                </a:solidFill>
              </a:rPr>
              <a:t>    различных систем ?</a:t>
            </a:r>
          </a:p>
        </p:txBody>
      </p:sp>
      <p:pic>
        <p:nvPicPr>
          <p:cNvPr id="113668" name="Picture 4" descr="C:\Program Files\Common Files\Microsoft Shared\Clipart\cagcat50\BD06663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75188"/>
            <a:ext cx="2514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6" descr="http://www.chel-att.ru/ifls/small-image/120723-132952-6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270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4" descr="http://t3.gstatic.com/images?q=tbn:ANd9GcTmq3BgEpfWDS_wc3HWMR-Zz1c4UCJyJU1w7b6sldrfu84w5V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52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188913"/>
            <a:ext cx="9036050" cy="396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 b="1" dirty="0">
                <a:solidFill>
                  <a:prstClr val="white"/>
                </a:solidFill>
              </a:rPr>
              <a:t>Домашнее задание</a:t>
            </a:r>
            <a:r>
              <a:rPr kumimoji="1" lang="ru-RU" sz="3200" dirty="0">
                <a:solidFill>
                  <a:prstClr val="white"/>
                </a:solidFill>
              </a:rPr>
              <a:t>:</a:t>
            </a:r>
            <a:r>
              <a:rPr kumimoji="1" lang="ru-RU" sz="2400" dirty="0">
                <a:solidFill>
                  <a:prstClr val="white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200" dirty="0">
                <a:solidFill>
                  <a:prstClr val="white"/>
                </a:solidFill>
              </a:rPr>
              <a:t>§</a:t>
            </a:r>
            <a:r>
              <a:rPr kumimoji="1" lang="ru-RU" sz="2400" dirty="0">
                <a:solidFill>
                  <a:prstClr val="white"/>
                </a:solidFill>
              </a:rPr>
              <a:t> </a:t>
            </a:r>
            <a:r>
              <a:rPr kumimoji="1" lang="ru-RU" sz="2400" dirty="0" smtClean="0">
                <a:solidFill>
                  <a:prstClr val="white"/>
                </a:solidFill>
              </a:rPr>
              <a:t>2.</a:t>
            </a:r>
            <a:r>
              <a:rPr kumimoji="1" lang="ru-RU" sz="2800" dirty="0" smtClean="0">
                <a:solidFill>
                  <a:prstClr val="white"/>
                </a:solidFill>
              </a:rPr>
              <a:t>5, стр. 53-63</a:t>
            </a:r>
            <a:endParaRPr kumimoji="1" lang="ru-RU" sz="28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400" dirty="0">
                <a:solidFill>
                  <a:prstClr val="white"/>
                </a:solidFill>
              </a:rPr>
              <a:t>написать эссе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600" b="1" dirty="0">
                <a:solidFill>
                  <a:prstClr val="white"/>
                </a:solidFill>
                <a:latin typeface="Monotype Corsiva" pitchFamily="66" charset="0"/>
              </a:rPr>
              <a:t>«</a:t>
            </a:r>
            <a:r>
              <a:rPr kumimoji="1" lang="ru-RU" sz="3600" dirty="0">
                <a:solidFill>
                  <a:prstClr val="white"/>
                </a:solidFill>
                <a:latin typeface="Monotype Corsiva" pitchFamily="66" charset="0"/>
              </a:rPr>
              <a:t>Какая экономическая система была при Петре Великом?»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4581525"/>
            <a:ext cx="7848600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600" b="1" dirty="0">
                <a:solidFill>
                  <a:srgbClr val="FF00FF"/>
                </a:solidFill>
                <a:latin typeface="Arial Black" pitchFamily="34" charset="0"/>
              </a:rPr>
              <a:t>СПАСИБО  ЗА  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374473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знаете, что производители всегда стремятся продать свою продукцию как можно дороже, а покупатели желают купить ее как можно дешевле. В рыночной экономике этот конфликт разрешается: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результате конкуренции;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 помощью правительства;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путем переговоров между производителями и покупателями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после вмешательства избирателей.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2129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Функция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которую не может выполнять цена в условиях рыночной экономики: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стимулирование научно-технического прогресса;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информирование производителей о нехватке определенного товара;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сокращение степени дифференциации семей по уровню получаемых доходов;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регулирование распределения ресурсов по отраслям в соответствии с объемом и структурой потребностей в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17645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dirty="0"/>
              <a:t>Укажите, какие из следующих утверждений являются правильными, а какие — ошибочными</a:t>
            </a:r>
            <a:r>
              <a:rPr lang="ru-RU" dirty="0"/>
              <a:t>. </a:t>
            </a:r>
            <a:endParaRPr lang="ru-RU" dirty="0" smtClean="0"/>
          </a:p>
          <a:p>
            <a:endParaRPr lang="ru-RU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планово-административной системы характерно: </a:t>
            </a:r>
            <a:endParaRPr lang="ru-RU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государственная собственность на экономические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централизованное распределение ресурсов труда, капитала и природных ресурсов;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свободное принятие решений руководителями предприятий о том, что производить;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самостоятельный выбор руководителями предприятий потребителей производимых ими товаров и услуг;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планирование внедрений в производство новых научных открытий.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2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рынка проявляется в тех случаях, когда: 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пенсионеры получают пенсию; 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вы обращаетесь в брокерскую контору, желая продать свои акции; 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вы оплачиваете услугу частного адвоката; 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происходит раздача продуктовых талонов остронуждающимся;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осуществляется экспорт леса из России в Турцию.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6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Объясните модель кругооборота доходов и расходов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442"/>
            <a:ext cx="9116766" cy="544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292080" y="1594912"/>
            <a:ext cx="2088232" cy="609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92080" y="6165304"/>
            <a:ext cx="2088232" cy="576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3645024"/>
            <a:ext cx="1728192" cy="10584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45720" y="0"/>
            <a:ext cx="9144000" cy="23161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Слабые стороны рынка </a:t>
            </a:r>
            <a:r>
              <a:rPr lang="ru-RU" alt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– неспособность рыночных механизмов решать некоторые экономические задачи вообще или наилучшим образом</a:t>
            </a:r>
            <a:r>
              <a:rPr lang="ru-RU" alt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Выноска со стрелкой вниз 4"/>
          <p:cNvSpPr/>
          <p:nvPr/>
        </p:nvSpPr>
        <p:spPr bwMode="auto">
          <a:xfrm>
            <a:off x="1403648" y="2492896"/>
            <a:ext cx="5616624" cy="1296144"/>
          </a:xfrm>
          <a:prstGeom prst="downArrowCallout">
            <a:avLst/>
          </a:prstGeom>
          <a:ln>
            <a:headEnd type="none" w="med" len="med"/>
            <a:tailEnd type="stealth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Arial"/>
              </a:rPr>
              <a:t>Слабые стороны рынка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20236" y="3789040"/>
            <a:ext cx="8812088" cy="29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Формирование цен.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Сговоры, с целью достижения более выгодных условий сделок.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Доступность полной информации дел.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Политические и религиозные мотивы.</a:t>
            </a:r>
          </a:p>
        </p:txBody>
      </p:sp>
    </p:spTree>
    <p:extLst>
      <p:ext uri="{BB962C8B-B14F-4D97-AF65-F5344CB8AC3E}">
        <p14:creationId xmlns:p14="http://schemas.microsoft.com/office/powerpoint/2010/main" val="37262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2060"/>
                </a:solidFill>
                <a:latin typeface="Palatino Linotype" pitchFamily="18" charset="0"/>
              </a:rPr>
              <a:t>Внешние эффекты.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4704"/>
            <a:ext cx="9144000" cy="18722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Palatino Linotype" pitchFamily="18" charset="0"/>
              </a:rPr>
              <a:t>Внешние эффекты </a:t>
            </a:r>
            <a:r>
              <a:rPr lang="ru-RU" sz="2800" dirty="0" smtClean="0"/>
              <a:t>– связанные с производством или потреблением благ,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издержки и выгоды для третьих лиц, не участвующих в рыночных сделках.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25450" y="2751931"/>
            <a:ext cx="35687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D108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Отрицательные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105400" y="2751931"/>
            <a:ext cx="37211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Положительные</a:t>
            </a:r>
          </a:p>
        </p:txBody>
      </p:sp>
      <p:sp>
        <p:nvSpPr>
          <p:cNvPr id="2" name="Багетная рамка 1"/>
          <p:cNvSpPr/>
          <p:nvPr/>
        </p:nvSpPr>
        <p:spPr bwMode="auto">
          <a:xfrm>
            <a:off x="0" y="3337719"/>
            <a:ext cx="4419600" cy="3444081"/>
          </a:xfrm>
          <a:prstGeom prst="bevel">
            <a:avLst/>
          </a:prstGeom>
          <a:gradFill flip="none" rotWithShape="1">
            <a:gsLst>
              <a:gs pos="0">
                <a:srgbClr val="ABE5F3">
                  <a:shade val="30000"/>
                  <a:satMod val="115000"/>
                </a:srgbClr>
              </a:gs>
              <a:gs pos="50000">
                <a:srgbClr val="ABE5F3">
                  <a:shade val="67500"/>
                  <a:satMod val="115000"/>
                </a:srgbClr>
              </a:gs>
              <a:gs pos="100000">
                <a:srgbClr val="ABE5F3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Деятельность, приводящая к потери чего-либо у лиц, не участвующих в данной деятельности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Издержки третьего лица.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агетная рамка 2"/>
          <p:cNvSpPr/>
          <p:nvPr/>
        </p:nvSpPr>
        <p:spPr bwMode="auto">
          <a:xfrm>
            <a:off x="4572000" y="3337719"/>
            <a:ext cx="4572000" cy="3444081"/>
          </a:xfrm>
          <a:prstGeom prst="bevel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Деятельность, приводящая к возникновению выгоды у третьих лиц, не участвующих в данной деятельности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Выгода третьего лица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3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2" grpId="0"/>
      <p:bldP spid="583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D108D"/>
                </a:solidFill>
                <a:latin typeface="Segoe Script" pitchFamily="34" charset="0"/>
              </a:rPr>
              <a:t>Закрепление.</a:t>
            </a:r>
            <a:endParaRPr lang="ru-RU" b="1" i="1" dirty="0">
              <a:solidFill>
                <a:srgbClr val="0D108D"/>
              </a:solidFill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066800"/>
            <a:ext cx="9144000" cy="1295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latin typeface="Palatino Linotype" pitchFamily="18" charset="0"/>
              </a:rPr>
              <a:t>Определите к каким эффектам относится деятельность следующих предприятий. </a:t>
            </a:r>
            <a:r>
              <a:rPr lang="ru-RU" sz="2800" b="1" i="1" dirty="0">
                <a:solidFill>
                  <a:srgbClr val="DDDDDD"/>
                </a:solidFill>
                <a:latin typeface="Palatino Linotype" pitchFamily="18" charset="0"/>
              </a:rPr>
              <a:t>Объясните.</a:t>
            </a:r>
            <a:endParaRPr lang="ru-RU" sz="2800" b="1" i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 bwMode="auto">
          <a:xfrm>
            <a:off x="304800" y="2667000"/>
            <a:ext cx="3810000" cy="1295400"/>
          </a:xfrm>
          <a:prstGeom prst="flowChart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автомобилей</a:t>
            </a:r>
          </a:p>
        </p:txBody>
      </p:sp>
      <p:sp>
        <p:nvSpPr>
          <p:cNvPr id="5" name="Блок-схема: документ 4"/>
          <p:cNvSpPr/>
          <p:nvPr/>
        </p:nvSpPr>
        <p:spPr bwMode="auto">
          <a:xfrm>
            <a:off x="1116724" y="3111404"/>
            <a:ext cx="4191000" cy="1680972"/>
          </a:xfrm>
          <a:prstGeom prst="flowChart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Целлюлозо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-бумажная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</a:p>
        </p:txBody>
      </p:sp>
      <p:sp>
        <p:nvSpPr>
          <p:cNvPr id="6" name="Блок-схема: документ 5"/>
          <p:cNvSpPr/>
          <p:nvPr/>
        </p:nvSpPr>
        <p:spPr bwMode="auto">
          <a:xfrm>
            <a:off x="2438400" y="3644462"/>
            <a:ext cx="3810000" cy="1414062"/>
          </a:xfrm>
          <a:prstGeom prst="flowChart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Вооружённая охрана у соседа по даче</a:t>
            </a:r>
          </a:p>
        </p:txBody>
      </p:sp>
      <p:sp>
        <p:nvSpPr>
          <p:cNvPr id="7" name="Блок-схема: документ 6"/>
          <p:cNvSpPr/>
          <p:nvPr/>
        </p:nvSpPr>
        <p:spPr bwMode="auto">
          <a:xfrm>
            <a:off x="3212224" y="4343400"/>
            <a:ext cx="4026776" cy="1600200"/>
          </a:xfrm>
          <a:prstGeom prst="flowChart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Мусорная свалка около жилого микрорайона</a:t>
            </a:r>
          </a:p>
        </p:txBody>
      </p:sp>
      <p:sp>
        <p:nvSpPr>
          <p:cNvPr id="8" name="Блок-схема: документ 7"/>
          <p:cNvSpPr/>
          <p:nvPr/>
        </p:nvSpPr>
        <p:spPr bwMode="auto">
          <a:xfrm>
            <a:off x="4768412" y="5058524"/>
            <a:ext cx="3918388" cy="1418476"/>
          </a:xfrm>
          <a:prstGeom prst="flowChart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7044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893</Words>
  <Application>Microsoft Office PowerPoint</Application>
  <PresentationFormat>Экран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Апекс</vt:lpstr>
      <vt:lpstr>Равновесие</vt:lpstr>
      <vt:lpstr>1_Равновесие</vt:lpstr>
      <vt:lpstr>2_Равновесие</vt:lpstr>
      <vt:lpstr>3_Равновесие</vt:lpstr>
      <vt:lpstr>4_Равновесие</vt:lpstr>
      <vt:lpstr>5_Равновесие</vt:lpstr>
      <vt:lpstr>6_Равновесие</vt:lpstr>
      <vt:lpstr>Открытая</vt:lpstr>
      <vt:lpstr>2_Открытая</vt:lpstr>
      <vt:lpstr>4_Эскиз</vt:lpstr>
      <vt:lpstr>3_Открытая</vt:lpstr>
      <vt:lpstr>4_Открытая</vt:lpstr>
      <vt:lpstr>5_Эскиз</vt:lpstr>
      <vt:lpstr>5_Открытая</vt:lpstr>
      <vt:lpstr>Ограниченность возможностей рынка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Объясните модель кругооборота доходов и расходов</vt:lpstr>
      <vt:lpstr>Презентация PowerPoint</vt:lpstr>
      <vt:lpstr>Внешние эффекты.</vt:lpstr>
      <vt:lpstr>Закрепление.</vt:lpstr>
      <vt:lpstr>Инструменты регулирования экономики.</vt:lpstr>
      <vt:lpstr>Частные блага –блага, предназначенные для индивидуального потребления</vt:lpstr>
      <vt:lpstr>Производство общественных благ.</vt:lpstr>
      <vt:lpstr>Все граждане вносят свой вклад в оплату общественных благ.</vt:lpstr>
      <vt:lpstr>Свойства общественных благ</vt:lpstr>
      <vt:lpstr>Презентация PowerPoint</vt:lpstr>
      <vt:lpstr>Презентация PowerPoint</vt:lpstr>
      <vt:lpstr>Смешанная  экономическая система -</vt:lpstr>
      <vt:lpstr>Презентация PowerPoint</vt:lpstr>
      <vt:lpstr>Закрепление материала: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Ограниченность возможностей рынка</dc:title>
  <dc:creator>Galka</dc:creator>
  <cp:lastModifiedBy>Galka</cp:lastModifiedBy>
  <cp:revision>15</cp:revision>
  <dcterms:created xsi:type="dcterms:W3CDTF">2013-10-11T10:51:19Z</dcterms:created>
  <dcterms:modified xsi:type="dcterms:W3CDTF">2013-11-16T07:10:08Z</dcterms:modified>
</cp:coreProperties>
</file>