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5"/>
    <p:sldId id="258" r:id="rId6"/>
    <p:sldId id="257" r:id="rId7"/>
    <p:sldId id="259" r:id="rId8"/>
    <p:sldId id="262" r:id="rId9"/>
    <p:sldId id="260" r:id="rId10"/>
    <p:sldId id="261" r:id="rId11"/>
    <p:sldId id="263" r:id="rId12"/>
    <p:sldId id="264" r:id="rId13"/>
    <p:sldId id="266" r:id="rId14"/>
    <p:sldId id="267" r:id="rId1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993366"/>
    <a:srgbClr val="6DD9FF"/>
    <a:srgbClr val="FF5050"/>
    <a:srgbClr val="FFE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altLang="zh-CN" smtClean="0"/>
              <a:t>Образец подзаголовка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348FA-AEB8-4D8A-804C-2EC261FCD0F5}" type="datetimeFigureOut">
              <a:rPr lang="zh-CN" altLang="en-US" smtClean="0"/>
              <a:t>2013/1/20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6EDB-96B7-47B5-8F81-73BFF877C50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348FA-AEB8-4D8A-804C-2EC261FCD0F5}" type="datetimeFigureOut">
              <a:rPr lang="zh-CN" altLang="en-US" smtClean="0"/>
              <a:t>2013/1/20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6EDB-96B7-47B5-8F81-73BFF877C50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348FA-AEB8-4D8A-804C-2EC261FCD0F5}" type="datetimeFigureOut">
              <a:rPr lang="zh-CN" altLang="en-US" smtClean="0"/>
              <a:t>2013/1/20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6EDB-96B7-47B5-8F81-73BFF877C50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altLang="zh-CN" smtClean="0"/>
              <a:t>Образец подзаголовка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348FA-AEB8-4D8A-804C-2EC261FCD0F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2013/1/20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6EDB-96B7-47B5-8F81-73BFF877C5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632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348FA-AEB8-4D8A-804C-2EC261FCD0F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2013/1/20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6EDB-96B7-47B5-8F81-73BFF877C5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286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348FA-AEB8-4D8A-804C-2EC261FCD0F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2013/1/20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6EDB-96B7-47B5-8F81-73BFF877C5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57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348FA-AEB8-4D8A-804C-2EC261FCD0F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2013/1/20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6EDB-96B7-47B5-8F81-73BFF877C5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5128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348FA-AEB8-4D8A-804C-2EC261FCD0F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2013/1/20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6EDB-96B7-47B5-8F81-73BFF877C5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4815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348FA-AEB8-4D8A-804C-2EC261FCD0F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2013/1/20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6EDB-96B7-47B5-8F81-73BFF877C5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376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348FA-AEB8-4D8A-804C-2EC261FCD0F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2013/1/20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6EDB-96B7-47B5-8F81-73BFF877C5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240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348FA-AEB8-4D8A-804C-2EC261FCD0F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2013/1/20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6EDB-96B7-47B5-8F81-73BFF877C5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417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348FA-AEB8-4D8A-804C-2EC261FCD0F5}" type="datetimeFigureOut">
              <a:rPr lang="zh-CN" altLang="en-US" smtClean="0"/>
              <a:t>2013/1/20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6EDB-96B7-47B5-8F81-73BFF877C50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348FA-AEB8-4D8A-804C-2EC261FCD0F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2013/1/20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6EDB-96B7-47B5-8F81-73BFF877C5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7883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348FA-AEB8-4D8A-804C-2EC261FCD0F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2013/1/20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6EDB-96B7-47B5-8F81-73BFF877C5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6561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348FA-AEB8-4D8A-804C-2EC261FCD0F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2013/1/20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6EDB-96B7-47B5-8F81-73BFF877C5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9571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altLang="zh-CN" smtClean="0"/>
              <a:t>Образец подзаголовка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348FA-AEB8-4D8A-804C-2EC261FCD0F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2013/1/20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6EDB-96B7-47B5-8F81-73BFF877C5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6324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348FA-AEB8-4D8A-804C-2EC261FCD0F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2013/1/20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6EDB-96B7-47B5-8F81-73BFF877C5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2867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348FA-AEB8-4D8A-804C-2EC261FCD0F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2013/1/20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6EDB-96B7-47B5-8F81-73BFF877C5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579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348FA-AEB8-4D8A-804C-2EC261FCD0F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2013/1/20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6EDB-96B7-47B5-8F81-73BFF877C5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5128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348FA-AEB8-4D8A-804C-2EC261FCD0F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2013/1/20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6EDB-96B7-47B5-8F81-73BFF877C5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4815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348FA-AEB8-4D8A-804C-2EC261FCD0F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2013/1/20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6EDB-96B7-47B5-8F81-73BFF877C5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3763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348FA-AEB8-4D8A-804C-2EC261FCD0F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2013/1/20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6EDB-96B7-47B5-8F81-73BFF877C5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24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348FA-AEB8-4D8A-804C-2EC261FCD0F5}" type="datetimeFigureOut">
              <a:rPr lang="zh-CN" altLang="en-US" smtClean="0"/>
              <a:t>2013/1/20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6EDB-96B7-47B5-8F81-73BFF877C50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348FA-AEB8-4D8A-804C-2EC261FCD0F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2013/1/20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6EDB-96B7-47B5-8F81-73BFF877C5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4174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348FA-AEB8-4D8A-804C-2EC261FCD0F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2013/1/20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6EDB-96B7-47B5-8F81-73BFF877C5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7883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348FA-AEB8-4D8A-804C-2EC261FCD0F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2013/1/20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6EDB-96B7-47B5-8F81-73BFF877C5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6561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348FA-AEB8-4D8A-804C-2EC261FCD0F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2013/1/20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6EDB-96B7-47B5-8F81-73BFF877C5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9571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altLang="zh-CN" smtClean="0"/>
              <a:t>Образец подзаголовка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348FA-AEB8-4D8A-804C-2EC261FCD0F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2013/1/20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6EDB-96B7-47B5-8F81-73BFF877C5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4929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348FA-AEB8-4D8A-804C-2EC261FCD0F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2013/1/20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6EDB-96B7-47B5-8F81-73BFF877C5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373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348FA-AEB8-4D8A-804C-2EC261FCD0F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2013/1/20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6EDB-96B7-47B5-8F81-73BFF877C5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60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348FA-AEB8-4D8A-804C-2EC261FCD0F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2013/1/20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6EDB-96B7-47B5-8F81-73BFF877C5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6945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348FA-AEB8-4D8A-804C-2EC261FCD0F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2013/1/20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6EDB-96B7-47B5-8F81-73BFF877C5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0578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348FA-AEB8-4D8A-804C-2EC261FCD0F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2013/1/20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6EDB-96B7-47B5-8F81-73BFF877C5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609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348FA-AEB8-4D8A-804C-2EC261FCD0F5}" type="datetimeFigureOut">
              <a:rPr lang="zh-CN" altLang="en-US" smtClean="0"/>
              <a:t>2013/1/20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6EDB-96B7-47B5-8F81-73BFF877C50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348FA-AEB8-4D8A-804C-2EC261FCD0F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2013/1/20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6EDB-96B7-47B5-8F81-73BFF877C5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1465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348FA-AEB8-4D8A-804C-2EC261FCD0F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2013/1/20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6EDB-96B7-47B5-8F81-73BFF877C5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9328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348FA-AEB8-4D8A-804C-2EC261FCD0F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2013/1/20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6EDB-96B7-47B5-8F81-73BFF877C5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2437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348FA-AEB8-4D8A-804C-2EC261FCD0F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2013/1/20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6EDB-96B7-47B5-8F81-73BFF877C5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3232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348FA-AEB8-4D8A-804C-2EC261FCD0F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2013/1/20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6EDB-96B7-47B5-8F81-73BFF877C5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097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348FA-AEB8-4D8A-804C-2EC261FCD0F5}" type="datetimeFigureOut">
              <a:rPr lang="zh-CN" altLang="en-US" smtClean="0"/>
              <a:t>2013/1/20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6EDB-96B7-47B5-8F81-73BFF877C50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348FA-AEB8-4D8A-804C-2EC261FCD0F5}" type="datetimeFigureOut">
              <a:rPr lang="zh-CN" altLang="en-US" smtClean="0"/>
              <a:t>2013/1/20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6EDB-96B7-47B5-8F81-73BFF877C50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348FA-AEB8-4D8A-804C-2EC261FCD0F5}" type="datetimeFigureOut">
              <a:rPr lang="zh-CN" altLang="en-US" smtClean="0"/>
              <a:t>2013/1/20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6EDB-96B7-47B5-8F81-73BFF877C50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348FA-AEB8-4D8A-804C-2EC261FCD0F5}" type="datetimeFigureOut">
              <a:rPr lang="zh-CN" altLang="en-US" smtClean="0"/>
              <a:t>2013/1/20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6EDB-96B7-47B5-8F81-73BFF877C50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348FA-AEB8-4D8A-804C-2EC261FCD0F5}" type="datetimeFigureOut">
              <a:rPr lang="zh-CN" altLang="en-US" smtClean="0"/>
              <a:t>2013/1/20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6EDB-96B7-47B5-8F81-73BFF877C50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348FA-AEB8-4D8A-804C-2EC261FCD0F5}" type="datetimeFigureOut">
              <a:rPr lang="zh-CN" altLang="en-US" smtClean="0"/>
              <a:t>2013/1/20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46EDB-96B7-47B5-8F81-73BFF877C50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348FA-AEB8-4D8A-804C-2EC261FCD0F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2013/1/20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46EDB-96B7-47B5-8F81-73BFF877C5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083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348FA-AEB8-4D8A-804C-2EC261FCD0F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2013/1/20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46EDB-96B7-47B5-8F81-73BFF877C5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083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348FA-AEB8-4D8A-804C-2EC261FCD0F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2013/1/20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46EDB-96B7-47B5-8F81-73BFF877C5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37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4972062"/>
            <a:ext cx="9144000" cy="1885938"/>
          </a:xfrm>
        </p:spPr>
        <p:txBody>
          <a:bodyPr>
            <a:normAutofit/>
          </a:bodyPr>
          <a:lstStyle/>
          <a:p>
            <a:r>
              <a:rPr lang="ru-RU" altLang="zh-CN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2"/>
                <a:cs typeface="Arial Unicode MS" pitchFamily="34" charset="-122"/>
              </a:rPr>
              <a:t>Экономическая природа рынка труда</a:t>
            </a:r>
            <a:endParaRPr lang="zh-CN" alt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5862670"/>
            <a:ext cx="6400800" cy="566726"/>
          </a:xfrm>
        </p:spPr>
        <p:txBody>
          <a:bodyPr>
            <a:normAutofit/>
          </a:bodyPr>
          <a:lstStyle/>
          <a:p>
            <a:endParaRPr lang="zh-CN" altLang="en-US" sz="2400" dirty="0">
              <a:solidFill>
                <a:schemeClr val="accent4">
                  <a:lumMod val="60000"/>
                  <a:lumOff val="40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11760" y="116632"/>
            <a:ext cx="6732240" cy="740600"/>
          </a:xfrm>
        </p:spPr>
        <p:txBody>
          <a:bodyPr>
            <a:normAutofit/>
          </a:bodyPr>
          <a:lstStyle/>
          <a:p>
            <a:r>
              <a:rPr lang="ru-RU" altLang="zh-CN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Закрепление материала</a:t>
            </a:r>
            <a:endParaRPr lang="zh-CN" alt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132856"/>
            <a:ext cx="7848872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20000"/>
              </a:spcBef>
            </a:pPr>
            <a:endParaRPr lang="zh-CN" altLang="en-US" sz="2400" dirty="0">
              <a:solidFill>
                <a:srgbClr val="FFEC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3429000"/>
            <a:ext cx="7776864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>
              <a:solidFill>
                <a:srgbClr val="FFEC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980728"/>
            <a:ext cx="5652120" cy="587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39992"/>
            <a:ext cx="8496944" cy="1120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82058" y="1916832"/>
            <a:ext cx="8691300" cy="2736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Calibri" pitchFamily="34" charset="0"/>
              <a:buChar char="&gt;"/>
            </a:pPr>
            <a:r>
              <a:rPr lang="ru-RU" sz="2800" dirty="0" smtClean="0">
                <a:latin typeface="Monotype Corsiva" pitchFamily="66" charset="0"/>
              </a:rPr>
              <a:t>Как изменилось процентное соотношение мужчин и женщин, занятых в народном хозяйстве нашей страны на протяжении данного статистического периода?</a:t>
            </a:r>
          </a:p>
          <a:p>
            <a:endParaRPr lang="ru-RU" sz="2800" dirty="0" smtClean="0">
              <a:latin typeface="Monotype Corsiva" pitchFamily="66" charset="0"/>
            </a:endParaRPr>
          </a:p>
          <a:p>
            <a:pPr marL="285750" indent="-285750">
              <a:buFont typeface="Calibri" pitchFamily="34" charset="0"/>
              <a:buChar char="&gt;"/>
            </a:pPr>
            <a:r>
              <a:rPr lang="ru-RU" sz="2800" dirty="0" smtClean="0">
                <a:latin typeface="Monotype Corsiva" pitchFamily="66" charset="0"/>
              </a:rPr>
              <a:t>С чем, по вашему мнению, было связано данном изменение занятости женщин в народном хозяйстве?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7" name="Багетная рамка 6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Домашнее задание: </a:t>
            </a:r>
            <a:r>
              <a:rPr lang="ru-RU" sz="2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§ 20, 21</a:t>
            </a:r>
          </a:p>
          <a:p>
            <a:pPr algn="r"/>
            <a:endParaRPr lang="ru-RU" sz="28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r"/>
            <a:r>
              <a:rPr lang="ru-RU" sz="2800" u="sng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Объясните утверждение: </a:t>
            </a:r>
            <a:r>
              <a:rPr lang="ru-RU" sz="2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«</a:t>
            </a:r>
            <a:r>
              <a:rPr lang="ru-RU" sz="32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Огромное количество импортных тканей, трикотажа и другой модной одежды на российском рынке привели к сокращению занятости на отечественных предприятиях легкой и текстильной промышленности</a:t>
            </a:r>
            <a:r>
              <a:rPr lang="ru-RU" sz="2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». </a:t>
            </a:r>
            <a:endParaRPr lang="ru-RU" sz="28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582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301208"/>
            <a:ext cx="8784976" cy="93610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Спасибо за работу!</a:t>
            </a:r>
            <a:endParaRPr lang="ru-RU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581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4797152"/>
            <a:ext cx="9144000" cy="2060848"/>
          </a:xfrm>
        </p:spPr>
        <p:txBody>
          <a:bodyPr>
            <a:noAutofit/>
          </a:bodyPr>
          <a:lstStyle/>
          <a:p>
            <a:r>
              <a:rPr lang="ru-RU" altLang="zh-CN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2"/>
                <a:cs typeface="Arial Unicode MS" pitchFamily="34" charset="-122"/>
              </a:rPr>
              <a:t>Рынок труда</a:t>
            </a:r>
            <a:r>
              <a:rPr lang="ru-RU" altLang="zh-CN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2"/>
                <a:cs typeface="Arial Unicode MS" pitchFamily="34" charset="-122"/>
              </a:rPr>
              <a:t> – </a:t>
            </a:r>
            <a:r>
              <a:rPr lang="ru-RU" altLang="zh-CN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2"/>
                <a:cs typeface="Arial Unicode MS" pitchFamily="34" charset="-122"/>
              </a:rPr>
              <a:t>условное место, где покупаются и продаются трудовые услуги</a:t>
            </a:r>
            <a:r>
              <a:rPr lang="ru-RU" altLang="zh-CN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2"/>
                <a:cs typeface="Arial Unicode MS" pitchFamily="34" charset="-122"/>
              </a:rPr>
              <a:t>.</a:t>
            </a:r>
            <a:endParaRPr lang="zh-CN" alt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11760" y="116632"/>
            <a:ext cx="6732240" cy="740600"/>
          </a:xfrm>
        </p:spPr>
        <p:txBody>
          <a:bodyPr>
            <a:normAutofit fontScale="90000"/>
          </a:bodyPr>
          <a:lstStyle/>
          <a:p>
            <a:r>
              <a:rPr lang="ru-RU" altLang="zh-CN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1. Зеркальное отражение рынка товаров и услуг</a:t>
            </a:r>
            <a:endParaRPr lang="zh-CN" alt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ru-RU" altLang="zh-CN" sz="2800" i="1" dirty="0" smtClean="0">
                <a:solidFill>
                  <a:schemeClr val="bg1"/>
                </a:solidFill>
                <a:latin typeface="Bookman Old Style" pitchFamily="18" charset="0"/>
                <a:ea typeface="Arial Unicode MS" pitchFamily="34" charset="-122"/>
                <a:cs typeface="Arial Unicode MS" pitchFamily="34" charset="-122"/>
              </a:rPr>
              <a:t>Продавцы и покупатели поменялись местами:</a:t>
            </a:r>
          </a:p>
          <a:p>
            <a:endParaRPr lang="ru-RU" altLang="zh-CN" sz="1800" dirty="0" smtClean="0">
              <a:solidFill>
                <a:srgbClr val="FFC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132856"/>
            <a:ext cx="7848872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ru-RU" altLang="zh-CN" sz="2400" u="sng" dirty="0">
                <a:solidFill>
                  <a:srgbClr val="FFEC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2"/>
                <a:cs typeface="Arial Unicode MS" pitchFamily="34" charset="-122"/>
              </a:rPr>
              <a:t>Продавцы на рынке труда </a:t>
            </a:r>
            <a:r>
              <a:rPr lang="ru-RU" altLang="zh-CN" sz="2400" dirty="0">
                <a:solidFill>
                  <a:srgbClr val="FFEC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2"/>
                <a:cs typeface="Arial Unicode MS" pitchFamily="34" charset="-122"/>
              </a:rPr>
              <a:t>– рабочие и служащие, которые готовы продать свои трудовые услуги, навыки и умения.</a:t>
            </a:r>
            <a:endParaRPr lang="zh-CN" altLang="en-US" sz="2400" dirty="0">
              <a:solidFill>
                <a:srgbClr val="FFEC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3429000"/>
            <a:ext cx="7776864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u="sng" dirty="0" smtClean="0">
                <a:solidFill>
                  <a:srgbClr val="FFEC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Покупатели на рынке труда</a:t>
            </a:r>
            <a:r>
              <a:rPr lang="ru-RU" sz="2400" dirty="0" smtClean="0">
                <a:solidFill>
                  <a:srgbClr val="FFEC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– работодатели  (государство,  предприниматели), которые готовы купить (</a:t>
            </a:r>
            <a:r>
              <a:rPr lang="ru-RU" sz="2400" dirty="0" err="1" smtClean="0">
                <a:solidFill>
                  <a:srgbClr val="FFEC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зр</a:t>
            </a:r>
            <a:r>
              <a:rPr lang="ru-RU" sz="2400" dirty="0" smtClean="0">
                <a:solidFill>
                  <a:srgbClr val="FFEC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/</a:t>
            </a:r>
            <a:r>
              <a:rPr lang="ru-RU" sz="2400" dirty="0" err="1" smtClean="0">
                <a:solidFill>
                  <a:srgbClr val="FFEC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пл</a:t>
            </a:r>
            <a:r>
              <a:rPr lang="ru-RU" sz="2400" dirty="0" smtClean="0">
                <a:solidFill>
                  <a:srgbClr val="FFEC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) ваши услуги, навыки и умения.</a:t>
            </a:r>
            <a:endParaRPr lang="ru-RU" sz="2400" dirty="0">
              <a:solidFill>
                <a:srgbClr val="FFEC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12845"/>
          <a:stretch/>
        </p:blipFill>
        <p:spPr bwMode="auto">
          <a:xfrm>
            <a:off x="8320186" y="1012149"/>
            <a:ext cx="823814" cy="976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трелка вниз 5"/>
          <p:cNvSpPr/>
          <p:nvPr/>
        </p:nvSpPr>
        <p:spPr>
          <a:xfrm>
            <a:off x="4170527" y="4797152"/>
            <a:ext cx="484632" cy="468052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5373216"/>
            <a:ext cx="6372200" cy="148478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Конкуренция – 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экономическое соперничество за ограниченные  трудовые ресурсы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147" y="4941169"/>
            <a:ext cx="2677854" cy="191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11760" y="116632"/>
            <a:ext cx="6732240" cy="740600"/>
          </a:xfrm>
        </p:spPr>
        <p:txBody>
          <a:bodyPr>
            <a:normAutofit/>
          </a:bodyPr>
          <a:lstStyle/>
          <a:p>
            <a:r>
              <a:rPr lang="ru-RU" altLang="zh-CN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Конкуренция между …</a:t>
            </a:r>
            <a:endParaRPr lang="zh-CN" alt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endParaRPr lang="ru-RU" altLang="zh-CN" sz="1800" dirty="0" smtClean="0">
              <a:solidFill>
                <a:srgbClr val="FFC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132856"/>
            <a:ext cx="7848872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20000"/>
              </a:spcBef>
            </a:pPr>
            <a:endParaRPr lang="zh-CN" altLang="en-US" sz="2400" dirty="0">
              <a:solidFill>
                <a:srgbClr val="FFEC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3429000"/>
            <a:ext cx="7776864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>
              <a:solidFill>
                <a:srgbClr val="FFEC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93095"/>
            <a:ext cx="2608651" cy="2608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656" y="5143500"/>
            <a:ext cx="3305547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7504" y="980729"/>
            <a:ext cx="4639356" cy="16561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Конкуренция между продавцами (рабочими и служащими) – за более выгодные условия труда: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6103" y="2508883"/>
            <a:ext cx="4639356" cy="1784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Blip>
                <a:blip r:embed="rId5"/>
              </a:buBlip>
            </a:pPr>
            <a:r>
              <a:rPr lang="ru-RU" sz="2000" i="1" dirty="0">
                <a:solidFill>
                  <a:srgbClr val="FFEC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социальный пакет, </a:t>
            </a:r>
            <a:endParaRPr lang="ru-RU" sz="2000" i="1" dirty="0" smtClean="0">
              <a:solidFill>
                <a:srgbClr val="FFEC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marL="342900" indent="-342900">
              <a:buBlip>
                <a:blip r:embed="rId5"/>
              </a:buBlip>
            </a:pPr>
            <a:r>
              <a:rPr lang="ru-RU" sz="2000" i="1" dirty="0">
                <a:solidFill>
                  <a:srgbClr val="FFEC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</a:t>
            </a:r>
            <a:r>
              <a:rPr lang="ru-RU" sz="2000" i="1" dirty="0" smtClean="0">
                <a:solidFill>
                  <a:srgbClr val="FFEC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азмер и форма выплаты з/пл</a:t>
            </a:r>
            <a:r>
              <a:rPr lang="ru-RU" sz="2000" i="1" dirty="0">
                <a:solidFill>
                  <a:srgbClr val="FFEC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., </a:t>
            </a:r>
            <a:endParaRPr lang="ru-RU" sz="2000" i="1" dirty="0" smtClean="0">
              <a:solidFill>
                <a:srgbClr val="FFEC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marL="342900" indent="-342900">
              <a:buBlip>
                <a:blip r:embed="rId5"/>
              </a:buBlip>
            </a:pPr>
            <a:r>
              <a:rPr lang="ru-RU" sz="2000" i="1" dirty="0" smtClean="0">
                <a:solidFill>
                  <a:srgbClr val="FFEC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рабочий </a:t>
            </a:r>
            <a:r>
              <a:rPr lang="ru-RU" sz="2000" i="1" dirty="0">
                <a:solidFill>
                  <a:srgbClr val="FFEC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день, </a:t>
            </a:r>
            <a:endParaRPr lang="ru-RU" sz="2000" i="1" dirty="0" smtClean="0">
              <a:solidFill>
                <a:srgbClr val="FFEC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marL="342900" indent="-342900">
              <a:buBlip>
                <a:blip r:embed="rId5"/>
              </a:buBlip>
            </a:pPr>
            <a:r>
              <a:rPr lang="ru-RU" sz="2000" i="1" dirty="0" smtClean="0">
                <a:solidFill>
                  <a:srgbClr val="FFEC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рабочее </a:t>
            </a:r>
            <a:r>
              <a:rPr lang="ru-RU" sz="2000" i="1" dirty="0">
                <a:solidFill>
                  <a:srgbClr val="FFEC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место, льготные выплаты. </a:t>
            </a:r>
            <a:endParaRPr lang="ru-RU" sz="2000" i="1" dirty="0">
              <a:solidFill>
                <a:srgbClr val="FFECA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46860" y="1124744"/>
            <a:ext cx="4397140" cy="1728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latin typeface="Bookman Old Style" pitchFamily="18" charset="0"/>
              </a:rPr>
              <a:t>Конкуренция между покупателями (работодателями) – за более квалифицированные кадры:</a:t>
            </a:r>
            <a:endParaRPr lang="ru-RU" sz="2400" dirty="0"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88024" y="2852936"/>
            <a:ext cx="4248472" cy="2160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Blip>
                <a:blip r:embed="rId5"/>
              </a:buBlip>
            </a:pPr>
            <a:r>
              <a:rPr lang="ru-RU" sz="2000" i="1" dirty="0">
                <a:solidFill>
                  <a:srgbClr val="FFEC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</a:t>
            </a:r>
            <a:r>
              <a:rPr lang="ru-RU" sz="2000" i="1" dirty="0" smtClean="0">
                <a:solidFill>
                  <a:srgbClr val="FFEC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бразование</a:t>
            </a:r>
          </a:p>
          <a:p>
            <a:pPr marL="342900" indent="-342900">
              <a:buBlip>
                <a:blip r:embed="rId5"/>
              </a:buBlip>
            </a:pPr>
            <a:r>
              <a:rPr lang="ru-RU" sz="2000" i="1" dirty="0">
                <a:solidFill>
                  <a:srgbClr val="FFEC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</a:t>
            </a:r>
            <a:r>
              <a:rPr lang="ru-RU" sz="2000" i="1" dirty="0" smtClean="0">
                <a:solidFill>
                  <a:srgbClr val="FFEC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пыт работы</a:t>
            </a:r>
          </a:p>
          <a:p>
            <a:pPr marL="342900" indent="-342900">
              <a:buBlip>
                <a:blip r:embed="rId5"/>
              </a:buBlip>
            </a:pPr>
            <a:r>
              <a:rPr lang="ru-RU" sz="2000" i="1" dirty="0">
                <a:solidFill>
                  <a:srgbClr val="FFEC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</a:t>
            </a:r>
            <a:r>
              <a:rPr lang="ru-RU" sz="2000" i="1" dirty="0" smtClean="0">
                <a:solidFill>
                  <a:srgbClr val="FFEC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оммуникабельность</a:t>
            </a:r>
          </a:p>
          <a:p>
            <a:pPr marL="342900" indent="-342900">
              <a:buBlip>
                <a:blip r:embed="rId5"/>
              </a:buBlip>
            </a:pPr>
            <a:r>
              <a:rPr lang="ru-RU" sz="2000" i="1" dirty="0" smtClean="0">
                <a:solidFill>
                  <a:srgbClr val="FFEC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«легкость на подъем»</a:t>
            </a:r>
          </a:p>
          <a:p>
            <a:pPr marL="342900" indent="-342900">
              <a:buBlip>
                <a:blip r:embed="rId5"/>
              </a:buBlip>
            </a:pPr>
            <a:r>
              <a:rPr lang="ru-RU" sz="2000" i="1" dirty="0">
                <a:solidFill>
                  <a:srgbClr val="FFEC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</a:t>
            </a:r>
            <a:r>
              <a:rPr lang="ru-RU" sz="2000" i="1" dirty="0" smtClean="0">
                <a:solidFill>
                  <a:srgbClr val="FFEC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нание иностранных языков</a:t>
            </a:r>
          </a:p>
          <a:p>
            <a:pPr marL="342900" indent="-342900">
              <a:buBlip>
                <a:blip r:embed="rId5"/>
              </a:buBlip>
            </a:pPr>
            <a:r>
              <a:rPr lang="ru-RU" sz="2000" i="1" dirty="0">
                <a:solidFill>
                  <a:srgbClr val="FFEC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</a:t>
            </a:r>
            <a:r>
              <a:rPr lang="ru-RU" sz="2000" i="1" dirty="0" smtClean="0">
                <a:solidFill>
                  <a:srgbClr val="FFEC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нание ИКТ</a:t>
            </a:r>
          </a:p>
          <a:p>
            <a:pPr marL="342900" indent="-342900">
              <a:buBlip>
                <a:blip r:embed="rId5"/>
              </a:buBlip>
            </a:pPr>
            <a:r>
              <a:rPr lang="ru-RU" sz="2000" i="1" dirty="0">
                <a:solidFill>
                  <a:srgbClr val="FFEC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</a:t>
            </a:r>
            <a:r>
              <a:rPr lang="ru-RU" sz="2000" i="1" dirty="0" smtClean="0">
                <a:solidFill>
                  <a:srgbClr val="FFEC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ультура речи</a:t>
            </a:r>
            <a:endParaRPr lang="ru-RU" sz="2000" i="1" dirty="0">
              <a:solidFill>
                <a:srgbClr val="FFEC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507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11760" y="116632"/>
            <a:ext cx="6732240" cy="740600"/>
          </a:xfrm>
        </p:spPr>
        <p:txBody>
          <a:bodyPr>
            <a:normAutofit fontScale="90000"/>
          </a:bodyPr>
          <a:lstStyle/>
          <a:p>
            <a:r>
              <a:rPr lang="ru-RU" altLang="zh-CN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2</a:t>
            </a:r>
            <a:r>
              <a:rPr lang="ru-RU" altLang="zh-CN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. </a:t>
            </a:r>
            <a:r>
              <a:rPr lang="ru-RU" altLang="zh-CN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Услуги определенного свойства и качества</a:t>
            </a:r>
            <a:endParaRPr lang="zh-CN" alt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endParaRPr lang="ru-RU" altLang="zh-CN" dirty="0" smtClean="0">
              <a:solidFill>
                <a:srgbClr val="00B0F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ru-RU" altLang="zh-CN" dirty="0" smtClean="0">
                <a:solidFill>
                  <a:srgbClr val="00B0F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Медсестра </a:t>
            </a:r>
          </a:p>
          <a:p>
            <a:pPr marL="0" indent="0">
              <a:buNone/>
            </a:pPr>
            <a:endParaRPr lang="ru-RU" altLang="zh-CN" sz="4000" dirty="0">
              <a:solidFill>
                <a:srgbClr val="FFC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ru-RU" altLang="zh-CN" sz="4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Водитель</a:t>
            </a:r>
          </a:p>
          <a:p>
            <a:endParaRPr lang="ru-RU" altLang="zh-CN" sz="4000" dirty="0">
              <a:solidFill>
                <a:srgbClr val="FFC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endParaRPr lang="ru-RU" altLang="zh-CN" sz="4000" dirty="0" smtClean="0">
              <a:solidFill>
                <a:srgbClr val="92D05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ru-RU" altLang="zh-CN" sz="4000" dirty="0" smtClean="0">
                <a:solidFill>
                  <a:srgbClr val="92D05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Учитель</a:t>
            </a:r>
          </a:p>
          <a:p>
            <a:endParaRPr lang="ru-RU" altLang="zh-CN" sz="4000" dirty="0">
              <a:solidFill>
                <a:srgbClr val="FFC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endParaRPr lang="ru-RU" altLang="zh-CN" sz="4000" dirty="0" smtClean="0">
              <a:solidFill>
                <a:srgbClr val="FFC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endParaRPr lang="ru-RU" altLang="zh-CN" sz="4000" dirty="0">
              <a:solidFill>
                <a:srgbClr val="FFC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endParaRPr lang="ru-RU" altLang="zh-CN" sz="4000" dirty="0" smtClean="0">
              <a:solidFill>
                <a:srgbClr val="FFC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132856"/>
            <a:ext cx="7848872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20000"/>
              </a:spcBef>
            </a:pPr>
            <a:endParaRPr lang="zh-CN" altLang="en-US" sz="2400" dirty="0">
              <a:solidFill>
                <a:srgbClr val="FFEC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3429000"/>
            <a:ext cx="7776864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>
              <a:solidFill>
                <a:srgbClr val="FFEC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980728"/>
            <a:ext cx="5652120" cy="587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3563888" y="1916832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5004048" y="1052736"/>
            <a:ext cx="3816424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Blip>
                <a:blip r:embed="rId3"/>
              </a:buBlip>
            </a:pPr>
            <a:r>
              <a:rPr lang="ru-RU" sz="2000" dirty="0" smtClean="0">
                <a:solidFill>
                  <a:srgbClr val="6DD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Операционная</a:t>
            </a:r>
          </a:p>
          <a:p>
            <a:pPr marL="285750" indent="-285750">
              <a:buBlip>
                <a:blip r:embed="rId3"/>
              </a:buBlip>
            </a:pPr>
            <a:r>
              <a:rPr lang="ru-RU" sz="2000" dirty="0" smtClean="0">
                <a:solidFill>
                  <a:srgbClr val="6DD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Патронажная</a:t>
            </a:r>
          </a:p>
          <a:p>
            <a:pPr marL="285750" indent="-285750">
              <a:buBlip>
                <a:blip r:embed="rId3"/>
              </a:buBlip>
            </a:pPr>
            <a:r>
              <a:rPr lang="ru-RU" sz="2000" dirty="0" smtClean="0">
                <a:solidFill>
                  <a:srgbClr val="6DD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Общего профиля</a:t>
            </a:r>
          </a:p>
          <a:p>
            <a:pPr marL="285750" indent="-285750">
              <a:buBlip>
                <a:blip r:embed="rId3"/>
              </a:buBlip>
            </a:pPr>
            <a:r>
              <a:rPr lang="ru-RU" sz="2000" dirty="0" smtClean="0">
                <a:solidFill>
                  <a:srgbClr val="6DD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Физиотерапевтическая</a:t>
            </a:r>
            <a:r>
              <a:rPr lang="ru-RU" sz="2000" dirty="0" smtClean="0">
                <a:solidFill>
                  <a:srgbClr val="6DD9FF"/>
                </a:solidFill>
                <a:latin typeface="Segoe Print" pitchFamily="2" charset="0"/>
              </a:rPr>
              <a:t> </a:t>
            </a:r>
            <a:endParaRPr lang="ru-RU" sz="2000" dirty="0">
              <a:solidFill>
                <a:srgbClr val="6DD9FF"/>
              </a:solidFill>
              <a:latin typeface="Segoe Print" pitchFamily="2" charset="0"/>
            </a:endParaRPr>
          </a:p>
        </p:txBody>
      </p:sp>
      <p:cxnSp>
        <p:nvCxnSpPr>
          <p:cNvPr id="13" name="Прямая со стрелкой 12"/>
          <p:cNvCxnSpPr>
            <a:endCxn id="4" idx="2"/>
          </p:cNvCxnSpPr>
          <p:nvPr/>
        </p:nvCxnSpPr>
        <p:spPr>
          <a:xfrm>
            <a:off x="3491880" y="3356992"/>
            <a:ext cx="1260140" cy="0"/>
          </a:xfrm>
          <a:prstGeom prst="straightConnector1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5076056" y="2674147"/>
            <a:ext cx="3600400" cy="1548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Blip>
                <a:blip r:embed="rId4"/>
              </a:buBlip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Автобуса</a:t>
            </a:r>
          </a:p>
          <a:p>
            <a:pPr marL="285750" indent="-285750">
              <a:buBlip>
                <a:blip r:embed="rId4"/>
              </a:buBlip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Трамвая</a:t>
            </a:r>
          </a:p>
          <a:p>
            <a:pPr marL="285750" indent="-285750">
              <a:buBlip>
                <a:blip r:embed="rId4"/>
              </a:buBlip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Троллейбуса</a:t>
            </a:r>
          </a:p>
          <a:p>
            <a:pPr marL="285750" indent="-285750">
              <a:buBlip>
                <a:blip r:embed="rId4"/>
              </a:buBlip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Метро</a:t>
            </a:r>
          </a:p>
          <a:p>
            <a:pPr marL="285750" indent="-285750">
              <a:buBlip>
                <a:blip r:embed="rId4"/>
              </a:buBlip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 прицепом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3275856" y="5445224"/>
            <a:ext cx="158417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5076056" y="4761148"/>
            <a:ext cx="3816424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Blip>
                <a:blip r:embed="rId5"/>
              </a:buBlip>
            </a:pPr>
            <a:r>
              <a:rPr lang="ru-RU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Математики </a:t>
            </a:r>
          </a:p>
          <a:p>
            <a:pPr marL="285750" indent="-285750">
              <a:buBlip>
                <a:blip r:embed="rId5"/>
              </a:buBlip>
            </a:pPr>
            <a:r>
              <a:rPr lang="ru-RU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Русского языка</a:t>
            </a:r>
          </a:p>
          <a:p>
            <a:pPr marL="285750" indent="-285750">
              <a:buBlip>
                <a:blip r:embed="rId5"/>
              </a:buBlip>
            </a:pPr>
            <a:r>
              <a:rPr lang="ru-RU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Физики</a:t>
            </a:r>
          </a:p>
          <a:p>
            <a:pPr marL="285750" indent="-285750">
              <a:buBlip>
                <a:blip r:embed="rId5"/>
              </a:buBlip>
            </a:pPr>
            <a:r>
              <a:rPr lang="ru-RU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Истории</a:t>
            </a:r>
          </a:p>
          <a:p>
            <a:pPr marL="285750" indent="-285750">
              <a:buBlip>
                <a:blip r:embed="rId5"/>
              </a:buBlip>
            </a:pPr>
            <a:r>
              <a:rPr lang="ru-RU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Физической культуры</a:t>
            </a:r>
            <a:endParaRPr lang="ru-RU" sz="200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475656" y="6309320"/>
            <a:ext cx="6192688" cy="54868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Приведите свои примеры.</a:t>
            </a:r>
            <a:endParaRPr lang="ru-RU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2887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9" grpId="0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11760" y="116632"/>
            <a:ext cx="6732240" cy="740600"/>
          </a:xfrm>
        </p:spPr>
        <p:txBody>
          <a:bodyPr>
            <a:normAutofit fontScale="90000"/>
          </a:bodyPr>
          <a:lstStyle/>
          <a:p>
            <a:r>
              <a:rPr lang="ru-RU" altLang="zh-CN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3</a:t>
            </a:r>
            <a:r>
              <a:rPr lang="ru-RU" altLang="zh-CN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. Типы рынка труда по степени конкуренции </a:t>
            </a:r>
            <a:endParaRPr lang="zh-CN" alt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endParaRPr lang="ru-RU" altLang="zh-CN" sz="1800" dirty="0" smtClean="0">
              <a:solidFill>
                <a:srgbClr val="FFC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132856"/>
            <a:ext cx="7848872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20000"/>
              </a:spcBef>
            </a:pPr>
            <a:endParaRPr lang="zh-CN" altLang="en-US" sz="2400" dirty="0">
              <a:solidFill>
                <a:srgbClr val="FFEC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3429000"/>
            <a:ext cx="7776864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>
              <a:solidFill>
                <a:srgbClr val="FFEC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980728"/>
            <a:ext cx="5652120" cy="587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Рынок совершенной конкуренции</a:t>
            </a:r>
          </a:p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Особенности: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1.Большое количество покупателей услуг, которые конкурируют между собой при покупке труда определенного качества</a:t>
            </a:r>
          </a:p>
          <a:p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2. Большое количество продавцов услуг, конкурирующие между собой за более выгодные условия труда.</a:t>
            </a:r>
          </a:p>
          <a:p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3. Продавцы услуг труда могут свободно войти и выйти с любого рынка труда.</a:t>
            </a:r>
          </a:p>
          <a:p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4. Цены (з/пл.) на услуги труда формируются на основе рыночных механизмов (законов спроса и предложения на рынке труда).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052736"/>
            <a:ext cx="3193986" cy="288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522282"/>
            <a:ext cx="3779912" cy="232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7507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11760" y="116632"/>
            <a:ext cx="6732240" cy="740600"/>
          </a:xfrm>
        </p:spPr>
        <p:txBody>
          <a:bodyPr>
            <a:normAutofit fontScale="90000"/>
          </a:bodyPr>
          <a:lstStyle/>
          <a:p>
            <a:r>
              <a:rPr lang="ru-RU" altLang="zh-CN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3</a:t>
            </a:r>
            <a:r>
              <a:rPr lang="ru-RU" altLang="zh-CN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. Типы рынка труда по степени конкуренции </a:t>
            </a:r>
            <a:endParaRPr lang="zh-CN" alt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42985"/>
            <a:ext cx="8229600" cy="4230231"/>
          </a:xfrm>
        </p:spPr>
        <p:txBody>
          <a:bodyPr>
            <a:normAutofit/>
          </a:bodyPr>
          <a:lstStyle/>
          <a:p>
            <a:endParaRPr lang="ru-RU" altLang="zh-CN" sz="1800" dirty="0" smtClean="0">
              <a:solidFill>
                <a:srgbClr val="FFC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132856"/>
            <a:ext cx="7848872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20000"/>
              </a:spcBef>
            </a:pPr>
            <a:endParaRPr lang="zh-CN" altLang="en-US" sz="2400" dirty="0">
              <a:solidFill>
                <a:srgbClr val="FFEC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3429000"/>
            <a:ext cx="7776864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>
              <a:solidFill>
                <a:srgbClr val="FFEC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190624"/>
            <a:ext cx="5076056" cy="3606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u="sng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Монопсония – в переводе с древнегреческого «один покупатель».</a:t>
            </a:r>
          </a:p>
          <a:p>
            <a:endParaRPr lang="ru-RU" sz="2000" u="sng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ru-RU" sz="20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Особенности:</a:t>
            </a:r>
            <a:endParaRPr lang="ru-RU" sz="20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Отсутствие выбора мест работы.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Более низкая з/плата.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Навязывание условий контракта со стороны работодателя.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Полная зависимость от работодателя.</a:t>
            </a:r>
          </a:p>
          <a:p>
            <a:pPr marL="457200" indent="-457200">
              <a:buAutoNum type="arabicPeriod"/>
            </a:pPr>
            <a:endParaRPr lang="ru-RU" sz="20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marL="457200" indent="-457200">
              <a:buAutoNum type="arabicPeriod"/>
            </a:pPr>
            <a:endParaRPr lang="ru-RU" sz="2000" b="1" i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90625"/>
            <a:ext cx="1759843" cy="19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трелка вниз 6"/>
          <p:cNvSpPr/>
          <p:nvPr/>
        </p:nvSpPr>
        <p:spPr>
          <a:xfrm>
            <a:off x="2518937" y="4269059"/>
            <a:ext cx="484632" cy="67211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-1" y="5435274"/>
            <a:ext cx="8996139" cy="130609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Мобильность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трудовых ресурсов – легкость, способность  перемещения с одного рынка труда на другой. 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524" y="3229917"/>
            <a:ext cx="2774615" cy="2078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422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11760" y="116632"/>
            <a:ext cx="5328592" cy="740600"/>
          </a:xfrm>
        </p:spPr>
        <p:txBody>
          <a:bodyPr>
            <a:normAutofit/>
          </a:bodyPr>
          <a:lstStyle/>
          <a:p>
            <a:r>
              <a:rPr lang="ru-RU" altLang="zh-CN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4. Мобильность</a:t>
            </a:r>
            <a:endParaRPr lang="zh-CN" alt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endParaRPr lang="ru-RU" altLang="zh-CN" sz="1800" dirty="0" smtClean="0">
              <a:solidFill>
                <a:srgbClr val="FFC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132856"/>
            <a:ext cx="7848872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20000"/>
              </a:spcBef>
            </a:pPr>
            <a:endParaRPr lang="zh-CN" altLang="en-US" sz="2400" dirty="0">
              <a:solidFill>
                <a:srgbClr val="FFEC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3429000"/>
            <a:ext cx="7776864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>
              <a:solidFill>
                <a:srgbClr val="FFEC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980728"/>
            <a:ext cx="5652120" cy="587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1196752"/>
            <a:ext cx="4248472" cy="4680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МОБИЛЬНОСТЬ</a:t>
            </a:r>
            <a:endParaRPr lang="ru-RU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483768" y="1664804"/>
            <a:ext cx="1368152" cy="806633"/>
          </a:xfrm>
          <a:prstGeom prst="straightConnector1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644008" y="1664804"/>
            <a:ext cx="1152128" cy="756084"/>
          </a:xfrm>
          <a:prstGeom prst="straightConnector1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947437"/>
            <a:ext cx="1905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86648" y="2564904"/>
            <a:ext cx="3249248" cy="8640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Профессиональная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64088" y="2564904"/>
            <a:ext cx="3405587" cy="8640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Территориальная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3429000"/>
            <a:ext cx="3240360" cy="1368152"/>
          </a:xfrm>
          <a:prstGeom prst="rect">
            <a:avLst/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ыстрота, легкость смены профессии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64088" y="3429000"/>
            <a:ext cx="3384376" cy="1368152"/>
          </a:xfrm>
          <a:prstGeom prst="rect">
            <a:avLst/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ыстрота, легкость перемены места жительства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4952271"/>
            <a:ext cx="9144000" cy="8640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1. Как вы думаете, почему в России непопулярна территориальная мобильность?</a:t>
            </a:r>
            <a:endParaRPr lang="ru-RU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6093296"/>
            <a:ext cx="9108504" cy="7647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2. Определите главные направления работы биржи труда.</a:t>
            </a:r>
            <a:endParaRPr lang="ru-RU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1" b="5113"/>
          <a:stretch/>
        </p:blipFill>
        <p:spPr bwMode="auto">
          <a:xfrm>
            <a:off x="-1" y="1005058"/>
            <a:ext cx="2321689" cy="1466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2115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11760" y="116632"/>
            <a:ext cx="6732240" cy="740600"/>
          </a:xfrm>
        </p:spPr>
        <p:txBody>
          <a:bodyPr>
            <a:normAutofit/>
          </a:bodyPr>
          <a:lstStyle/>
          <a:p>
            <a:r>
              <a:rPr lang="ru-RU" altLang="zh-CN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Закрепление материала</a:t>
            </a:r>
            <a:endParaRPr lang="zh-CN" alt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132856"/>
            <a:ext cx="7848872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20000"/>
              </a:spcBef>
            </a:pPr>
            <a:endParaRPr lang="zh-CN" altLang="en-US" sz="2400" dirty="0">
              <a:solidFill>
                <a:srgbClr val="FFEC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3429000"/>
            <a:ext cx="7776864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>
              <a:solidFill>
                <a:srgbClr val="FFEC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980728"/>
            <a:ext cx="5652120" cy="587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196752"/>
            <a:ext cx="8784975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Monotype Corsiva" pitchFamily="66" charset="0"/>
              <a:buChar char="&gt;"/>
            </a:pPr>
            <a:r>
              <a:rPr lang="ru-RU" sz="3200" dirty="0" smtClean="0">
                <a:latin typeface="Monotype Corsiva" pitchFamily="66" charset="0"/>
              </a:rPr>
              <a:t>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Какие профессии исчезли в 20 веке в связи с НТП?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0827" y="2132856"/>
            <a:ext cx="8640958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Monotype Corsiva" pitchFamily="66" charset="0"/>
              <a:buChar char="&gt;"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Что делать людям, которые лишились  работы по причине ее отсутствия?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2058" y="3494162"/>
            <a:ext cx="8424936" cy="8504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Monotype Corsiva" pitchFamily="66" charset="0"/>
              <a:buChar char="&gt;"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Какие профессии появились в 20 веке? Где взяли специалистов?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586964"/>
            <a:ext cx="2771800" cy="2258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9"/>
          <a:stretch/>
        </p:blipFill>
        <p:spPr bwMode="auto">
          <a:xfrm>
            <a:off x="5220072" y="4604683"/>
            <a:ext cx="3131840" cy="2240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1732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шаблон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шаблон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шаблон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шаблон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</Template>
  <TotalTime>246</TotalTime>
  <Words>472</Words>
  <Application>Microsoft Office PowerPoint</Application>
  <PresentationFormat>Экран (4:3)</PresentationFormat>
  <Paragraphs>85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шаблон</vt:lpstr>
      <vt:lpstr>1_шаблон</vt:lpstr>
      <vt:lpstr>2_шаблон</vt:lpstr>
      <vt:lpstr>3_шаблон</vt:lpstr>
      <vt:lpstr>Экономическая природа рынка труда</vt:lpstr>
      <vt:lpstr>Рынок труда – условное место, где покупаются и продаются трудовые услуги.</vt:lpstr>
      <vt:lpstr>1. Зеркальное отражение рынка товаров и услуг</vt:lpstr>
      <vt:lpstr>Конкуренция между …</vt:lpstr>
      <vt:lpstr>2. Услуги определенного свойства и качества</vt:lpstr>
      <vt:lpstr>3. Типы рынка труда по степени конкуренции </vt:lpstr>
      <vt:lpstr>3. Типы рынка труда по степени конкуренции </vt:lpstr>
      <vt:lpstr>4. Мобильность</vt:lpstr>
      <vt:lpstr>Закрепление материала</vt:lpstr>
      <vt:lpstr>Закрепление материала</vt:lpstr>
      <vt:lpstr>Спасибо за работу!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Экономические особенности рынка труда</dc:title>
  <dc:subject>PowerPoint template, Education</dc:subject>
  <dc:creator>Galka</dc:creator>
  <cp:keywords>Education, Education PowerPoint template, free, PowerPoint template, download, PPT template, PowerPoint templates, slideshow template, POT, POTX, Power Point template, slide show template</cp:keywords>
  <dc:description>Made by Leawo Software. To find more free PowerPoint templates, please visit http://www.leawo.com/free-powerpoint-templates/</dc:description>
  <cp:lastModifiedBy>Galka</cp:lastModifiedBy>
  <cp:revision>24</cp:revision>
  <dcterms:created xsi:type="dcterms:W3CDTF">2013-01-20T07:10:46Z</dcterms:created>
  <dcterms:modified xsi:type="dcterms:W3CDTF">2013-01-20T11:16:48Z</dcterms:modified>
  <cp:category>PowerPoint template, Education</cp:category>
</cp:coreProperties>
</file>