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8" r:id="rId7"/>
    <p:sldId id="279" r:id="rId8"/>
    <p:sldId id="282" r:id="rId9"/>
    <p:sldId id="285" r:id="rId10"/>
    <p:sldId id="269" r:id="rId11"/>
    <p:sldId id="271" r:id="rId12"/>
    <p:sldId id="26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67" autoAdjust="0"/>
    <p:restoredTop sz="86380" autoAdjust="0"/>
  </p:normalViewPr>
  <p:slideViewPr>
    <p:cSldViewPr snapToGrid="0">
      <p:cViewPr varScale="1">
        <p:scale>
          <a:sx n="76" d="100"/>
          <a:sy n="76" d="100"/>
        </p:scale>
        <p:origin x="-6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0" y="78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24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884DF9-F094-40D2-955D-6AA2598BFB96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rgbClr val="8CADA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BD6205-0A40-4927-9682-8E7E65AFB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F25CC4-612C-4845-915D-00D8D00EFF2D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49BB2B-1BB8-4123-8286-439367C91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FABCF7-F450-4C1E-8618-302622FFB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0B2244-8CB1-4C13-83CA-655C303B3A34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181EADF-ED25-4DF7-86EE-4B066CC596A1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9D4D3F-D3C5-4CA4-BA40-857DF0477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F33555-D596-4F2A-B1E6-E53A5B83560D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rgbClr val="8CADA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6CDEEE-000F-4DAE-9C3F-01CEE071A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45F3DA-0A8E-4D7F-8CA8-BA59B13E4909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CCB58B7-33E7-4D5A-B1C3-45A1A4DAB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217B0D-C626-4FF0-ADDF-90CFDA1A8625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AD029CE-F51D-4D17-A36C-F1566434B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71D2A49-1295-4798-8783-3F7D0D96D135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C7A5C03-3EC7-4EC3-AD8D-0346E8A1E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E4D192-F3A9-4092-A109-8E2D9C5348E2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D5E95D-7F65-4671-9656-AD83EC395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rgbClr val="8CADAE">
                    <a:shade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B05CAB-D5AE-4691-9EB8-569D7B0EC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59C55E-2731-4292-84EC-F2A2E6E267BC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B81EC2E-B7E5-4C2F-B557-449EEA5C4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F611C1-0767-4934-9B99-2B4D45726E69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2EA396-3F86-4AE3-8C74-15966EF2CEF8}" type="datetimeFigureOut">
              <a:rPr lang="ru-RU"/>
              <a:pPr>
                <a:defRPr/>
              </a:pPr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rgbClr val="8CADAE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fld id="{E0AA5CD7-B23C-4112-A76C-63CA654AB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su.ru/jubilee/phys/about/about-images/lebedev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hyperlink" Target="http://school524.spb.ru/index.s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su.ru/jubilee/phys/about/about-images/lebedev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8565" y="1052801"/>
            <a:ext cx="60708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000" kern="10" dirty="0">
                <a:ln w="9525" cap="sq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FF9933"/>
                    </a:gs>
                    <a:gs pos="100000">
                      <a:srgbClr val="CC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Давление света</a:t>
            </a:r>
          </a:p>
        </p:txBody>
      </p:sp>
      <p:pic>
        <p:nvPicPr>
          <p:cNvPr id="28675" name="Picture 11" descr="Картинка 37 из 1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856" y="477925"/>
            <a:ext cx="2898797" cy="33206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508758" y="3816313"/>
            <a:ext cx="24273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/>
              <a:t>П.Н. Лебедев</a:t>
            </a:r>
          </a:p>
        </p:txBody>
      </p:sp>
      <p:pic>
        <p:nvPicPr>
          <p:cNvPr id="14" name="Picture 6" descr="Гимназия 524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1099" y="4946875"/>
            <a:ext cx="912813" cy="1152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Прямоугольник 14"/>
          <p:cNvSpPr/>
          <p:nvPr/>
        </p:nvSpPr>
        <p:spPr>
          <a:xfrm>
            <a:off x="4917878" y="5177037"/>
            <a:ext cx="45720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/>
              <a:t>Учитель физики Гончарова Л.Н.</a:t>
            </a:r>
          </a:p>
          <a:p>
            <a:pPr algn="ctr">
              <a:lnSpc>
                <a:spcPct val="80000"/>
              </a:lnSpc>
            </a:pPr>
            <a:r>
              <a:rPr lang="ru-RU" dirty="0" smtClean="0"/>
              <a:t> Гимназия № 524</a:t>
            </a:r>
          </a:p>
          <a:p>
            <a:pPr algn="ctr">
              <a:lnSpc>
                <a:spcPct val="80000"/>
              </a:lnSpc>
            </a:pPr>
            <a:r>
              <a:rPr lang="ru-RU" dirty="0" smtClean="0"/>
              <a:t>Санкт - Петербург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24814" y="376507"/>
            <a:ext cx="3933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Давление света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010527" y="5769528"/>
            <a:ext cx="486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Свет падает перпендикулярно поверхности</a:t>
            </a:r>
            <a:endParaRPr lang="ru-RU" dirty="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845436" y="3970445"/>
          <a:ext cx="5149850" cy="1363663"/>
        </p:xfrm>
        <a:graphic>
          <a:graphicData uri="http://schemas.openxmlformats.org/presentationml/2006/ole">
            <p:oleObj spid="_x0000_s23555" name="Формула" r:id="rId3" imgW="2247840" imgH="60948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073406" y="1098724"/>
          <a:ext cx="4402138" cy="2486025"/>
        </p:xfrm>
        <a:graphic>
          <a:graphicData uri="http://schemas.openxmlformats.org/presentationml/2006/ole">
            <p:oleObj spid="_x0000_s23557" name="Формула" r:id="rId4" imgW="1942920" imgH="1269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40" y="47244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№1715 Ст. На поверхность тела площадью 1 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падает за 1 с 10</a:t>
            </a:r>
            <a:r>
              <a:rPr lang="ru-RU" sz="2400" baseline="30000" dirty="0" smtClean="0"/>
              <a:t>5</a:t>
            </a:r>
            <a:r>
              <a:rPr lang="ru-RU" sz="2400" dirty="0" smtClean="0"/>
              <a:t> фотонов с длиной волны 500 нм. Определите световое давление, если все фотоны отражаются телом.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54226" y="1966829"/>
          <a:ext cx="2045970" cy="3572328"/>
        </p:xfrm>
        <a:graphic>
          <a:graphicData uri="http://schemas.openxmlformats.org/presentationml/2006/ole">
            <p:oleObj spid="_x0000_s27650" name="Формула" r:id="rId3" imgW="799920" imgH="13968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413760" y="3567430"/>
          <a:ext cx="4665663" cy="1111250"/>
        </p:xfrm>
        <a:graphic>
          <a:graphicData uri="http://schemas.openxmlformats.org/presentationml/2006/ole">
            <p:oleObj spid="_x0000_s27651" name="Формула" r:id="rId4" imgW="2539800" imgH="609480" progId="Equation.3">
              <p:embed/>
            </p:oleObj>
          </a:graphicData>
        </a:graphic>
      </p:graphicFrame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3422968" y="2194243"/>
          <a:ext cx="1286192" cy="1161091"/>
        </p:xfrm>
        <a:graphic>
          <a:graphicData uri="http://schemas.openxmlformats.org/presentationml/2006/ole">
            <p:oleObj spid="_x0000_s27652" name="Формула" r:id="rId5" imgW="431640" imgH="3682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95650" y="4846955"/>
          <a:ext cx="4041775" cy="1028700"/>
        </p:xfrm>
        <a:graphic>
          <a:graphicData uri="http://schemas.openxmlformats.org/presentationml/2006/ole">
            <p:oleObj spid="_x0000_s27653" name="Формула" r:id="rId6" imgW="1549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5" y="243114"/>
            <a:ext cx="8483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Для разгона космических аппаратов и коррекции их орбит предложено использовать солнечный парус – скрепленный с аппаратом легкий экран большой площади из тонкой пленки, которая зеркально отражает солнечный свет. Рассчитайте массу космического аппарата, снабженного парусом в форме квадрата размером 100м х100 м, которому давление солнечных лучей  сообщает ускорение 10-4 </a:t>
            </a:r>
            <a:r>
              <a:rPr lang="en-US" dirty="0" smtClean="0"/>
              <a:t>g</a:t>
            </a:r>
            <a:r>
              <a:rPr lang="ru-RU" dirty="0" smtClean="0">
                <a:solidFill>
                  <a:srgbClr val="FF0000"/>
                </a:solidFill>
              </a:rPr>
              <a:t>. Мощность солнечного излучения, падающего на 1 м</a:t>
            </a:r>
            <a:r>
              <a:rPr lang="ru-RU" baseline="30000" dirty="0" smtClean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 поверхности,</a:t>
            </a:r>
            <a:r>
              <a:rPr lang="ru-RU" dirty="0" smtClean="0"/>
              <a:t> перпендикулярно солнечным лучам, составляет </a:t>
            </a:r>
            <a:r>
              <a:rPr lang="en-US" dirty="0" smtClean="0"/>
              <a:t>I = </a:t>
            </a:r>
            <a:r>
              <a:rPr lang="ru-RU" dirty="0" smtClean="0"/>
              <a:t>1</a:t>
            </a:r>
            <a:r>
              <a:rPr lang="en-US" dirty="0" smtClean="0"/>
              <a:t>370</a:t>
            </a:r>
            <a:r>
              <a:rPr lang="ru-RU" dirty="0" smtClean="0"/>
              <a:t> Вт/м</a:t>
            </a:r>
            <a:r>
              <a:rPr lang="ru-RU" baseline="30000" dirty="0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38302" y="2778125"/>
          <a:ext cx="2117007" cy="2580859"/>
        </p:xfrm>
        <a:graphic>
          <a:graphicData uri="http://schemas.openxmlformats.org/presentationml/2006/ole">
            <p:oleObj spid="_x0000_s17410" name="Формула" r:id="rId3" imgW="939600" imgH="1143000" progId="Equation.3">
              <p:embed/>
            </p:oleObj>
          </a:graphicData>
        </a:graphic>
      </p:graphicFrame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3267075" y="2738891"/>
          <a:ext cx="952500" cy="942975"/>
        </p:xfrm>
        <a:graphic>
          <a:graphicData uri="http://schemas.openxmlformats.org/presentationml/2006/ole">
            <p:oleObj spid="_x0000_s17411" name="Формула" r:id="rId4" imgW="393480" imgH="368280" progId="Equation.3">
              <p:embed/>
            </p:oleObj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5339443" y="2735717"/>
          <a:ext cx="1044575" cy="942975"/>
        </p:xfrm>
        <a:graphic>
          <a:graphicData uri="http://schemas.openxmlformats.org/presentationml/2006/ole">
            <p:oleObj spid="_x0000_s17412" name="Формула" r:id="rId5" imgW="431640" imgH="368280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3289300" y="3829730"/>
          <a:ext cx="2162175" cy="720725"/>
        </p:xfrm>
        <a:graphic>
          <a:graphicData uri="http://schemas.openxmlformats.org/presentationml/2006/ole">
            <p:oleObj spid="_x0000_s17413" name="Формула" r:id="rId6" imgW="1180800" imgH="39348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6587899" y="3854924"/>
          <a:ext cx="1022350" cy="722312"/>
        </p:xfrm>
        <a:graphic>
          <a:graphicData uri="http://schemas.openxmlformats.org/presentationml/2006/ole">
            <p:oleObj spid="_x0000_s17414" name="Формула" r:id="rId7" imgW="558720" imgH="393480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350804" y="4886630"/>
          <a:ext cx="4665663" cy="1111250"/>
        </p:xfrm>
        <a:graphic>
          <a:graphicData uri="http://schemas.openxmlformats.org/presentationml/2006/ole">
            <p:oleObj spid="_x0000_s17415" name="Формула" r:id="rId8" imgW="253980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image13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773238"/>
            <a:ext cx="2159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7" descr="image13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1773238"/>
            <a:ext cx="3240087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684213" y="2205038"/>
            <a:ext cx="8123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(рис. 6.12). </a:t>
            </a:r>
          </a:p>
        </p:txBody>
      </p:sp>
      <p:pic>
        <p:nvPicPr>
          <p:cNvPr id="29701" name="Picture 2" descr="File:JKepl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773238"/>
            <a:ext cx="2665413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534400" cy="1190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Гипотеза о световом давлении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Прямоугольник 7"/>
          <p:cNvSpPr>
            <a:spLocks noChangeArrowheads="1"/>
          </p:cNvSpPr>
          <p:nvPr/>
        </p:nvSpPr>
        <p:spPr bwMode="auto">
          <a:xfrm>
            <a:off x="2987675" y="4005263"/>
            <a:ext cx="58689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Впервые гипотеза о световом давлении была высказана в 1619 г. немецким ученым И. Кеплером (1571-1630) для объяснения отклонения хвостов комет, пролетающих вблизи Солнца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Давление света с точки зрения волновой теории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750" y="3141663"/>
            <a:ext cx="5689600" cy="4525962"/>
          </a:xfrm>
        </p:spPr>
        <p:txBody>
          <a:bodyPr/>
          <a:lstStyle/>
          <a:p>
            <a:pPr marL="0" indent="0" eaLnBrk="1" hangingPunct="1"/>
            <a:r>
              <a:rPr lang="ru-RU" sz="2800" dirty="0" smtClean="0">
                <a:latin typeface="Arial" charset="0"/>
                <a:cs typeface="Arial" charset="0"/>
              </a:rPr>
              <a:t> В 1873 г. Дж. Максвелл, исходя из представлений об электромагнитной природе света, пришел к выводу: </a:t>
            </a:r>
          </a:p>
          <a:p>
            <a:pPr marL="0" indent="0" algn="ctr" eaLnBrk="1" hangingPunct="1">
              <a:buFontTx/>
              <a:buNone/>
            </a:pPr>
            <a:r>
              <a:rPr lang="ru-RU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свет должен оказывать давление на препятствия</a:t>
            </a:r>
            <a:r>
              <a:rPr lang="ru-RU" sz="2800" dirty="0" smtClean="0">
                <a:latin typeface="Arial" charset="0"/>
                <a:cs typeface="Arial" charset="0"/>
              </a:rPr>
              <a:t> </a:t>
            </a:r>
          </a:p>
          <a:p>
            <a:pPr marL="0" indent="0" algn="just" eaLnBrk="1" hangingPunct="1">
              <a:buFontTx/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(благодаря действию силы Лоренца).</a:t>
            </a:r>
            <a:r>
              <a:rPr lang="ru-RU" sz="2800" dirty="0" smtClean="0">
                <a:latin typeface="Arial" charset="0"/>
                <a:cs typeface="Arial" charset="0"/>
              </a:rPr>
              <a:t> </a:t>
            </a:r>
            <a:endParaRPr lang="ru-RU" sz="2800" i="1" dirty="0" smtClean="0">
              <a:latin typeface="Arial" charset="0"/>
              <a:cs typeface="Arial" charset="0"/>
            </a:endParaRPr>
          </a:p>
        </p:txBody>
      </p:sp>
      <p:pic>
        <p:nvPicPr>
          <p:cNvPr id="30724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19700" y="1341438"/>
            <a:ext cx="3382963" cy="1995487"/>
          </a:xfrm>
          <a:noFill/>
        </p:spPr>
      </p:pic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6588125" y="3500438"/>
            <a:ext cx="21971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/>
              <a:t> </a:t>
            </a:r>
            <a:r>
              <a:rPr lang="ru-RU" sz="2000"/>
              <a:t>на рисунке </a:t>
            </a:r>
            <a:r>
              <a:rPr lang="el-GR" sz="2000"/>
              <a:t>υ</a:t>
            </a:r>
            <a:r>
              <a:rPr lang="ru-RU" sz="2000"/>
              <a:t> - направление скорости электронов под действием электрической составляющей электромагнитной волны)</a:t>
            </a:r>
            <a:r>
              <a:rPr lang="ru-RU" sz="2000" i="1"/>
              <a:t>.</a:t>
            </a:r>
            <a:endParaRPr lang="ru-RU" sz="2000"/>
          </a:p>
        </p:txBody>
      </p:sp>
      <p:pic>
        <p:nvPicPr>
          <p:cNvPr id="30726" name="Picture 3" descr="Maxwe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196975"/>
            <a:ext cx="14430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98463" y="188913"/>
            <a:ext cx="9542463" cy="10461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Расчёт светового давления в теории </a:t>
            </a:r>
            <a:br>
              <a:rPr lang="ru-RU" sz="3600" b="1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sz="36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Д. К. Максвелла</a:t>
            </a:r>
          </a:p>
        </p:txBody>
      </p:sp>
      <p:pic>
        <p:nvPicPr>
          <p:cNvPr id="31747" name="Picture 4" descr="Energia_atoma_Gladkov_1968-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700213"/>
            <a:ext cx="511175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7"/>
          <p:cNvSpPr txBox="1">
            <a:spLocks noChangeArrowheads="1"/>
          </p:cNvSpPr>
          <p:nvPr/>
        </p:nvSpPr>
        <p:spPr bwMode="auto">
          <a:xfrm>
            <a:off x="323850" y="5013325"/>
            <a:ext cx="83518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В</a:t>
            </a:r>
            <a:r>
              <a:rPr lang="ru-RU" sz="2400"/>
              <a:t> </a:t>
            </a:r>
            <a:r>
              <a:rPr lang="ru-RU" sz="2400" b="1"/>
              <a:t>яркий день свет Солнца, падающий на зеркальную поверхность площадью 1 м</a:t>
            </a:r>
            <a:r>
              <a:rPr lang="ru-RU" sz="2400" b="1" baseline="30000"/>
              <a:t>2</a:t>
            </a:r>
            <a:r>
              <a:rPr lang="ru-RU" sz="2400" b="1"/>
              <a:t> действует на неё с силой 4,1</a:t>
            </a:r>
            <a:r>
              <a:rPr lang="ru-RU" sz="2400" b="1">
                <a:cs typeface="Arial" charset="0"/>
              </a:rPr>
              <a:t>•10</a:t>
            </a:r>
            <a:r>
              <a:rPr lang="ru-RU" sz="2400" b="1" baseline="30000">
                <a:cs typeface="Arial" charset="0"/>
              </a:rPr>
              <a:t>-6</a:t>
            </a:r>
            <a:r>
              <a:rPr lang="ru-RU" sz="2400" b="1">
                <a:cs typeface="Arial" charset="0"/>
              </a:rPr>
              <a:t> Н.</a:t>
            </a:r>
          </a:p>
        </p:txBody>
      </p:sp>
      <p:pic>
        <p:nvPicPr>
          <p:cNvPr id="31749" name="Picture 3" descr="Maxwe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1628775"/>
            <a:ext cx="2090737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373438" y="1773238"/>
            <a:ext cx="5770562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ru-RU" sz="2400" smtClean="0">
                <a:latin typeface="Arial" charset="0"/>
                <a:cs typeface="Arial" charset="0"/>
              </a:rPr>
              <a:t>Световое давление на твердые тела было измерено П. Н. Лебедевым, который в 1900 г., используя чувствительные крутильные весы. Теория и эксперимент совпали.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>
                <a:latin typeface="Arial" charset="0"/>
                <a:cs typeface="Arial" charset="0"/>
              </a:rPr>
              <a:t>Опыты П. Н. Лебедева — экспериментальное доказательство факта: </a:t>
            </a:r>
            <a:r>
              <a:rPr lang="ru-RU" sz="2400" i="1" smtClean="0">
                <a:latin typeface="Arial" charset="0"/>
                <a:cs typeface="Arial" charset="0"/>
              </a:rPr>
              <a:t>фотоны обладают импульсом</a:t>
            </a:r>
            <a:r>
              <a:rPr lang="ru-RU" sz="24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Опыты П.Н.Лебедева</a:t>
            </a:r>
          </a:p>
        </p:txBody>
      </p:sp>
      <p:pic>
        <p:nvPicPr>
          <p:cNvPr id="32772" name="Picture 11" descr="Картинка 37 из 11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628775"/>
            <a:ext cx="2879725" cy="32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88913"/>
            <a:ext cx="7543800" cy="503237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Опыты П.Н. Лебедева</a:t>
            </a:r>
          </a:p>
        </p:txBody>
      </p:sp>
      <p:pic>
        <p:nvPicPr>
          <p:cNvPr id="5" name="Picture 4" descr="давлен2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432866" y="1268869"/>
            <a:ext cx="2376487" cy="2952750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3167063" y="1262498"/>
            <a:ext cx="59769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Трудности:</a:t>
            </a:r>
          </a:p>
          <a:p>
            <a:r>
              <a:rPr lang="ru-RU" sz="2400" dirty="0"/>
              <a:t>А) давление света мало</a:t>
            </a:r>
          </a:p>
          <a:p>
            <a:r>
              <a:rPr lang="ru-RU" sz="2400" dirty="0"/>
              <a:t>Б) радиометрический эффект (мешал)</a:t>
            </a:r>
          </a:p>
          <a:p>
            <a:r>
              <a:rPr lang="ru-RU" sz="2400" dirty="0"/>
              <a:t>В) конвекционные потоки воздуха</a:t>
            </a:r>
          </a:p>
          <a:p>
            <a:r>
              <a:rPr lang="ru-RU" sz="2400" dirty="0"/>
              <a:t>     (мешали</a:t>
            </a:r>
            <a:r>
              <a:rPr lang="ru-RU" dirty="0"/>
              <a:t>)</a:t>
            </a:r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3084165" y="3222669"/>
            <a:ext cx="5905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Устранение:</a:t>
            </a:r>
            <a:r>
              <a:rPr lang="ru-RU" sz="2400" dirty="0"/>
              <a:t> тонкие крылышки, вакуум, большой сосуд, светофильтры ИК</a:t>
            </a:r>
            <a:r>
              <a:rPr lang="ru-RU" dirty="0"/>
              <a:t>.</a:t>
            </a:r>
          </a:p>
        </p:txBody>
      </p:sp>
      <p:sp>
        <p:nvSpPr>
          <p:cNvPr id="34822" name="Прямоугольник 7"/>
          <p:cNvSpPr>
            <a:spLocks noChangeArrowheads="1"/>
          </p:cNvSpPr>
          <p:nvPr/>
        </p:nvSpPr>
        <p:spPr bwMode="auto">
          <a:xfrm>
            <a:off x="499214" y="4308845"/>
            <a:ext cx="457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b="1" dirty="0">
                <a:solidFill>
                  <a:srgbClr val="0000CC"/>
                </a:solidFill>
                <a:cs typeface="Arial" charset="0"/>
              </a:rPr>
              <a:t>Размеры крыльчатки: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solidFill>
                  <a:srgbClr val="0000CC"/>
                </a:solidFill>
                <a:cs typeface="Arial" charset="0"/>
              </a:rPr>
              <a:t> Высота – </a:t>
            </a:r>
            <a:r>
              <a:rPr lang="ru-RU" b="1" dirty="0">
                <a:solidFill>
                  <a:srgbClr val="003300"/>
                </a:solidFill>
                <a:cs typeface="Arial" charset="0"/>
              </a:rPr>
              <a:t>4 см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solidFill>
                  <a:srgbClr val="0000CC"/>
                </a:solidFill>
                <a:cs typeface="Arial" charset="0"/>
              </a:rPr>
              <a:t> Ширина – </a:t>
            </a:r>
            <a:r>
              <a:rPr lang="ru-RU" b="1" dirty="0">
                <a:solidFill>
                  <a:srgbClr val="003300"/>
                </a:solidFill>
                <a:cs typeface="Arial" charset="0"/>
              </a:rPr>
              <a:t>2 см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solidFill>
                  <a:srgbClr val="0000CC"/>
                </a:solidFill>
                <a:cs typeface="Arial" charset="0"/>
              </a:rPr>
              <a:t> Диаметр 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solidFill>
                  <a:srgbClr val="0000CC"/>
                </a:solidFill>
                <a:cs typeface="Arial" charset="0"/>
              </a:rPr>
              <a:t> крылышек – </a:t>
            </a:r>
            <a:r>
              <a:rPr lang="ru-RU" b="1" dirty="0">
                <a:solidFill>
                  <a:srgbClr val="003300"/>
                </a:solidFill>
                <a:cs typeface="Arial" charset="0"/>
              </a:rPr>
              <a:t>0,5 см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solidFill>
                  <a:srgbClr val="0000CC"/>
                </a:solidFill>
                <a:cs typeface="Arial" charset="0"/>
              </a:rPr>
              <a:t> Толщина 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solidFill>
                  <a:srgbClr val="0000CC"/>
                </a:solidFill>
                <a:cs typeface="Arial" charset="0"/>
              </a:rPr>
              <a:t> крылышек: </a:t>
            </a:r>
            <a:r>
              <a:rPr lang="ru-RU" b="1" dirty="0">
                <a:solidFill>
                  <a:srgbClr val="003300"/>
                </a:solidFill>
                <a:cs typeface="Arial" charset="0"/>
              </a:rPr>
              <a:t>0,1 – 0,01 мм</a:t>
            </a:r>
          </a:p>
        </p:txBody>
      </p:sp>
      <p:pic>
        <p:nvPicPr>
          <p:cNvPr id="348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4365625"/>
            <a:ext cx="11350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4" descr="Файл:Light pr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4005263"/>
            <a:ext cx="2303463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давлен2"/>
          <p:cNvPicPr>
            <a:picLocks noChangeAspect="1" noChangeArrowheads="1"/>
          </p:cNvPicPr>
          <p:nvPr/>
        </p:nvPicPr>
        <p:blipFill>
          <a:blip r:embed="rId2" cstate="print">
            <a:lum bright="-20000" contrast="30000"/>
          </a:blip>
          <a:srcRect/>
          <a:stretch>
            <a:fillRect/>
          </a:stretch>
        </p:blipFill>
        <p:spPr bwMode="auto">
          <a:xfrm>
            <a:off x="395288" y="1412875"/>
            <a:ext cx="2663825" cy="2952750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023938" y="207963"/>
            <a:ext cx="700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cs typeface="Arial" charset="0"/>
              </a:rPr>
              <a:t>Схема опыта П.Н. Лебедева</a:t>
            </a: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3203575" y="1484313"/>
            <a:ext cx="59404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C00000"/>
                </a:solidFill>
              </a:rPr>
              <a:t>Давление света зависит от коэффициента отражения поверхности:</a:t>
            </a:r>
          </a:p>
          <a:p>
            <a:r>
              <a:rPr lang="ru-RU" sz="2400" b="1"/>
              <a:t> А) при отражении от зеркальной поверхности крылышко (2) получает импульс </a:t>
            </a:r>
            <a:r>
              <a:rPr lang="ru-RU" sz="2400" b="1" i="1"/>
              <a:t>р</a:t>
            </a:r>
            <a:r>
              <a:rPr lang="ru-RU" sz="2400" b="1" i="1" baseline="-25000"/>
              <a:t>2</a:t>
            </a:r>
            <a:r>
              <a:rPr lang="ru-RU" sz="2400" b="1"/>
              <a:t> </a:t>
            </a:r>
            <a:r>
              <a:rPr lang="ru-RU" sz="2400" b="1">
                <a:cs typeface="Arial" charset="0"/>
              </a:rPr>
              <a:t>≈ </a:t>
            </a:r>
            <a:r>
              <a:rPr lang="ru-RU" sz="2400" b="1" i="1">
                <a:cs typeface="Arial" charset="0"/>
              </a:rPr>
              <a:t>2р.</a:t>
            </a:r>
          </a:p>
          <a:p>
            <a:r>
              <a:rPr lang="ru-RU" sz="2400" b="1" i="1">
                <a:cs typeface="Arial" charset="0"/>
              </a:rPr>
              <a:t> </a:t>
            </a:r>
            <a:r>
              <a:rPr lang="ru-RU" sz="2400" b="1">
                <a:cs typeface="Arial" charset="0"/>
              </a:rPr>
              <a:t>Б) поверхность чёрного крылышка (1) поглощает свет и </a:t>
            </a:r>
            <a:r>
              <a:rPr lang="ru-RU" sz="2400" b="1" i="1">
                <a:cs typeface="Arial" charset="0"/>
              </a:rPr>
              <a:t>р</a:t>
            </a:r>
            <a:r>
              <a:rPr lang="ru-RU" sz="2400" b="1" i="1" baseline="-32000">
                <a:cs typeface="Arial" charset="0"/>
              </a:rPr>
              <a:t>1 </a:t>
            </a:r>
            <a:r>
              <a:rPr lang="ru-RU" sz="2400" b="1" i="1">
                <a:cs typeface="Arial" charset="0"/>
              </a:rPr>
              <a:t>≈ р.</a:t>
            </a:r>
            <a:r>
              <a:rPr lang="ru-RU" sz="2400" b="1"/>
              <a:t>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4213" y="5157788"/>
            <a:ext cx="79549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Arial" pitchFamily="34" charset="0"/>
              </a:rPr>
              <a:t>Экспериментальное измерение давления света (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≈10</a:t>
            </a:r>
            <a:r>
              <a:rPr lang="ru-RU" sz="2400" b="1" baseline="30000" dirty="0">
                <a:latin typeface="Arial" pitchFamily="34" charset="0"/>
                <a:cs typeface="Arial" pitchFamily="34" charset="0"/>
              </a:rPr>
              <a:t>-6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Н/м</a:t>
            </a:r>
            <a:r>
              <a:rPr lang="ru-RU" sz="24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) с точностью до 2% совпало с теоретическими расчётами Максвелла</a:t>
            </a: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88913"/>
            <a:ext cx="7543800" cy="1223962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Объяснение давления света с точки зрения квантовой теории</a:t>
            </a:r>
          </a:p>
        </p:txBody>
      </p:sp>
      <p:pic>
        <p:nvPicPr>
          <p:cNvPr id="5" name="Picture 4" descr="давлен2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539750" y="1773238"/>
            <a:ext cx="3095625" cy="3222625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8916" name="Прямоугольник 5"/>
          <p:cNvSpPr>
            <a:spLocks noChangeArrowheads="1"/>
          </p:cNvSpPr>
          <p:nvPr/>
        </p:nvSpPr>
        <p:spPr bwMode="auto">
          <a:xfrm>
            <a:off x="4140200" y="1989138"/>
            <a:ext cx="44640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Световые частицы – фотоны, попадая на вещество, передают ему свой импульс и тем самым, действуют на него с силой, которую и называют силой светового давления.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-171450"/>
            <a:ext cx="8496300" cy="1235075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Давление света с точки зрения квантовой теории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755650" y="2636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6" name="Rectangle 19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7" name="Text Box 20"/>
          <p:cNvSpPr txBox="1">
            <a:spLocks noChangeArrowheads="1"/>
          </p:cNvSpPr>
          <p:nvPr/>
        </p:nvSpPr>
        <p:spPr bwMode="auto">
          <a:xfrm>
            <a:off x="900113" y="7016750"/>
            <a:ext cx="80645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Text Box 22"/>
          <p:cNvSpPr txBox="1">
            <a:spLocks noChangeArrowheads="1"/>
          </p:cNvSpPr>
          <p:nvPr/>
        </p:nvSpPr>
        <p:spPr bwMode="auto">
          <a:xfrm>
            <a:off x="2627313" y="2566988"/>
            <a:ext cx="53292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240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79388" y="1052513"/>
            <a:ext cx="8496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Пусть на поверхность абсолютно </a:t>
            </a:r>
            <a:r>
              <a:rPr lang="ru-RU" sz="2400">
                <a:solidFill>
                  <a:srgbClr val="C00000"/>
                </a:solidFill>
              </a:rPr>
              <a:t>черного тела </a:t>
            </a:r>
            <a:r>
              <a:rPr lang="ru-RU" sz="2400"/>
              <a:t>площадью</a:t>
            </a:r>
          </a:p>
          <a:p>
            <a:r>
              <a:rPr lang="ru-RU" sz="2400"/>
              <a:t> </a:t>
            </a:r>
            <a:r>
              <a:rPr lang="en-US" sz="2400"/>
              <a:t>S</a:t>
            </a:r>
            <a:r>
              <a:rPr lang="ru-RU" sz="2400"/>
              <a:t> перпендикулярно к ней  падает </a:t>
            </a:r>
            <a:r>
              <a:rPr lang="en-US" sz="2400"/>
              <a:t>N </a:t>
            </a:r>
            <a:r>
              <a:rPr lang="ru-RU" sz="2400"/>
              <a:t>фотонов за время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23850" y="2133600"/>
            <a:ext cx="563562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/>
              <a:t> Каждый фотон обладает импульсом: </a:t>
            </a: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5940425" y="1844675"/>
          <a:ext cx="1033463" cy="935038"/>
        </p:xfrm>
        <a:graphic>
          <a:graphicData uri="http://schemas.openxmlformats.org/presentationml/2006/ole">
            <p:oleObj spid="_x0000_s28674" name="Формула" r:id="rId3" imgW="444240" imgH="393480" progId="Equation.3">
              <p:embed/>
            </p:oleObj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95288" y="2852738"/>
            <a:ext cx="2466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Сила давления:</a:t>
            </a:r>
          </a:p>
        </p:txBody>
      </p:sp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3203575" y="2636838"/>
          <a:ext cx="2119313" cy="865187"/>
        </p:xfrm>
        <a:graphic>
          <a:graphicData uri="http://schemas.openxmlformats.org/presentationml/2006/ole">
            <p:oleObj spid="_x0000_s28675" name="Формула" r:id="rId4" imgW="965160" imgH="393480" progId="Equation.3">
              <p:embed/>
            </p:oleObj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3850" y="3860800"/>
            <a:ext cx="3082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Световое давление:</a:t>
            </a:r>
          </a:p>
        </p:txBody>
      </p:sp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3492500" y="3644900"/>
          <a:ext cx="2700338" cy="1008063"/>
        </p:xfrm>
        <a:graphic>
          <a:graphicData uri="http://schemas.openxmlformats.org/presentationml/2006/ole">
            <p:oleObj spid="_x0000_s28676" name="Формула" r:id="rId5" imgW="1117440" imgH="393480" progId="Equation.3">
              <p:embed/>
            </p:oleObj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39750" y="5157788"/>
            <a:ext cx="828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Интенсивность света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/>
              <a:t> энергетическая характеристика:</a:t>
            </a:r>
          </a:p>
        </p:txBody>
      </p:sp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1187450" y="5661025"/>
          <a:ext cx="1944688" cy="793750"/>
        </p:xfrm>
        <a:graphic>
          <a:graphicData uri="http://schemas.openxmlformats.org/presentationml/2006/ole">
            <p:oleObj spid="_x0000_s28677" name="Формула" r:id="rId6" imgW="965160" imgH="393480" progId="Equation.3">
              <p:embed/>
            </p:oleObj>
          </a:graphicData>
        </a:graphic>
      </p:graphicFrame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4427538" y="5661025"/>
          <a:ext cx="2124075" cy="793750"/>
        </p:xfrm>
        <a:graphic>
          <a:graphicData uri="http://schemas.openxmlformats.org/presentationml/2006/ole">
            <p:oleObj spid="_x0000_s28678" name="Формула" r:id="rId7" imgW="1054080" imgH="393480" progId="Equation.3">
              <p:embed/>
            </p:oleObj>
          </a:graphicData>
        </a:graphic>
      </p:graphicFrame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440488" y="3789363"/>
            <a:ext cx="2703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на черную поверхность</a:t>
            </a:r>
          </a:p>
        </p:txBody>
      </p:sp>
      <p:graphicFrame>
        <p:nvGraphicFramePr>
          <p:cNvPr id="60428" name="Object 12"/>
          <p:cNvGraphicFramePr>
            <a:graphicFrameLocks noChangeAspect="1"/>
          </p:cNvGraphicFramePr>
          <p:nvPr/>
        </p:nvGraphicFramePr>
        <p:xfrm>
          <a:off x="1258888" y="4292600"/>
          <a:ext cx="1044575" cy="942975"/>
        </p:xfrm>
        <a:graphic>
          <a:graphicData uri="http://schemas.openxmlformats.org/presentationml/2006/ole">
            <p:oleObj spid="_x0000_s28679" name="Формула" r:id="rId8" imgW="431640" imgH="368280" progId="Equation.3">
              <p:embed/>
            </p:oleObj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484438" y="4652963"/>
            <a:ext cx="5832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 белую(и зеркальную) поверхность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5" grpId="0"/>
      <p:bldP spid="27" grpId="0"/>
      <p:bldP spid="31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518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Официальная</vt:lpstr>
      <vt:lpstr>Формула</vt:lpstr>
      <vt:lpstr>Слайд 1</vt:lpstr>
      <vt:lpstr>Гипотеза о световом давлении  </vt:lpstr>
      <vt:lpstr>Давление света с точки зрения волновой теории</vt:lpstr>
      <vt:lpstr>Расчёт светового давления в теории  Д. К. Максвелла</vt:lpstr>
      <vt:lpstr>Опыты П.Н.Лебедева</vt:lpstr>
      <vt:lpstr>Опыты П.Н. Лебедева</vt:lpstr>
      <vt:lpstr>Слайд 7</vt:lpstr>
      <vt:lpstr>Объяснение давления света с точки зрения квантовой теории</vt:lpstr>
      <vt:lpstr>Давление света с точки зрения квантовой теории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Larisa</dc:creator>
  <cp:lastModifiedBy>Лариса Гончарова</cp:lastModifiedBy>
  <cp:revision>52</cp:revision>
  <dcterms:created xsi:type="dcterms:W3CDTF">2013-02-28T18:18:38Z</dcterms:created>
  <dcterms:modified xsi:type="dcterms:W3CDTF">2014-05-15T16:29:22Z</dcterms:modified>
</cp:coreProperties>
</file>