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75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C0A6A89-715E-49D3-B1E0-489FEF1BAAF3}" type="datetimeFigureOut">
              <a:rPr lang="ru-RU" smtClean="0"/>
              <a:t>22.09.2010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D70F80F-7E12-4719-AC9C-2B07A38B2AA7}"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C0A6A89-715E-49D3-B1E0-489FEF1BAAF3}" type="datetimeFigureOut">
              <a:rPr lang="ru-RU" smtClean="0"/>
              <a:t>22.09.2010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D70F80F-7E12-4719-AC9C-2B07A38B2AA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C0A6A89-715E-49D3-B1E0-489FEF1BAAF3}" type="datetimeFigureOut">
              <a:rPr lang="ru-RU" smtClean="0"/>
              <a:t>22.09.2010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D70F80F-7E12-4719-AC9C-2B07A38B2AA7}"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C0A6A89-715E-49D3-B1E0-489FEF1BAAF3}" type="datetimeFigureOut">
              <a:rPr lang="ru-RU" smtClean="0"/>
              <a:t>22.09.2010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D70F80F-7E12-4719-AC9C-2B07A38B2AA7}"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C0A6A89-715E-49D3-B1E0-489FEF1BAAF3}" type="datetimeFigureOut">
              <a:rPr lang="ru-RU" smtClean="0"/>
              <a:t>22.09.2010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D70F80F-7E12-4719-AC9C-2B07A38B2AA7}"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C0A6A89-715E-49D3-B1E0-489FEF1BAAF3}" type="datetimeFigureOut">
              <a:rPr lang="ru-RU" smtClean="0"/>
              <a:t>22.09.2010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D70F80F-7E12-4719-AC9C-2B07A38B2AA7}"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C0A6A89-715E-49D3-B1E0-489FEF1BAAF3}" type="datetimeFigureOut">
              <a:rPr lang="ru-RU" smtClean="0"/>
              <a:t>22.09.2010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D70F80F-7E12-4719-AC9C-2B07A38B2AA7}"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C0A6A89-715E-49D3-B1E0-489FEF1BAAF3}" type="datetimeFigureOut">
              <a:rPr lang="ru-RU" smtClean="0"/>
              <a:t>22.09.2010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D70F80F-7E12-4719-AC9C-2B07A38B2AA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C0A6A89-715E-49D3-B1E0-489FEF1BAAF3}" type="datetimeFigureOut">
              <a:rPr lang="ru-RU" smtClean="0"/>
              <a:t>22.09.2010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D70F80F-7E12-4719-AC9C-2B07A38B2AA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C0A6A89-715E-49D3-B1E0-489FEF1BAAF3}" type="datetimeFigureOut">
              <a:rPr lang="ru-RU" smtClean="0"/>
              <a:t>22.09.2010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D70F80F-7E12-4719-AC9C-2B07A38B2AA7}"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C0A6A89-715E-49D3-B1E0-489FEF1BAAF3}" type="datetimeFigureOut">
              <a:rPr lang="ru-RU" smtClean="0"/>
              <a:t>22.09.2010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D70F80F-7E12-4719-AC9C-2B07A38B2AA7}"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A6A89-715E-49D3-B1E0-489FEF1BAAF3}" type="datetimeFigureOut">
              <a:rPr lang="ru-RU" smtClean="0"/>
              <a:t>22.09.2010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70F80F-7E12-4719-AC9C-2B07A38B2AA7}"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ideo" Target="file:///C:\Documents%20and%20Settings\&#1088;&#1086;&#1076;&#1080;&#1090;&#1077;&#1083;&#1080;\My%20Documents\&#1052;&#1072;&#1088;&#1075;&#1072;&#1088;&#1080;&#1090;&#1072;\&#1074;&#1080;&#1076;&#1077;&#1086;\%7bE644E167-991C-4CA3-B1B2-2BEB3E6C753B%7d.avi"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7.xml"/><Relationship Id="rId4" Type="http://schemas.openxmlformats.org/officeDocument/2006/relationships/image" Target="../media/image7.gif"/></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a:bodyPr>
          <a:lstStyle/>
          <a:p>
            <a:pPr eaLnBrk="1" fontAlgn="auto" hangingPunct="1">
              <a:spcAft>
                <a:spcPts val="0"/>
              </a:spcAft>
              <a:defRPr/>
            </a:pPr>
            <a:r>
              <a:rPr lang="ru-RU" sz="6000" b="1" i="1" dirty="0" smtClean="0">
                <a:solidFill>
                  <a:srgbClr val="FF0000"/>
                </a:solidFill>
              </a:rPr>
              <a:t>ОРИЕНТИРОВАНИЕ </a:t>
            </a:r>
            <a:r>
              <a:rPr lang="en-US" sz="6000" b="1" i="1" dirty="0" smtClean="0">
                <a:solidFill>
                  <a:srgbClr val="FF0000"/>
                </a:solidFill>
              </a:rPr>
              <a:t/>
            </a:r>
            <a:br>
              <a:rPr lang="en-US" sz="6000" b="1" i="1" dirty="0" smtClean="0">
                <a:solidFill>
                  <a:srgbClr val="FF0000"/>
                </a:solidFill>
              </a:rPr>
            </a:br>
            <a:r>
              <a:rPr lang="ru-RU" sz="6000" b="1" i="1" dirty="0" smtClean="0">
                <a:solidFill>
                  <a:srgbClr val="FF0000"/>
                </a:solidFill>
              </a:rPr>
              <a:t>НА МЕСТНОСТИ. </a:t>
            </a:r>
            <a:r>
              <a:rPr lang="en-US" sz="6000" b="1" i="1" dirty="0" smtClean="0">
                <a:solidFill>
                  <a:srgbClr val="FF0000"/>
                </a:solidFill>
              </a:rPr>
              <a:t/>
            </a:r>
            <a:br>
              <a:rPr lang="en-US" sz="6000" b="1" i="1" dirty="0" smtClean="0">
                <a:solidFill>
                  <a:srgbClr val="FF0000"/>
                </a:solidFill>
              </a:rPr>
            </a:br>
            <a:r>
              <a:rPr lang="ru-RU" sz="6000" b="1" i="1" dirty="0" smtClean="0">
                <a:solidFill>
                  <a:srgbClr val="FF0000"/>
                </a:solidFill>
              </a:rPr>
              <a:t>АЗИМУТ.</a:t>
            </a:r>
            <a:endParaRPr lang="ru-RU" sz="6000" b="1" i="1"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358246" cy="2924944"/>
          </a:xfrm>
        </p:spPr>
        <p:txBody>
          <a:bodyPr>
            <a:normAutofit fontScale="90000"/>
          </a:bodyPr>
          <a:lstStyle/>
          <a:p>
            <a:pPr eaLnBrk="1" fontAlgn="auto" hangingPunct="1">
              <a:spcAft>
                <a:spcPts val="0"/>
              </a:spcAft>
              <a:defRPr/>
            </a:pPr>
            <a:r>
              <a:rPr lang="ru-RU" sz="3200" dirty="0" smtClean="0">
                <a:solidFill>
                  <a:schemeClr val="accent2">
                    <a:lumMod val="75000"/>
                  </a:schemeClr>
                </a:solidFill>
                <a:effectLst/>
              </a:rPr>
              <a:t>	С северной стороны деревьев  ветви короче, </a:t>
            </a:r>
            <a:r>
              <a:rPr sz="3200" dirty="0" smtClean="0">
                <a:solidFill>
                  <a:schemeClr val="accent2">
                    <a:lumMod val="75000"/>
                  </a:schemeClr>
                </a:solidFill>
                <a:effectLst/>
              </a:rPr>
              <a:t/>
            </a:r>
            <a:br>
              <a:rPr sz="3200" dirty="0" smtClean="0">
                <a:solidFill>
                  <a:schemeClr val="accent2">
                    <a:lumMod val="75000"/>
                  </a:schemeClr>
                </a:solidFill>
                <a:effectLst/>
              </a:rPr>
            </a:br>
            <a:r>
              <a:rPr lang="ru-RU" sz="3200" dirty="0" smtClean="0">
                <a:solidFill>
                  <a:schemeClr val="accent2">
                    <a:lumMod val="75000"/>
                  </a:schemeClr>
                </a:solidFill>
                <a:effectLst/>
              </a:rPr>
              <a:t>а на стволе может быть лишайник.</a:t>
            </a:r>
            <a:r>
              <a:rPr sz="3200" dirty="0" smtClean="0">
                <a:solidFill>
                  <a:schemeClr val="accent2">
                    <a:lumMod val="75000"/>
                  </a:schemeClr>
                </a:solidFill>
                <a:effectLst/>
              </a:rPr>
              <a:t> </a:t>
            </a:r>
            <a:r>
              <a:rPr lang="ru-RU" sz="3200" dirty="0" smtClean="0">
                <a:solidFill>
                  <a:schemeClr val="accent2">
                    <a:lumMod val="75000"/>
                  </a:schemeClr>
                </a:solidFill>
                <a:effectLst/>
              </a:rPr>
              <a:t> </a:t>
            </a:r>
            <a:br>
              <a:rPr lang="ru-RU" sz="3200" dirty="0" smtClean="0">
                <a:solidFill>
                  <a:schemeClr val="accent2">
                    <a:lumMod val="75000"/>
                  </a:schemeClr>
                </a:solidFill>
                <a:effectLst/>
              </a:rPr>
            </a:br>
            <a:r>
              <a:rPr lang="ru-RU" sz="3200" dirty="0" smtClean="0">
                <a:solidFill>
                  <a:schemeClr val="accent2">
                    <a:lumMod val="75000"/>
                  </a:schemeClr>
                </a:solidFill>
                <a:effectLst/>
              </a:rPr>
              <a:t>	Толщина годичных колец спиленного дерева с северной стороны меньше, чем с южной.</a:t>
            </a:r>
            <a:endParaRPr lang="ru-RU" sz="3200" dirty="0">
              <a:solidFill>
                <a:schemeClr val="accent2">
                  <a:lumMod val="75000"/>
                </a:schemeClr>
              </a:solidFill>
              <a:effectLst/>
            </a:endParaRPr>
          </a:p>
        </p:txBody>
      </p:sp>
      <p:sp>
        <p:nvSpPr>
          <p:cNvPr id="15363" name="Текст 2"/>
          <p:cNvSpPr>
            <a:spLocks noGrp="1"/>
          </p:cNvSpPr>
          <p:nvPr>
            <p:ph type="body" idx="1"/>
          </p:nvPr>
        </p:nvSpPr>
        <p:spPr>
          <a:xfrm flipV="1">
            <a:off x="722313" y="4714875"/>
            <a:ext cx="7772400" cy="2143125"/>
          </a:xfrm>
        </p:spPr>
        <p:txBody>
          <a:bodyPr/>
          <a:lstStyle/>
          <a:p>
            <a:pPr eaLnBrk="1" hangingPunct="1"/>
            <a:endParaRPr lang="ru-RU" smtClean="0"/>
          </a:p>
          <a:p>
            <a:pPr eaLnBrk="1" hangingPunct="1"/>
            <a:endParaRPr lang="ru-RU" smtClean="0"/>
          </a:p>
        </p:txBody>
      </p:sp>
      <p:pic>
        <p:nvPicPr>
          <p:cNvPr id="1026" name="Picture 2"/>
          <p:cNvPicPr>
            <a:picLocks noChangeAspect="1" noChangeArrowheads="1"/>
          </p:cNvPicPr>
          <p:nvPr/>
        </p:nvPicPr>
        <p:blipFill>
          <a:blip r:embed="rId2" cstate="print"/>
          <a:srcRect b="8696"/>
          <a:stretch>
            <a:fillRect/>
          </a:stretch>
        </p:blipFill>
        <p:spPr bwMode="auto">
          <a:xfrm>
            <a:off x="539552" y="3212976"/>
            <a:ext cx="2940050" cy="3000375"/>
          </a:xfrm>
          <a:prstGeom prst="rect">
            <a:avLst/>
          </a:prstGeom>
          <a:noFill/>
          <a:ln w="9525">
            <a:noFill/>
            <a:miter lim="800000"/>
            <a:headEnd/>
            <a:tailEnd/>
          </a:ln>
        </p:spPr>
      </p:pic>
      <p:pic>
        <p:nvPicPr>
          <p:cNvPr id="4" name="Picture 2"/>
          <p:cNvPicPr>
            <a:picLocks noChangeAspect="1" noChangeArrowheads="1"/>
          </p:cNvPicPr>
          <p:nvPr/>
        </p:nvPicPr>
        <p:blipFill>
          <a:blip r:embed="rId3" cstate="print"/>
          <a:srcRect r="723" b="8696"/>
          <a:stretch>
            <a:fillRect/>
          </a:stretch>
        </p:blipFill>
        <p:spPr bwMode="auto">
          <a:xfrm>
            <a:off x="3821113" y="3214688"/>
            <a:ext cx="4894262" cy="300037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2000"/>
                            </p:stCondLst>
                            <p:childTnLst>
                              <p:par>
                                <p:cTn id="10" presetID="4" presetClass="entr" presetSubtype="16" fill="hold" nodeType="after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box(in)">
                                      <p:cBhvr>
                                        <p:cTn id="12" dur="2000"/>
                                        <p:tgtEl>
                                          <p:spTgt spid="1026"/>
                                        </p:tgtEl>
                                      </p:cBhvr>
                                    </p:animEffect>
                                  </p:childTnLst>
                                </p:cTn>
                              </p:par>
                            </p:childTnLst>
                          </p:cTn>
                        </p:par>
                        <p:par>
                          <p:cTn id="13" fill="hold">
                            <p:stCondLst>
                              <p:cond delay="4000"/>
                            </p:stCondLst>
                            <p:childTnLst>
                              <p:par>
                                <p:cTn id="14" presetID="4" presetClass="entr" presetSubtype="16"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ox(in)">
                                      <p:cBhvr>
                                        <p:cTn id="1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714356"/>
            <a:ext cx="7643866" cy="2857520"/>
          </a:xfrm>
        </p:spPr>
        <p:txBody>
          <a:bodyPr>
            <a:noAutofit/>
          </a:bodyPr>
          <a:lstStyle/>
          <a:p>
            <a:pPr algn="ctr" eaLnBrk="1" fontAlgn="auto" hangingPunct="1">
              <a:spcBef>
                <a:spcPts val="0"/>
              </a:spcBef>
              <a:spcAft>
                <a:spcPts val="0"/>
              </a:spcAft>
              <a:defRPr/>
            </a:pPr>
            <a:r>
              <a:rPr lang="ru-RU" sz="3600" dirty="0" smtClean="0">
                <a:solidFill>
                  <a:schemeClr val="accent2">
                    <a:lumMod val="75000"/>
                  </a:schemeClr>
                </a:solidFill>
              </a:rPr>
              <a:t>Тень </a:t>
            </a:r>
            <a:r>
              <a:rPr lang="en-US" sz="3600" dirty="0" smtClean="0">
                <a:solidFill>
                  <a:schemeClr val="accent2">
                    <a:lumMod val="75000"/>
                  </a:schemeClr>
                </a:solidFill>
              </a:rPr>
              <a:t/>
            </a:r>
            <a:br>
              <a:rPr lang="en-US" sz="3600" dirty="0" smtClean="0">
                <a:solidFill>
                  <a:schemeClr val="accent2">
                    <a:lumMod val="75000"/>
                  </a:schemeClr>
                </a:solidFill>
              </a:rPr>
            </a:br>
            <a:r>
              <a:rPr lang="ru-RU" sz="3600" dirty="0" smtClean="0">
                <a:solidFill>
                  <a:schemeClr val="accent2">
                    <a:lumMod val="75000"/>
                  </a:schemeClr>
                </a:solidFill>
              </a:rPr>
              <a:t>отдельно стоящего</a:t>
            </a:r>
            <a:r>
              <a:rPr lang="en-US" sz="3600" dirty="0" smtClean="0">
                <a:solidFill>
                  <a:schemeClr val="accent2">
                    <a:lumMod val="75000"/>
                  </a:schemeClr>
                </a:solidFill>
              </a:rPr>
              <a:t> </a:t>
            </a:r>
            <a:r>
              <a:rPr lang="ru-RU" sz="3600" dirty="0" smtClean="0">
                <a:solidFill>
                  <a:schemeClr val="accent2">
                    <a:lumMod val="75000"/>
                  </a:schemeClr>
                </a:solidFill>
              </a:rPr>
              <a:t>дерева </a:t>
            </a:r>
            <a:r>
              <a:rPr lang="en-US" sz="3600" dirty="0" smtClean="0">
                <a:solidFill>
                  <a:schemeClr val="accent2">
                    <a:lumMod val="75000"/>
                  </a:schemeClr>
                </a:solidFill>
              </a:rPr>
              <a:t/>
            </a:r>
            <a:br>
              <a:rPr lang="en-US" sz="3600" dirty="0" smtClean="0">
                <a:solidFill>
                  <a:schemeClr val="accent2">
                    <a:lumMod val="75000"/>
                  </a:schemeClr>
                </a:solidFill>
              </a:rPr>
            </a:br>
            <a:r>
              <a:rPr lang="ru-RU" sz="3600" dirty="0" smtClean="0">
                <a:solidFill>
                  <a:schemeClr val="accent2">
                    <a:lumMod val="75000"/>
                  </a:schemeClr>
                </a:solidFill>
              </a:rPr>
              <a:t>в полдень </a:t>
            </a:r>
            <a:r>
              <a:rPr lang="en-US" sz="3600" dirty="0" smtClean="0">
                <a:solidFill>
                  <a:schemeClr val="accent2">
                    <a:lumMod val="75000"/>
                  </a:schemeClr>
                </a:solidFill>
              </a:rPr>
              <a:t/>
            </a:r>
            <a:br>
              <a:rPr lang="en-US" sz="3600" dirty="0" smtClean="0">
                <a:solidFill>
                  <a:schemeClr val="accent2">
                    <a:lumMod val="75000"/>
                  </a:schemeClr>
                </a:solidFill>
              </a:rPr>
            </a:br>
            <a:r>
              <a:rPr lang="ru-RU" sz="3600" dirty="0" smtClean="0">
                <a:solidFill>
                  <a:schemeClr val="accent2">
                    <a:lumMod val="75000"/>
                  </a:schemeClr>
                </a:solidFill>
              </a:rPr>
              <a:t>всегда </a:t>
            </a:r>
            <a:r>
              <a:rPr lang="en-US" sz="3600" dirty="0" smtClean="0">
                <a:solidFill>
                  <a:schemeClr val="accent2">
                    <a:lumMod val="75000"/>
                  </a:schemeClr>
                </a:solidFill>
              </a:rPr>
              <a:t>  </a:t>
            </a:r>
            <a:r>
              <a:rPr lang="ru-RU" sz="3600" dirty="0" smtClean="0">
                <a:solidFill>
                  <a:schemeClr val="accent2">
                    <a:lumMod val="75000"/>
                  </a:schemeClr>
                </a:solidFill>
              </a:rPr>
              <a:t>направлена</a:t>
            </a:r>
            <a:r>
              <a:rPr lang="en-US" sz="3600" dirty="0" smtClean="0">
                <a:solidFill>
                  <a:schemeClr val="accent2">
                    <a:lumMod val="75000"/>
                  </a:schemeClr>
                </a:solidFill>
              </a:rPr>
              <a:t/>
            </a:r>
            <a:br>
              <a:rPr lang="en-US" sz="3600" dirty="0" smtClean="0">
                <a:solidFill>
                  <a:schemeClr val="accent2">
                    <a:lumMod val="75000"/>
                  </a:schemeClr>
                </a:solidFill>
              </a:rPr>
            </a:br>
            <a:r>
              <a:rPr lang="ru-RU" sz="3600" dirty="0" smtClean="0">
                <a:solidFill>
                  <a:schemeClr val="accent2">
                    <a:lumMod val="75000"/>
                  </a:schemeClr>
                </a:solidFill>
              </a:rPr>
              <a:t> на север</a:t>
            </a:r>
            <a:endParaRPr lang="ru-RU" sz="3600" dirty="0">
              <a:solidFill>
                <a:schemeClr val="accent2">
                  <a:lumMod val="75000"/>
                </a:schemeClr>
              </a:solidFill>
            </a:endParaRPr>
          </a:p>
        </p:txBody>
      </p:sp>
      <p:pic>
        <p:nvPicPr>
          <p:cNvPr id="1026" name="Picture 2"/>
          <p:cNvPicPr>
            <a:picLocks noChangeAspect="1" noChangeArrowheads="1"/>
          </p:cNvPicPr>
          <p:nvPr/>
        </p:nvPicPr>
        <p:blipFill>
          <a:blip r:embed="rId2" cstate="print"/>
          <a:srcRect l="8911" r="15842" b="2969"/>
          <a:stretch>
            <a:fillRect/>
          </a:stretch>
        </p:blipFill>
        <p:spPr bwMode="auto">
          <a:xfrm>
            <a:off x="1357313" y="3571875"/>
            <a:ext cx="6072187" cy="2932113"/>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2000"/>
                            </p:stCondLst>
                            <p:childTnLst>
                              <p:par>
                                <p:cTn id="10" presetID="4" presetClass="entr" presetSubtype="16" fill="hold" nodeType="after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box(in)">
                                      <p:cBhvr>
                                        <p:cTn id="12"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071546"/>
            <a:ext cx="8329642" cy="1357322"/>
          </a:xfrm>
        </p:spPr>
        <p:txBody>
          <a:bodyPr>
            <a:normAutofit fontScale="90000"/>
          </a:bodyPr>
          <a:lstStyle/>
          <a:p>
            <a:pPr algn="ctr" eaLnBrk="1" fontAlgn="auto" hangingPunct="1">
              <a:spcAft>
                <a:spcPts val="0"/>
              </a:spcAft>
              <a:defRPr/>
            </a:pPr>
            <a:r>
              <a:rPr lang="ru-RU" dirty="0" smtClean="0"/>
              <a:t>  </a:t>
            </a:r>
            <a:r>
              <a:rPr lang="ru-RU" dirty="0" smtClean="0">
                <a:solidFill>
                  <a:schemeClr val="accent2">
                    <a:lumMod val="75000"/>
                  </a:schemeClr>
                </a:solidFill>
              </a:rPr>
              <a:t/>
            </a:r>
            <a:br>
              <a:rPr lang="ru-RU" dirty="0" smtClean="0">
                <a:solidFill>
                  <a:schemeClr val="accent2">
                    <a:lumMod val="75000"/>
                  </a:schemeClr>
                </a:solidFill>
              </a:rPr>
            </a:br>
            <a:r>
              <a:rPr lang="ru-RU" sz="4400" dirty="0" smtClean="0">
                <a:solidFill>
                  <a:schemeClr val="accent2">
                    <a:lumMod val="75000"/>
                  </a:schemeClr>
                </a:solidFill>
              </a:rPr>
              <a:t>Снег на  крышах домов</a:t>
            </a:r>
            <a:r>
              <a:rPr lang="en-US" sz="4400" dirty="0" smtClean="0">
                <a:solidFill>
                  <a:schemeClr val="accent2">
                    <a:lumMod val="75000"/>
                  </a:schemeClr>
                </a:solidFill>
              </a:rPr>
              <a:t>  </a:t>
            </a:r>
            <a:r>
              <a:rPr lang="ru-RU" sz="4400" dirty="0" smtClean="0">
                <a:solidFill>
                  <a:schemeClr val="accent2">
                    <a:lumMod val="75000"/>
                  </a:schemeClr>
                </a:solidFill>
              </a:rPr>
              <a:t>оттаивает</a:t>
            </a:r>
            <a:br>
              <a:rPr lang="ru-RU" sz="4400" dirty="0" smtClean="0">
                <a:solidFill>
                  <a:schemeClr val="accent2">
                    <a:lumMod val="75000"/>
                  </a:schemeClr>
                </a:solidFill>
              </a:rPr>
            </a:br>
            <a:r>
              <a:rPr lang="ru-RU" sz="4400" dirty="0" smtClean="0">
                <a:solidFill>
                  <a:schemeClr val="accent2">
                    <a:lumMod val="75000"/>
                  </a:schemeClr>
                </a:solidFill>
              </a:rPr>
              <a:t> быстрее с южной   стороны </a:t>
            </a:r>
            <a:endParaRPr lang="ru-RU" sz="4400" dirty="0">
              <a:solidFill>
                <a:schemeClr val="accent2">
                  <a:lumMod val="75000"/>
                </a:schemeClr>
              </a:solidFill>
            </a:endParaRPr>
          </a:p>
        </p:txBody>
      </p:sp>
      <p:pic>
        <p:nvPicPr>
          <p:cNvPr id="1026" name="Picture 2"/>
          <p:cNvPicPr>
            <a:picLocks noChangeAspect="1" noChangeArrowheads="1"/>
          </p:cNvPicPr>
          <p:nvPr/>
        </p:nvPicPr>
        <p:blipFill>
          <a:blip r:embed="rId2" cstate="print"/>
          <a:srcRect r="13750" b="787"/>
          <a:stretch>
            <a:fillRect/>
          </a:stretch>
        </p:blipFill>
        <p:spPr bwMode="auto">
          <a:xfrm>
            <a:off x="1857375" y="2643188"/>
            <a:ext cx="5357813" cy="372745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2000"/>
                            </p:stCondLst>
                            <p:childTnLst>
                              <p:par>
                                <p:cTn id="10" presetID="4" presetClass="entr" presetSubtype="16" fill="hold" nodeType="after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box(in)">
                                      <p:cBhvr>
                                        <p:cTn id="12"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708920"/>
            <a:ext cx="8229600" cy="1143000"/>
          </a:xfrm>
        </p:spPr>
        <p:txBody>
          <a:bodyPr>
            <a:normAutofit fontScale="90000"/>
          </a:bodyPr>
          <a:lstStyle/>
          <a:p>
            <a:r>
              <a:rPr lang="ru-RU" b="1" i="1" dirty="0" smtClean="0">
                <a:solidFill>
                  <a:schemeClr val="accent6">
                    <a:lumMod val="75000"/>
                  </a:schemeClr>
                </a:solidFill>
              </a:rPr>
              <a:t>ОРИЕНТИРОВАНИЕ</a:t>
            </a:r>
            <a:r>
              <a:rPr lang="ru-RU" dirty="0" smtClean="0">
                <a:solidFill>
                  <a:schemeClr val="accent6">
                    <a:lumMod val="75000"/>
                  </a:schemeClr>
                </a:solidFill>
              </a:rPr>
              <a:t> </a:t>
            </a:r>
            <a:r>
              <a:rPr lang="ru-RU" dirty="0" smtClean="0"/>
              <a:t>-  УМЕНИЕ ОПРЕДЕЛЯТЬ СВОЕ МЕСТОПОЛОЖЕНИЕ ОТНОСИТЕЛЬНО СТОРОН ГОРИЗОНТА.</a:t>
            </a:r>
            <a:r>
              <a:rPr lang="en-US" dirty="0" smtClean="0"/>
              <a:t/>
            </a:r>
            <a:br>
              <a:rPr lang="en-US" dirty="0" smtClean="0"/>
            </a:b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2"/>
          <p:cNvSpPr>
            <a:spLocks noChangeArrowheads="1" noChangeShapeType="1" noTextEdit="1"/>
          </p:cNvSpPr>
          <p:nvPr/>
        </p:nvSpPr>
        <p:spPr bwMode="auto">
          <a:xfrm>
            <a:off x="323528" y="0"/>
            <a:ext cx="8496943" cy="1008856"/>
          </a:xfrm>
          <a:prstGeom prst="rect">
            <a:avLst/>
          </a:prstGeom>
        </p:spPr>
        <p:txBody>
          <a:bodyPr wrap="none" fromWordArt="1">
            <a:prstTxWarp prst="textPlain">
              <a:avLst>
                <a:gd name="adj" fmla="val 50000"/>
              </a:avLst>
            </a:prstTxWarp>
          </a:bodyPr>
          <a:lstStyle/>
          <a:p>
            <a:pPr algn="ctr"/>
            <a:r>
              <a:rPr lang="ru-RU" sz="3600" kern="10" dirty="0">
                <a:ln w="9525">
                  <a:noFill/>
                  <a:round/>
                  <a:headEnd/>
                  <a:tailEnd/>
                </a:ln>
                <a:solidFill>
                  <a:srgbClr val="0000FF"/>
                </a:solidFill>
                <a:effectLst>
                  <a:outerShdw dist="35921" dir="2700000" algn="ctr" rotWithShape="0">
                    <a:srgbClr val="C0C0C0">
                      <a:alpha val="80000"/>
                    </a:srgbClr>
                  </a:outerShdw>
                </a:effectLst>
                <a:latin typeface="Impact"/>
              </a:rPr>
              <a:t>ГОРИЗОНТ,   СТОРОНЫ   ГОРОИЗОНТА</a:t>
            </a:r>
          </a:p>
        </p:txBody>
      </p:sp>
      <p:sp>
        <p:nvSpPr>
          <p:cNvPr id="3" name="Text Box 5"/>
          <p:cNvSpPr txBox="1">
            <a:spLocks noChangeArrowheads="1"/>
          </p:cNvSpPr>
          <p:nvPr/>
        </p:nvSpPr>
        <p:spPr bwMode="auto">
          <a:xfrm>
            <a:off x="0" y="908720"/>
            <a:ext cx="8749408" cy="1077218"/>
          </a:xfrm>
          <a:prstGeom prst="rect">
            <a:avLst/>
          </a:prstGeom>
          <a:noFill/>
          <a:ln w="9525">
            <a:noFill/>
            <a:miter lim="800000"/>
            <a:headEnd/>
            <a:tailEnd/>
          </a:ln>
          <a:effectLst/>
        </p:spPr>
        <p:txBody>
          <a:bodyPr wrap="square">
            <a:spAutoFit/>
          </a:bodyPr>
          <a:lstStyle/>
          <a:p>
            <a:pPr>
              <a:spcBef>
                <a:spcPct val="50000"/>
              </a:spcBef>
            </a:pPr>
            <a:r>
              <a:rPr lang="ru-RU" sz="3200" b="1" dirty="0">
                <a:latin typeface="Arial" charset="0"/>
              </a:rPr>
              <a:t>Горизонт – это все, что мы видим  вокруг себя</a:t>
            </a:r>
          </a:p>
        </p:txBody>
      </p:sp>
      <p:pic>
        <p:nvPicPr>
          <p:cNvPr id="4" name="Picture 6" descr="{C21E2641-8D43-11D7-9B90-008048B73D42}"/>
          <p:cNvPicPr>
            <a:picLocks noChangeAspect="1" noChangeArrowheads="1"/>
          </p:cNvPicPr>
          <p:nvPr/>
        </p:nvPicPr>
        <p:blipFill>
          <a:blip r:embed="rId2" cstate="print"/>
          <a:srcRect/>
          <a:stretch>
            <a:fillRect/>
          </a:stretch>
        </p:blipFill>
        <p:spPr bwMode="auto">
          <a:xfrm>
            <a:off x="0" y="1885311"/>
            <a:ext cx="5652120" cy="4238644"/>
          </a:xfrm>
          <a:prstGeom prst="rect">
            <a:avLst/>
          </a:prstGeom>
          <a:noFill/>
        </p:spPr>
      </p:pic>
      <p:sp>
        <p:nvSpPr>
          <p:cNvPr id="5" name="Text Box 8"/>
          <p:cNvSpPr txBox="1">
            <a:spLocks noChangeArrowheads="1"/>
          </p:cNvSpPr>
          <p:nvPr/>
        </p:nvSpPr>
        <p:spPr bwMode="auto">
          <a:xfrm>
            <a:off x="5724128" y="1844824"/>
            <a:ext cx="3419872" cy="1200329"/>
          </a:xfrm>
          <a:prstGeom prst="rect">
            <a:avLst/>
          </a:prstGeom>
          <a:noFill/>
          <a:ln w="9525">
            <a:noFill/>
            <a:miter lim="800000"/>
            <a:headEnd/>
            <a:tailEnd/>
          </a:ln>
          <a:effectLst/>
        </p:spPr>
        <p:txBody>
          <a:bodyPr wrap="square">
            <a:spAutoFit/>
          </a:bodyPr>
          <a:lstStyle/>
          <a:p>
            <a:pPr>
              <a:spcBef>
                <a:spcPct val="50000"/>
              </a:spcBef>
            </a:pPr>
            <a:r>
              <a:rPr lang="ru-RU" b="1" dirty="0">
                <a:latin typeface="Arial" charset="0"/>
              </a:rPr>
              <a:t>Открытый горизонт – когда видна  линия  горизонта, если же она не видна, то это закрытый горизонт</a:t>
            </a:r>
          </a:p>
        </p:txBody>
      </p:sp>
      <p:sp>
        <p:nvSpPr>
          <p:cNvPr id="6" name="Line 9"/>
          <p:cNvSpPr>
            <a:spLocks noChangeShapeType="1"/>
          </p:cNvSpPr>
          <p:nvPr/>
        </p:nvSpPr>
        <p:spPr bwMode="auto">
          <a:xfrm flipH="1">
            <a:off x="1763688" y="2132856"/>
            <a:ext cx="3313113" cy="720725"/>
          </a:xfrm>
          <a:prstGeom prst="line">
            <a:avLst/>
          </a:prstGeom>
          <a:noFill/>
          <a:ln w="57150">
            <a:solidFill>
              <a:srgbClr val="FF3300"/>
            </a:solidFill>
            <a:round/>
            <a:headEnd/>
            <a:tailEnd type="triangle" w="med" len="med"/>
          </a:ln>
          <a:effectLst/>
        </p:spPr>
        <p:txBody>
          <a:bodyPr/>
          <a:lstStyle/>
          <a:p>
            <a:endParaRPr lang="ru-RU"/>
          </a:p>
        </p:txBody>
      </p:sp>
      <p:sp>
        <p:nvSpPr>
          <p:cNvPr id="7" name="Line 18"/>
          <p:cNvSpPr>
            <a:spLocks noChangeShapeType="1"/>
          </p:cNvSpPr>
          <p:nvPr/>
        </p:nvSpPr>
        <p:spPr bwMode="auto">
          <a:xfrm>
            <a:off x="1763688" y="2636912"/>
            <a:ext cx="2736850" cy="0"/>
          </a:xfrm>
          <a:prstGeom prst="line">
            <a:avLst/>
          </a:prstGeom>
          <a:noFill/>
          <a:ln w="76200">
            <a:solidFill>
              <a:srgbClr val="3333FF"/>
            </a:solidFill>
            <a:round/>
            <a:headEnd/>
            <a:tailEnd type="triangle" w="med" len="med"/>
          </a:ln>
          <a:effectLst/>
        </p:spPr>
        <p:txBody>
          <a:bodyP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2000"/>
                                        <p:tgtEl>
                                          <p:spTgt spid="4"/>
                                        </p:tgtEl>
                                      </p:cBhvr>
                                    </p:animEffect>
                                  </p:childTnLst>
                                </p:cTn>
                              </p:par>
                            </p:childTnLst>
                          </p:cTn>
                        </p:par>
                        <p:par>
                          <p:cTn id="12" fill="hold">
                            <p:stCondLst>
                              <p:cond delay="2500"/>
                            </p:stCondLst>
                            <p:childTnLst>
                              <p:par>
                                <p:cTn id="13" presetID="3" presetClass="entr" presetSubtype="10" fill="hold"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blinds(horizontal)">
                                      <p:cBhvr>
                                        <p:cTn id="15" dur="2000"/>
                                        <p:tgtEl>
                                          <p:spTgt spid="5">
                                            <p:txEl>
                                              <p:pRg st="0" end="0"/>
                                            </p:txEl>
                                          </p:spTgt>
                                        </p:tgtEl>
                                      </p:cBhvr>
                                    </p:animEffect>
                                  </p:childTnLst>
                                </p:cTn>
                              </p:par>
                            </p:childTnLst>
                          </p:cTn>
                        </p:par>
                        <p:par>
                          <p:cTn id="16" fill="hold">
                            <p:stCondLst>
                              <p:cond delay="4500"/>
                            </p:stCondLst>
                            <p:childTnLst>
                              <p:par>
                                <p:cTn id="17" presetID="3" presetClass="entr" presetSubtype="1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linds(horizontal)">
                                      <p:cBhvr>
                                        <p:cTn id="19" dur="2000"/>
                                        <p:tgtEl>
                                          <p:spTgt spid="6"/>
                                        </p:tgtEl>
                                      </p:cBhvr>
                                    </p:animEffect>
                                  </p:childTnLst>
                                </p:cTn>
                              </p:par>
                            </p:childTnLst>
                          </p:cTn>
                        </p:par>
                        <p:par>
                          <p:cTn id="20" fill="hold">
                            <p:stCondLst>
                              <p:cond delay="6500"/>
                            </p:stCondLst>
                            <p:childTnLst>
                              <p:par>
                                <p:cTn id="21" presetID="3" presetClass="entr" presetSubtype="10"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linds(horizontal)">
                                      <p:cBhvr>
                                        <p:cTn id="2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785652"/>
          </a:xfrm>
          <a:prstGeom prst="rect">
            <a:avLst/>
          </a:prstGeom>
        </p:spPr>
        <p:txBody>
          <a:bodyPr wrap="square">
            <a:spAutoFit/>
          </a:bodyPr>
          <a:lstStyle/>
          <a:p>
            <a:r>
              <a:rPr lang="ru-RU" sz="4000" dirty="0" smtClean="0"/>
              <a:t>Различают четыре </a:t>
            </a:r>
            <a:r>
              <a:rPr lang="ru-RU" sz="4000" b="1" dirty="0" smtClean="0">
                <a:solidFill>
                  <a:schemeClr val="accent6">
                    <a:lumMod val="75000"/>
                  </a:schemeClr>
                </a:solidFill>
              </a:rPr>
              <a:t>основные стороны </a:t>
            </a:r>
            <a:r>
              <a:rPr lang="ru-RU" sz="4000" dirty="0" smtClean="0"/>
              <a:t>горизонта: север, юг, запад и восток.</a:t>
            </a:r>
            <a:r>
              <a:rPr lang="en-US" sz="4000" dirty="0" smtClean="0"/>
              <a:t/>
            </a:r>
            <a:br>
              <a:rPr lang="en-US" sz="4000" dirty="0" smtClean="0"/>
            </a:br>
            <a:r>
              <a:rPr lang="ru-RU" sz="4000" dirty="0" smtClean="0"/>
              <a:t>       Между ними есть </a:t>
            </a:r>
            <a:r>
              <a:rPr lang="ru-RU" sz="4000" b="1" dirty="0" smtClean="0">
                <a:solidFill>
                  <a:schemeClr val="accent6">
                    <a:lumMod val="75000"/>
                  </a:schemeClr>
                </a:solidFill>
              </a:rPr>
              <a:t>промежуточные</a:t>
            </a:r>
            <a:r>
              <a:rPr lang="ru-RU" sz="4000" b="1" dirty="0" smtClean="0"/>
              <a:t>: </a:t>
            </a:r>
            <a:r>
              <a:rPr lang="ru-RU" sz="4000" dirty="0" err="1" smtClean="0"/>
              <a:t>северо</a:t>
            </a:r>
            <a:r>
              <a:rPr lang="ru-RU" sz="4000" dirty="0" smtClean="0"/>
              <a:t> –запад, северо-восток, </a:t>
            </a:r>
            <a:r>
              <a:rPr lang="ru-RU" sz="4000" dirty="0" err="1" smtClean="0"/>
              <a:t>юго</a:t>
            </a:r>
            <a:r>
              <a:rPr lang="ru-RU" sz="4000" dirty="0" smtClean="0"/>
              <a:t>- запад, юго-восток  и т.п.</a:t>
            </a:r>
            <a:r>
              <a:rPr lang="en-US" sz="4400" dirty="0" smtClean="0"/>
              <a:t/>
            </a:r>
            <a:br>
              <a:rPr lang="en-US" sz="4400" dirty="0" smtClean="0"/>
            </a:br>
            <a:endParaRPr lang="ru-RU" sz="4000" dirty="0"/>
          </a:p>
        </p:txBody>
      </p:sp>
      <p:pic>
        <p:nvPicPr>
          <p:cNvPr id="3" name="{E644E167-991C-4CA3-B1B2-2BEB3E6C753B}.avi">
            <a:hlinkClick r:id="" action="ppaction://media"/>
          </p:cNvPr>
          <p:cNvPicPr>
            <a:picLocks noRot="1" noChangeAspect="1" noChangeArrowheads="1"/>
          </p:cNvPicPr>
          <p:nvPr>
            <a:videoFile r:link="rId1"/>
          </p:nvPr>
        </p:nvPicPr>
        <p:blipFill>
          <a:blip r:embed="rId3" cstate="print"/>
          <a:srcRect/>
          <a:stretch>
            <a:fillRect/>
          </a:stretch>
        </p:blipFill>
        <p:spPr bwMode="auto">
          <a:xfrm>
            <a:off x="4968875" y="3240087"/>
            <a:ext cx="4175125" cy="361791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video>
              <p:cMediaNode>
                <p:cTn id="8" fill="hold" display="0">
                  <p:stCondLst>
                    <p:cond delay="indefinite"/>
                  </p:stCondLst>
                  <p:endCondLst>
                    <p:cond evt="onNext" delay="0">
                      <p:tgtEl>
                        <p:sldTgt/>
                      </p:tgtEl>
                    </p:cond>
                    <p:cond evt="onPrev" delay="0">
                      <p:tgtEl>
                        <p:sldTgt/>
                      </p:tgtEl>
                    </p:cond>
                  </p:endCondLst>
                </p:cTn>
                <p:tgtEl>
                  <p:spTgt spid="3"/>
                </p:tgtEl>
              </p:cMediaNode>
            </p:vide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7" name="Picture 5" descr="File0444"/>
          <p:cNvPicPr>
            <a:picLocks noChangeAspect="1" noChangeArrowheads="1"/>
          </p:cNvPicPr>
          <p:nvPr/>
        </p:nvPicPr>
        <p:blipFill>
          <a:blip r:embed="rId2" cstate="print"/>
          <a:srcRect/>
          <a:stretch>
            <a:fillRect/>
          </a:stretch>
        </p:blipFill>
        <p:spPr bwMode="auto">
          <a:xfrm>
            <a:off x="0" y="2924175"/>
            <a:ext cx="3271838" cy="3429000"/>
          </a:xfrm>
          <a:prstGeom prst="rect">
            <a:avLst/>
          </a:prstGeom>
          <a:noFill/>
        </p:spPr>
      </p:pic>
      <p:sp>
        <p:nvSpPr>
          <p:cNvPr id="28678" name="Text Box 6"/>
          <p:cNvSpPr txBox="1">
            <a:spLocks noChangeArrowheads="1"/>
          </p:cNvSpPr>
          <p:nvPr/>
        </p:nvSpPr>
        <p:spPr bwMode="auto">
          <a:xfrm>
            <a:off x="1187624" y="0"/>
            <a:ext cx="6372225" cy="1323439"/>
          </a:xfrm>
          <a:prstGeom prst="rect">
            <a:avLst/>
          </a:prstGeom>
          <a:noFill/>
          <a:ln w="9525">
            <a:noFill/>
            <a:miter lim="800000"/>
            <a:headEnd/>
            <a:tailEnd/>
          </a:ln>
          <a:effectLst/>
        </p:spPr>
        <p:txBody>
          <a:bodyPr>
            <a:spAutoFit/>
          </a:bodyPr>
          <a:lstStyle/>
          <a:p>
            <a:pPr>
              <a:spcBef>
                <a:spcPct val="50000"/>
              </a:spcBef>
            </a:pPr>
            <a:r>
              <a:rPr lang="ru-RU" sz="4000" b="1" dirty="0">
                <a:latin typeface="Arial" charset="0"/>
              </a:rPr>
              <a:t>КОМПАС – прибор для ориентирования</a:t>
            </a:r>
          </a:p>
        </p:txBody>
      </p:sp>
      <p:sp>
        <p:nvSpPr>
          <p:cNvPr id="28679" name="Text Box 7"/>
          <p:cNvSpPr txBox="1">
            <a:spLocks noChangeArrowheads="1"/>
          </p:cNvSpPr>
          <p:nvPr/>
        </p:nvSpPr>
        <p:spPr bwMode="auto">
          <a:xfrm>
            <a:off x="3348038" y="2133600"/>
            <a:ext cx="5508625" cy="4114800"/>
          </a:xfrm>
          <a:prstGeom prst="rect">
            <a:avLst/>
          </a:prstGeom>
          <a:noFill/>
          <a:ln w="38100">
            <a:noFill/>
            <a:miter lim="800000"/>
            <a:headEnd/>
            <a:tailEnd/>
          </a:ln>
          <a:effectLst/>
        </p:spPr>
        <p:txBody>
          <a:bodyPr>
            <a:spAutoFit/>
          </a:bodyPr>
          <a:lstStyle/>
          <a:p>
            <a:pPr algn="ctr">
              <a:spcBef>
                <a:spcPct val="50000"/>
              </a:spcBef>
            </a:pPr>
            <a:r>
              <a:rPr lang="ru-RU" sz="2400" b="1" dirty="0">
                <a:solidFill>
                  <a:srgbClr val="FF3300"/>
                </a:solidFill>
                <a:latin typeface="Arial" charset="0"/>
              </a:rPr>
              <a:t>Правило:</a:t>
            </a:r>
          </a:p>
          <a:p>
            <a:pPr>
              <a:spcBef>
                <a:spcPct val="50000"/>
              </a:spcBef>
            </a:pPr>
            <a:r>
              <a:rPr lang="ru-RU" sz="2000" b="1" dirty="0">
                <a:solidFill>
                  <a:srgbClr val="FF3300"/>
                </a:solidFill>
                <a:latin typeface="Arial" charset="0"/>
              </a:rPr>
              <a:t>1. </a:t>
            </a:r>
            <a:r>
              <a:rPr lang="ru-RU" sz="2000" b="1" dirty="0">
                <a:latin typeface="Arial" charset="0"/>
              </a:rPr>
              <a:t>Положить компас на ровную, горизонтальную поверхность и дождаться пока стрелка не остановится.</a:t>
            </a:r>
          </a:p>
          <a:p>
            <a:pPr>
              <a:spcBef>
                <a:spcPct val="50000"/>
              </a:spcBef>
            </a:pPr>
            <a:r>
              <a:rPr lang="ru-RU" sz="2000" b="1" dirty="0">
                <a:solidFill>
                  <a:srgbClr val="FF3300"/>
                </a:solidFill>
                <a:latin typeface="Arial" charset="0"/>
              </a:rPr>
              <a:t>2.</a:t>
            </a:r>
            <a:r>
              <a:rPr lang="ru-RU" sz="2000" b="1" dirty="0">
                <a:latin typeface="Arial" charset="0"/>
              </a:rPr>
              <a:t> Сориентировать компас, т.е. совместить синий конец стрелки с севером на компасе</a:t>
            </a:r>
          </a:p>
          <a:p>
            <a:pPr>
              <a:spcBef>
                <a:spcPct val="50000"/>
              </a:spcBef>
            </a:pPr>
            <a:r>
              <a:rPr lang="ru-RU" sz="2000" b="1" dirty="0">
                <a:solidFill>
                  <a:srgbClr val="FF3300"/>
                </a:solidFill>
                <a:latin typeface="Arial" charset="0"/>
              </a:rPr>
              <a:t>3.</a:t>
            </a:r>
            <a:r>
              <a:rPr lang="ru-RU" sz="2000" b="1" dirty="0">
                <a:latin typeface="Arial" charset="0"/>
              </a:rPr>
              <a:t> Положить на компас палочку, травинку на центр и направить на предмет.</a:t>
            </a:r>
          </a:p>
          <a:p>
            <a:pPr>
              <a:spcBef>
                <a:spcPct val="50000"/>
              </a:spcBef>
            </a:pPr>
            <a:r>
              <a:rPr lang="ru-RU" sz="2000" b="1" dirty="0">
                <a:solidFill>
                  <a:srgbClr val="FF3300"/>
                </a:solidFill>
                <a:latin typeface="Arial" charset="0"/>
              </a:rPr>
              <a:t>4.</a:t>
            </a:r>
            <a:r>
              <a:rPr lang="ru-RU" sz="2000" b="1" dirty="0">
                <a:latin typeface="Arial" charset="0"/>
              </a:rPr>
              <a:t> Определить азимут или направление по правилу АЗИМУТА</a:t>
            </a:r>
          </a:p>
        </p:txBody>
      </p:sp>
      <p:sp>
        <p:nvSpPr>
          <p:cNvPr id="28680" name="Oval 8"/>
          <p:cNvSpPr>
            <a:spLocks noChangeArrowheads="1"/>
          </p:cNvSpPr>
          <p:nvPr/>
        </p:nvSpPr>
        <p:spPr bwMode="auto">
          <a:xfrm>
            <a:off x="2124075" y="3429000"/>
            <a:ext cx="1008063" cy="1008063"/>
          </a:xfrm>
          <a:prstGeom prst="ellipse">
            <a:avLst/>
          </a:prstGeom>
          <a:noFill/>
          <a:ln w="57150">
            <a:solidFill>
              <a:srgbClr val="FF3300"/>
            </a:solidFill>
            <a:round/>
            <a:headEnd/>
            <a:tailEnd/>
          </a:ln>
          <a:effectLst/>
        </p:spPr>
        <p:txBody>
          <a:bodyPr wrap="none" anchor="ctr"/>
          <a:lstStyle/>
          <a:p>
            <a:endParaRPr lang="ru-RU"/>
          </a:p>
        </p:txBody>
      </p:sp>
      <p:sp>
        <p:nvSpPr>
          <p:cNvPr id="28682" name="Rectangle 10"/>
          <p:cNvSpPr>
            <a:spLocks noChangeArrowheads="1"/>
          </p:cNvSpPr>
          <p:nvPr/>
        </p:nvSpPr>
        <p:spPr bwMode="auto">
          <a:xfrm>
            <a:off x="3276600" y="2133600"/>
            <a:ext cx="5545138" cy="4176713"/>
          </a:xfrm>
          <a:prstGeom prst="rect">
            <a:avLst/>
          </a:prstGeom>
          <a:noFill/>
          <a:ln w="57150">
            <a:solidFill>
              <a:srgbClr val="FF3300"/>
            </a:solidFill>
            <a:miter lim="800000"/>
            <a:headEnd/>
            <a:tailEnd/>
          </a:ln>
          <a:effectLst/>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8678"/>
                                        </p:tgtEl>
                                        <p:attrNameLst>
                                          <p:attrName>style.visibility</p:attrName>
                                        </p:attrNameLst>
                                      </p:cBhvr>
                                      <p:to>
                                        <p:strVal val="visible"/>
                                      </p:to>
                                    </p:set>
                                    <p:animEffect transition="in" filter="blinds(horizontal)">
                                      <p:cBhvr>
                                        <p:cTn id="7" dur="2000"/>
                                        <p:tgtEl>
                                          <p:spTgt spid="28678"/>
                                        </p:tgtEl>
                                      </p:cBhvr>
                                    </p:animEffect>
                                  </p:childTnLst>
                                </p:cTn>
                              </p:par>
                            </p:childTnLst>
                          </p:cTn>
                        </p:par>
                        <p:par>
                          <p:cTn id="8" fill="hold">
                            <p:stCondLst>
                              <p:cond delay="2000"/>
                            </p:stCondLst>
                            <p:childTnLst>
                              <p:par>
                                <p:cTn id="9" presetID="3" presetClass="entr" presetSubtype="10" fill="hold" nodeType="afterEffect">
                                  <p:stCondLst>
                                    <p:cond delay="0"/>
                                  </p:stCondLst>
                                  <p:childTnLst>
                                    <p:set>
                                      <p:cBhvr>
                                        <p:cTn id="10" dur="1" fill="hold">
                                          <p:stCondLst>
                                            <p:cond delay="0"/>
                                          </p:stCondLst>
                                        </p:cTn>
                                        <p:tgtEl>
                                          <p:spTgt spid="28677"/>
                                        </p:tgtEl>
                                        <p:attrNameLst>
                                          <p:attrName>style.visibility</p:attrName>
                                        </p:attrNameLst>
                                      </p:cBhvr>
                                      <p:to>
                                        <p:strVal val="visible"/>
                                      </p:to>
                                    </p:set>
                                    <p:animEffect transition="in" filter="blinds(horizontal)">
                                      <p:cBhvr>
                                        <p:cTn id="11" dur="2000"/>
                                        <p:tgtEl>
                                          <p:spTgt spid="28677"/>
                                        </p:tgtEl>
                                      </p:cBhvr>
                                    </p:animEffect>
                                  </p:childTnLst>
                                </p:cTn>
                              </p:par>
                            </p:childTnLst>
                          </p:cTn>
                        </p:par>
                        <p:par>
                          <p:cTn id="12" fill="hold">
                            <p:stCondLst>
                              <p:cond delay="4000"/>
                            </p:stCondLst>
                            <p:childTnLst>
                              <p:par>
                                <p:cTn id="13" presetID="3" presetClass="entr" presetSubtype="10" fill="hold" nodeType="afterEffect">
                                  <p:stCondLst>
                                    <p:cond delay="0"/>
                                  </p:stCondLst>
                                  <p:childTnLst>
                                    <p:set>
                                      <p:cBhvr>
                                        <p:cTn id="14" dur="1" fill="hold">
                                          <p:stCondLst>
                                            <p:cond delay="0"/>
                                          </p:stCondLst>
                                        </p:cTn>
                                        <p:tgtEl>
                                          <p:spTgt spid="28679">
                                            <p:txEl>
                                              <p:pRg st="1" end="1"/>
                                            </p:txEl>
                                          </p:spTgt>
                                        </p:tgtEl>
                                        <p:attrNameLst>
                                          <p:attrName>style.visibility</p:attrName>
                                        </p:attrNameLst>
                                      </p:cBhvr>
                                      <p:to>
                                        <p:strVal val="visible"/>
                                      </p:to>
                                    </p:set>
                                    <p:animEffect transition="in" filter="blinds(horizontal)">
                                      <p:cBhvr>
                                        <p:cTn id="15" dur="2000"/>
                                        <p:tgtEl>
                                          <p:spTgt spid="28679">
                                            <p:txEl>
                                              <p:pRg st="1" end="1"/>
                                            </p:txEl>
                                          </p:spTgt>
                                        </p:tgtEl>
                                      </p:cBhvr>
                                    </p:animEffect>
                                  </p:childTnLst>
                                </p:cTn>
                              </p:par>
                            </p:childTnLst>
                          </p:cTn>
                        </p:par>
                        <p:par>
                          <p:cTn id="16" fill="hold">
                            <p:stCondLst>
                              <p:cond delay="6000"/>
                            </p:stCondLst>
                            <p:childTnLst>
                              <p:par>
                                <p:cTn id="17" presetID="3" presetClass="entr" presetSubtype="10" fill="hold" nodeType="afterEffect">
                                  <p:stCondLst>
                                    <p:cond delay="0"/>
                                  </p:stCondLst>
                                  <p:childTnLst>
                                    <p:set>
                                      <p:cBhvr>
                                        <p:cTn id="18" dur="1" fill="hold">
                                          <p:stCondLst>
                                            <p:cond delay="0"/>
                                          </p:stCondLst>
                                        </p:cTn>
                                        <p:tgtEl>
                                          <p:spTgt spid="28679">
                                            <p:txEl>
                                              <p:pRg st="2" end="2"/>
                                            </p:txEl>
                                          </p:spTgt>
                                        </p:tgtEl>
                                        <p:attrNameLst>
                                          <p:attrName>style.visibility</p:attrName>
                                        </p:attrNameLst>
                                      </p:cBhvr>
                                      <p:to>
                                        <p:strVal val="visible"/>
                                      </p:to>
                                    </p:set>
                                    <p:animEffect transition="in" filter="blinds(horizontal)">
                                      <p:cBhvr>
                                        <p:cTn id="19" dur="2000"/>
                                        <p:tgtEl>
                                          <p:spTgt spid="28679">
                                            <p:txEl>
                                              <p:pRg st="2" end="2"/>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28680"/>
                                        </p:tgtEl>
                                        <p:attrNameLst>
                                          <p:attrName>style.visibility</p:attrName>
                                        </p:attrNameLst>
                                      </p:cBhvr>
                                      <p:to>
                                        <p:strVal val="visible"/>
                                      </p:to>
                                    </p:set>
                                    <p:animEffect transition="in" filter="blinds(horizontal)">
                                      <p:cBhvr>
                                        <p:cTn id="22" dur="2000"/>
                                        <p:tgtEl>
                                          <p:spTgt spid="28680"/>
                                        </p:tgtEl>
                                      </p:cBhvr>
                                    </p:animEffect>
                                  </p:childTnLst>
                                </p:cTn>
                              </p:par>
                            </p:childTnLst>
                          </p:cTn>
                        </p:par>
                        <p:par>
                          <p:cTn id="23" fill="hold">
                            <p:stCondLst>
                              <p:cond delay="8000"/>
                            </p:stCondLst>
                            <p:childTnLst>
                              <p:par>
                                <p:cTn id="24" presetID="3" presetClass="entr" presetSubtype="10" fill="hold" nodeType="afterEffect">
                                  <p:stCondLst>
                                    <p:cond delay="0"/>
                                  </p:stCondLst>
                                  <p:childTnLst>
                                    <p:set>
                                      <p:cBhvr>
                                        <p:cTn id="25" dur="1" fill="hold">
                                          <p:stCondLst>
                                            <p:cond delay="0"/>
                                          </p:stCondLst>
                                        </p:cTn>
                                        <p:tgtEl>
                                          <p:spTgt spid="28679">
                                            <p:txEl>
                                              <p:pRg st="3" end="3"/>
                                            </p:txEl>
                                          </p:spTgt>
                                        </p:tgtEl>
                                        <p:attrNameLst>
                                          <p:attrName>style.visibility</p:attrName>
                                        </p:attrNameLst>
                                      </p:cBhvr>
                                      <p:to>
                                        <p:strVal val="visible"/>
                                      </p:to>
                                    </p:set>
                                    <p:animEffect transition="in" filter="blinds(horizontal)">
                                      <p:cBhvr>
                                        <p:cTn id="26" dur="2000"/>
                                        <p:tgtEl>
                                          <p:spTgt spid="28679">
                                            <p:txEl>
                                              <p:pRg st="3" end="3"/>
                                            </p:txEl>
                                          </p:spTgt>
                                        </p:tgtEl>
                                      </p:cBhvr>
                                    </p:animEffect>
                                  </p:childTnLst>
                                </p:cTn>
                              </p:par>
                            </p:childTnLst>
                          </p:cTn>
                        </p:par>
                        <p:par>
                          <p:cTn id="27" fill="hold">
                            <p:stCondLst>
                              <p:cond delay="10000"/>
                            </p:stCondLst>
                            <p:childTnLst>
                              <p:par>
                                <p:cTn id="28" presetID="3" presetClass="entr" presetSubtype="10" fill="hold" nodeType="afterEffect">
                                  <p:stCondLst>
                                    <p:cond delay="0"/>
                                  </p:stCondLst>
                                  <p:childTnLst>
                                    <p:set>
                                      <p:cBhvr>
                                        <p:cTn id="29" dur="1" fill="hold">
                                          <p:stCondLst>
                                            <p:cond delay="0"/>
                                          </p:stCondLst>
                                        </p:cTn>
                                        <p:tgtEl>
                                          <p:spTgt spid="28679">
                                            <p:txEl>
                                              <p:pRg st="4" end="4"/>
                                            </p:txEl>
                                          </p:spTgt>
                                        </p:tgtEl>
                                        <p:attrNameLst>
                                          <p:attrName>style.visibility</p:attrName>
                                        </p:attrNameLst>
                                      </p:cBhvr>
                                      <p:to>
                                        <p:strVal val="visible"/>
                                      </p:to>
                                    </p:set>
                                    <p:animEffect transition="in" filter="blinds(horizontal)">
                                      <p:cBhvr>
                                        <p:cTn id="30" dur="2000"/>
                                        <p:tgtEl>
                                          <p:spTgt spid="28679">
                                            <p:txEl>
                                              <p:pRg st="4" end="4"/>
                                            </p:txEl>
                                          </p:spTgt>
                                        </p:tgtEl>
                                      </p:cBhvr>
                                    </p:animEffect>
                                  </p:childTnLst>
                                </p:cTn>
                              </p:par>
                            </p:childTnLst>
                          </p:cTn>
                        </p:par>
                        <p:par>
                          <p:cTn id="31" fill="hold">
                            <p:stCondLst>
                              <p:cond delay="12000"/>
                            </p:stCondLst>
                            <p:childTnLst>
                              <p:par>
                                <p:cTn id="32" presetID="3" presetClass="entr" presetSubtype="10" fill="hold" grpId="0" nodeType="afterEffect">
                                  <p:stCondLst>
                                    <p:cond delay="0"/>
                                  </p:stCondLst>
                                  <p:childTnLst>
                                    <p:set>
                                      <p:cBhvr>
                                        <p:cTn id="33" dur="1" fill="hold">
                                          <p:stCondLst>
                                            <p:cond delay="0"/>
                                          </p:stCondLst>
                                        </p:cTn>
                                        <p:tgtEl>
                                          <p:spTgt spid="28682"/>
                                        </p:tgtEl>
                                        <p:attrNameLst>
                                          <p:attrName>style.visibility</p:attrName>
                                        </p:attrNameLst>
                                      </p:cBhvr>
                                      <p:to>
                                        <p:strVal val="visible"/>
                                      </p:to>
                                    </p:set>
                                    <p:animEffect transition="in" filter="blinds(horizontal)">
                                      <p:cBhvr>
                                        <p:cTn id="34" dur="500"/>
                                        <p:tgtEl>
                                          <p:spTgt spid="28682"/>
                                        </p:tgtEl>
                                      </p:cBhvr>
                                    </p:animEffect>
                                  </p:childTnLst>
                                </p:cTn>
                              </p:par>
                              <p:par>
                                <p:cTn id="35" presetID="3" presetClass="entr" presetSubtype="10" fill="hold" nodeType="withEffect">
                                  <p:stCondLst>
                                    <p:cond delay="0"/>
                                  </p:stCondLst>
                                  <p:childTnLst>
                                    <p:set>
                                      <p:cBhvr>
                                        <p:cTn id="36" dur="1" fill="hold">
                                          <p:stCondLst>
                                            <p:cond delay="0"/>
                                          </p:stCondLst>
                                        </p:cTn>
                                        <p:tgtEl>
                                          <p:spTgt spid="28679">
                                            <p:txEl>
                                              <p:pRg st="0" end="0"/>
                                            </p:txEl>
                                          </p:spTgt>
                                        </p:tgtEl>
                                        <p:attrNameLst>
                                          <p:attrName>style.visibility</p:attrName>
                                        </p:attrNameLst>
                                      </p:cBhvr>
                                      <p:to>
                                        <p:strVal val="visible"/>
                                      </p:to>
                                    </p:set>
                                    <p:animEffect transition="in" filter="blinds(horizontal)">
                                      <p:cBhvr>
                                        <p:cTn id="37" dur="500"/>
                                        <p:tgtEl>
                                          <p:spTgt spid="286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8" grpId="0"/>
      <p:bldP spid="28680" grpId="0" animBg="1"/>
      <p:bldP spid="2868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WordArt 2"/>
          <p:cNvSpPr>
            <a:spLocks noChangeArrowheads="1" noChangeShapeType="1" noTextEdit="1"/>
          </p:cNvSpPr>
          <p:nvPr/>
        </p:nvSpPr>
        <p:spPr bwMode="auto">
          <a:xfrm rot="243029">
            <a:off x="0" y="260350"/>
            <a:ext cx="4464050" cy="1152525"/>
          </a:xfrm>
          <a:prstGeom prst="rect">
            <a:avLst/>
          </a:prstGeom>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sp3d>
          </a:bodyPr>
          <a:lstStyle/>
          <a:p>
            <a:pPr algn="ctr"/>
            <a:r>
              <a:rPr lang="ru-RU" sz="3600" kern="10">
                <a:ln w="9525">
                  <a:round/>
                  <a:headEnd/>
                  <a:tailEnd/>
                </a:ln>
                <a:gradFill rotWithShape="0">
                  <a:gsLst>
                    <a:gs pos="0">
                      <a:srgbClr val="FFE701"/>
                    </a:gs>
                    <a:gs pos="100000">
                      <a:srgbClr val="FE3E02"/>
                    </a:gs>
                  </a:gsLst>
                  <a:lin ang="5156971" scaled="1"/>
                </a:gradFill>
                <a:latin typeface="Impact"/>
              </a:rPr>
              <a:t>А З И М У Т</a:t>
            </a:r>
          </a:p>
        </p:txBody>
      </p:sp>
      <p:sp>
        <p:nvSpPr>
          <p:cNvPr id="29699" name="Line 3"/>
          <p:cNvSpPr>
            <a:spLocks noChangeShapeType="1"/>
          </p:cNvSpPr>
          <p:nvPr/>
        </p:nvSpPr>
        <p:spPr bwMode="auto">
          <a:xfrm flipV="1">
            <a:off x="4572000" y="1628775"/>
            <a:ext cx="0" cy="2160588"/>
          </a:xfrm>
          <a:prstGeom prst="line">
            <a:avLst/>
          </a:prstGeom>
          <a:noFill/>
          <a:ln w="76200">
            <a:solidFill>
              <a:schemeClr val="tx1"/>
            </a:solidFill>
            <a:round/>
            <a:headEnd/>
            <a:tailEnd type="triangle" w="med" len="med"/>
          </a:ln>
          <a:effectLst/>
        </p:spPr>
        <p:txBody>
          <a:bodyPr/>
          <a:lstStyle/>
          <a:p>
            <a:endParaRPr lang="ru-RU"/>
          </a:p>
        </p:txBody>
      </p:sp>
      <p:sp>
        <p:nvSpPr>
          <p:cNvPr id="29700" name="Line 4"/>
          <p:cNvSpPr>
            <a:spLocks noChangeShapeType="1"/>
          </p:cNvSpPr>
          <p:nvPr/>
        </p:nvSpPr>
        <p:spPr bwMode="auto">
          <a:xfrm>
            <a:off x="4572000" y="3789363"/>
            <a:ext cx="0" cy="1944687"/>
          </a:xfrm>
          <a:prstGeom prst="line">
            <a:avLst/>
          </a:prstGeom>
          <a:noFill/>
          <a:ln w="76200">
            <a:solidFill>
              <a:schemeClr val="tx1"/>
            </a:solidFill>
            <a:round/>
            <a:headEnd/>
            <a:tailEnd type="triangle" w="med" len="med"/>
          </a:ln>
          <a:effectLst/>
        </p:spPr>
        <p:txBody>
          <a:bodyPr/>
          <a:lstStyle/>
          <a:p>
            <a:endParaRPr lang="ru-RU"/>
          </a:p>
        </p:txBody>
      </p:sp>
      <p:sp>
        <p:nvSpPr>
          <p:cNvPr id="29701" name="Line 5"/>
          <p:cNvSpPr>
            <a:spLocks noChangeShapeType="1"/>
          </p:cNvSpPr>
          <p:nvPr/>
        </p:nvSpPr>
        <p:spPr bwMode="auto">
          <a:xfrm>
            <a:off x="4572000" y="3789363"/>
            <a:ext cx="2016125" cy="0"/>
          </a:xfrm>
          <a:prstGeom prst="line">
            <a:avLst/>
          </a:prstGeom>
          <a:noFill/>
          <a:ln w="76200">
            <a:solidFill>
              <a:schemeClr val="tx1"/>
            </a:solidFill>
            <a:round/>
            <a:headEnd/>
            <a:tailEnd type="triangle" w="med" len="med"/>
          </a:ln>
          <a:effectLst/>
        </p:spPr>
        <p:txBody>
          <a:bodyPr/>
          <a:lstStyle/>
          <a:p>
            <a:endParaRPr lang="ru-RU"/>
          </a:p>
        </p:txBody>
      </p:sp>
      <p:sp>
        <p:nvSpPr>
          <p:cNvPr id="29702" name="Line 6"/>
          <p:cNvSpPr>
            <a:spLocks noChangeShapeType="1"/>
          </p:cNvSpPr>
          <p:nvPr/>
        </p:nvSpPr>
        <p:spPr bwMode="auto">
          <a:xfrm flipH="1">
            <a:off x="2484438" y="3789363"/>
            <a:ext cx="2087562" cy="0"/>
          </a:xfrm>
          <a:prstGeom prst="line">
            <a:avLst/>
          </a:prstGeom>
          <a:noFill/>
          <a:ln w="76200">
            <a:solidFill>
              <a:schemeClr val="tx1"/>
            </a:solidFill>
            <a:round/>
            <a:headEnd/>
            <a:tailEnd type="triangle" w="med" len="med"/>
          </a:ln>
          <a:effectLst/>
        </p:spPr>
        <p:txBody>
          <a:bodyPr/>
          <a:lstStyle/>
          <a:p>
            <a:endParaRPr lang="ru-RU"/>
          </a:p>
        </p:txBody>
      </p:sp>
      <p:sp>
        <p:nvSpPr>
          <p:cNvPr id="29703" name="Text Box 7"/>
          <p:cNvSpPr txBox="1">
            <a:spLocks noChangeArrowheads="1"/>
          </p:cNvSpPr>
          <p:nvPr/>
        </p:nvSpPr>
        <p:spPr bwMode="auto">
          <a:xfrm>
            <a:off x="4356100" y="1052513"/>
            <a:ext cx="576263" cy="641350"/>
          </a:xfrm>
          <a:prstGeom prst="rect">
            <a:avLst/>
          </a:prstGeom>
          <a:noFill/>
          <a:ln w="9525">
            <a:noFill/>
            <a:miter lim="800000"/>
            <a:headEnd/>
            <a:tailEnd/>
          </a:ln>
          <a:effectLst/>
        </p:spPr>
        <p:txBody>
          <a:bodyPr>
            <a:spAutoFit/>
          </a:bodyPr>
          <a:lstStyle/>
          <a:p>
            <a:pPr>
              <a:spcBef>
                <a:spcPct val="50000"/>
              </a:spcBef>
            </a:pPr>
            <a:r>
              <a:rPr lang="ru-RU" sz="3600" b="1">
                <a:solidFill>
                  <a:schemeClr val="accent2"/>
                </a:solidFill>
                <a:latin typeface="Arial" charset="0"/>
              </a:rPr>
              <a:t>С</a:t>
            </a:r>
          </a:p>
        </p:txBody>
      </p:sp>
      <p:sp>
        <p:nvSpPr>
          <p:cNvPr id="29704" name="Oval 8"/>
          <p:cNvSpPr>
            <a:spLocks noChangeArrowheads="1"/>
          </p:cNvSpPr>
          <p:nvPr/>
        </p:nvSpPr>
        <p:spPr bwMode="auto">
          <a:xfrm>
            <a:off x="6731000" y="3355975"/>
            <a:ext cx="792163" cy="792163"/>
          </a:xfrm>
          <a:prstGeom prst="ellipse">
            <a:avLst/>
          </a:prstGeom>
          <a:noFill/>
          <a:ln w="57150">
            <a:solidFill>
              <a:schemeClr val="accent2"/>
            </a:solidFill>
            <a:round/>
            <a:headEnd/>
            <a:tailEnd/>
          </a:ln>
          <a:effectLst/>
        </p:spPr>
        <p:txBody>
          <a:bodyPr wrap="none" anchor="ctr"/>
          <a:lstStyle/>
          <a:p>
            <a:endParaRPr lang="ru-RU"/>
          </a:p>
        </p:txBody>
      </p:sp>
      <p:sp>
        <p:nvSpPr>
          <p:cNvPr id="29705" name="Oval 9"/>
          <p:cNvSpPr>
            <a:spLocks noChangeArrowheads="1"/>
          </p:cNvSpPr>
          <p:nvPr/>
        </p:nvSpPr>
        <p:spPr bwMode="auto">
          <a:xfrm>
            <a:off x="7019925" y="3644900"/>
            <a:ext cx="215900" cy="215900"/>
          </a:xfrm>
          <a:prstGeom prst="ellipse">
            <a:avLst/>
          </a:prstGeom>
          <a:solidFill>
            <a:schemeClr val="accent2"/>
          </a:solidFill>
          <a:ln w="9525">
            <a:solidFill>
              <a:schemeClr val="tx1"/>
            </a:solidFill>
            <a:round/>
            <a:headEnd/>
            <a:tailEnd/>
          </a:ln>
          <a:effectLst/>
        </p:spPr>
        <p:txBody>
          <a:bodyPr wrap="none" anchor="ctr"/>
          <a:lstStyle/>
          <a:p>
            <a:endParaRPr lang="ru-RU"/>
          </a:p>
        </p:txBody>
      </p:sp>
      <p:sp>
        <p:nvSpPr>
          <p:cNvPr id="29706" name="Rectangle 10"/>
          <p:cNvSpPr>
            <a:spLocks noChangeArrowheads="1"/>
          </p:cNvSpPr>
          <p:nvPr/>
        </p:nvSpPr>
        <p:spPr bwMode="auto">
          <a:xfrm>
            <a:off x="4140200" y="6237288"/>
            <a:ext cx="792163" cy="431800"/>
          </a:xfrm>
          <a:prstGeom prst="rect">
            <a:avLst/>
          </a:prstGeom>
          <a:solidFill>
            <a:srgbClr val="FFFF00"/>
          </a:solidFill>
          <a:ln w="9525">
            <a:solidFill>
              <a:schemeClr val="tx1"/>
            </a:solidFill>
            <a:miter lim="800000"/>
            <a:headEnd/>
            <a:tailEnd/>
          </a:ln>
          <a:effectLst/>
        </p:spPr>
        <p:txBody>
          <a:bodyPr wrap="none" anchor="ctr"/>
          <a:lstStyle/>
          <a:p>
            <a:endParaRPr lang="ru-RU"/>
          </a:p>
        </p:txBody>
      </p:sp>
      <p:sp>
        <p:nvSpPr>
          <p:cNvPr id="29707" name="Rectangle 11"/>
          <p:cNvSpPr>
            <a:spLocks noChangeArrowheads="1"/>
          </p:cNvSpPr>
          <p:nvPr/>
        </p:nvSpPr>
        <p:spPr bwMode="auto">
          <a:xfrm>
            <a:off x="4932363" y="6453188"/>
            <a:ext cx="431800" cy="215900"/>
          </a:xfrm>
          <a:prstGeom prst="rect">
            <a:avLst/>
          </a:prstGeom>
          <a:solidFill>
            <a:srgbClr val="FFFF00"/>
          </a:solidFill>
          <a:ln w="9525">
            <a:solidFill>
              <a:schemeClr val="tx1"/>
            </a:solidFill>
            <a:miter lim="800000"/>
            <a:headEnd/>
            <a:tailEnd/>
          </a:ln>
          <a:effectLst/>
        </p:spPr>
        <p:txBody>
          <a:bodyPr wrap="none" anchor="ctr"/>
          <a:lstStyle/>
          <a:p>
            <a:endParaRPr lang="ru-RU"/>
          </a:p>
        </p:txBody>
      </p:sp>
      <p:sp>
        <p:nvSpPr>
          <p:cNvPr id="29708" name="Text Box 12"/>
          <p:cNvSpPr txBox="1">
            <a:spLocks noChangeArrowheads="1"/>
          </p:cNvSpPr>
          <p:nvPr/>
        </p:nvSpPr>
        <p:spPr bwMode="auto">
          <a:xfrm>
            <a:off x="4140200" y="6237288"/>
            <a:ext cx="935038" cy="366712"/>
          </a:xfrm>
          <a:prstGeom prst="rect">
            <a:avLst/>
          </a:prstGeom>
          <a:noFill/>
          <a:ln w="9525">
            <a:noFill/>
            <a:miter lim="800000"/>
            <a:headEnd/>
            <a:tailEnd/>
          </a:ln>
          <a:effectLst/>
        </p:spPr>
        <p:txBody>
          <a:bodyPr>
            <a:spAutoFit/>
          </a:bodyPr>
          <a:lstStyle/>
          <a:p>
            <a:pPr>
              <a:spcBef>
                <a:spcPct val="50000"/>
              </a:spcBef>
            </a:pPr>
            <a:r>
              <a:rPr lang="ru-RU" b="1">
                <a:latin typeface="Arial" charset="0"/>
              </a:rPr>
              <a:t>Лесн.</a:t>
            </a:r>
          </a:p>
        </p:txBody>
      </p:sp>
      <p:sp>
        <p:nvSpPr>
          <p:cNvPr id="29709" name="AutoShape 13"/>
          <p:cNvSpPr>
            <a:spLocks noChangeArrowheads="1"/>
          </p:cNvSpPr>
          <p:nvPr/>
        </p:nvSpPr>
        <p:spPr bwMode="auto">
          <a:xfrm>
            <a:off x="1908175" y="3213100"/>
            <a:ext cx="360363" cy="865188"/>
          </a:xfrm>
          <a:prstGeom prst="triangle">
            <a:avLst>
              <a:gd name="adj" fmla="val 50000"/>
            </a:avLst>
          </a:prstGeom>
          <a:solidFill>
            <a:schemeClr val="tx1"/>
          </a:solidFill>
          <a:ln w="9525">
            <a:solidFill>
              <a:schemeClr val="tx1"/>
            </a:solidFill>
            <a:miter lim="800000"/>
            <a:headEnd/>
            <a:tailEnd/>
          </a:ln>
          <a:effectLst/>
        </p:spPr>
        <p:txBody>
          <a:bodyPr wrap="none" anchor="ctr"/>
          <a:lstStyle/>
          <a:p>
            <a:endParaRPr lang="ru-RU"/>
          </a:p>
        </p:txBody>
      </p:sp>
      <p:sp>
        <p:nvSpPr>
          <p:cNvPr id="29710" name="Line 14"/>
          <p:cNvSpPr>
            <a:spLocks noChangeShapeType="1"/>
          </p:cNvSpPr>
          <p:nvPr/>
        </p:nvSpPr>
        <p:spPr bwMode="auto">
          <a:xfrm flipH="1">
            <a:off x="1835150" y="2997200"/>
            <a:ext cx="504825" cy="431800"/>
          </a:xfrm>
          <a:prstGeom prst="line">
            <a:avLst/>
          </a:prstGeom>
          <a:noFill/>
          <a:ln w="57150">
            <a:solidFill>
              <a:schemeClr val="tx1"/>
            </a:solidFill>
            <a:round/>
            <a:headEnd/>
            <a:tailEnd/>
          </a:ln>
          <a:effectLst/>
        </p:spPr>
        <p:txBody>
          <a:bodyPr/>
          <a:lstStyle/>
          <a:p>
            <a:endParaRPr lang="ru-RU"/>
          </a:p>
        </p:txBody>
      </p:sp>
      <p:sp>
        <p:nvSpPr>
          <p:cNvPr id="29711" name="Line 15"/>
          <p:cNvSpPr>
            <a:spLocks noChangeShapeType="1"/>
          </p:cNvSpPr>
          <p:nvPr/>
        </p:nvSpPr>
        <p:spPr bwMode="auto">
          <a:xfrm>
            <a:off x="1835150" y="3068638"/>
            <a:ext cx="504825" cy="358775"/>
          </a:xfrm>
          <a:prstGeom prst="line">
            <a:avLst/>
          </a:prstGeom>
          <a:noFill/>
          <a:ln w="57150">
            <a:solidFill>
              <a:schemeClr val="tx1"/>
            </a:solidFill>
            <a:round/>
            <a:headEnd/>
            <a:tailEnd/>
          </a:ln>
          <a:effectLst/>
        </p:spPr>
        <p:txBody>
          <a:bodyPr/>
          <a:lstStyle/>
          <a:p>
            <a:endParaRPr lang="ru-RU"/>
          </a:p>
        </p:txBody>
      </p:sp>
      <p:sp>
        <p:nvSpPr>
          <p:cNvPr id="29712" name="AutoShape 16"/>
          <p:cNvSpPr>
            <a:spLocks noChangeArrowheads="1"/>
          </p:cNvSpPr>
          <p:nvPr/>
        </p:nvSpPr>
        <p:spPr bwMode="auto">
          <a:xfrm rot="1692449">
            <a:off x="4500563" y="2276475"/>
            <a:ext cx="1719262" cy="1630363"/>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0799 w 21600"/>
              <a:gd name="T5" fmla="*/ 0 h 21600"/>
              <a:gd name="T6" fmla="*/ 2700 w 21600"/>
              <a:gd name="T7" fmla="*/ 10800 h 21600"/>
              <a:gd name="T8" fmla="*/ 10799 w 21600"/>
              <a:gd name="T9" fmla="*/ 540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F3399"/>
          </a:solidFill>
          <a:ln w="9525">
            <a:solidFill>
              <a:schemeClr val="tx1"/>
            </a:solidFill>
            <a:miter lim="800000"/>
            <a:headEnd/>
            <a:tailEnd/>
          </a:ln>
          <a:effectLst/>
        </p:spPr>
        <p:txBody>
          <a:bodyPr wrap="none" anchor="ctr"/>
          <a:lstStyle/>
          <a:p>
            <a:endParaRPr lang="ru-RU"/>
          </a:p>
        </p:txBody>
      </p:sp>
      <p:sp>
        <p:nvSpPr>
          <p:cNvPr id="29713" name="AutoShape 17"/>
          <p:cNvSpPr>
            <a:spLocks noChangeArrowheads="1"/>
          </p:cNvSpPr>
          <p:nvPr/>
        </p:nvSpPr>
        <p:spPr bwMode="auto">
          <a:xfrm rot="4809395">
            <a:off x="3213100" y="2843213"/>
            <a:ext cx="3384550" cy="1676400"/>
          </a:xfrm>
          <a:custGeom>
            <a:avLst/>
            <a:gdLst>
              <a:gd name="G0" fmla="+- -569646 0 0"/>
              <a:gd name="G1" fmla="+- -11796480 0 0"/>
              <a:gd name="G2" fmla="+- -569646 0 -11796480"/>
              <a:gd name="G3" fmla="+- 10800 0 0"/>
              <a:gd name="G4" fmla="+- 0 0 -569646"/>
              <a:gd name="T0" fmla="*/ 360 256 1"/>
              <a:gd name="T1" fmla="*/ 0 256 1"/>
              <a:gd name="G5" fmla="+- G2 T0 T1"/>
              <a:gd name="G6" fmla="?: G2 G2 G5"/>
              <a:gd name="G7" fmla="+- 0 0 G6"/>
              <a:gd name="G8" fmla="+- 5882 0 0"/>
              <a:gd name="G9" fmla="+- 0 0 -11796480"/>
              <a:gd name="G10" fmla="+- 5882 0 2700"/>
              <a:gd name="G11" fmla="cos G10 -569646"/>
              <a:gd name="G12" fmla="sin G10 -569646"/>
              <a:gd name="G13" fmla="cos 13500 -569646"/>
              <a:gd name="G14" fmla="sin 13500 -569646"/>
              <a:gd name="G15" fmla="+- G11 10800 0"/>
              <a:gd name="G16" fmla="+- G12 10800 0"/>
              <a:gd name="G17" fmla="+- G13 10800 0"/>
              <a:gd name="G18" fmla="+- G14 10800 0"/>
              <a:gd name="G19" fmla="*/ 5882 1 2"/>
              <a:gd name="G20" fmla="+- G19 5400 0"/>
              <a:gd name="G21" fmla="cos G20 -569646"/>
              <a:gd name="G22" fmla="sin G20 -569646"/>
              <a:gd name="G23" fmla="+- G21 10800 0"/>
              <a:gd name="G24" fmla="+- G12 G23 G22"/>
              <a:gd name="G25" fmla="+- G22 G23 G11"/>
              <a:gd name="G26" fmla="cos 10800 -569646"/>
              <a:gd name="G27" fmla="sin 10800 -569646"/>
              <a:gd name="G28" fmla="cos 5882 -569646"/>
              <a:gd name="G29" fmla="sin 5882 -569646"/>
              <a:gd name="G30" fmla="+- G26 10800 0"/>
              <a:gd name="G31" fmla="+- G27 10800 0"/>
              <a:gd name="G32" fmla="+- G28 10800 0"/>
              <a:gd name="G33" fmla="+- G29 10800 0"/>
              <a:gd name="G34" fmla="+- G19 5400 0"/>
              <a:gd name="G35" fmla="cos G34 -11796480"/>
              <a:gd name="G36" fmla="sin G34 -11796480"/>
              <a:gd name="G37" fmla="+/ -11796480 -569646 2"/>
              <a:gd name="T2" fmla="*/ 180 256 1"/>
              <a:gd name="T3" fmla="*/ 0 256 1"/>
              <a:gd name="G38" fmla="+- G37 T2 T3"/>
              <a:gd name="G39" fmla="?: G2 G37 G38"/>
              <a:gd name="G40" fmla="cos 10800 G39"/>
              <a:gd name="G41" fmla="sin 10800 G39"/>
              <a:gd name="G42" fmla="cos 5882 G39"/>
              <a:gd name="G43" fmla="sin 5882 G39"/>
              <a:gd name="G44" fmla="+- G40 10800 0"/>
              <a:gd name="G45" fmla="+- G41 10800 0"/>
              <a:gd name="G46" fmla="+- G42 10800 0"/>
              <a:gd name="G47" fmla="+- G43 10800 0"/>
              <a:gd name="G48" fmla="+- G35 10800 0"/>
              <a:gd name="G49" fmla="+- G36 10800 0"/>
              <a:gd name="T4" fmla="*/ 9981 w 21600"/>
              <a:gd name="T5" fmla="*/ 31 h 21600"/>
              <a:gd name="T6" fmla="*/ 2459 w 21600"/>
              <a:gd name="T7" fmla="*/ 10800 h 21600"/>
              <a:gd name="T8" fmla="*/ 10354 w 21600"/>
              <a:gd name="T9" fmla="*/ 4934 h 21600"/>
              <a:gd name="T10" fmla="*/ 24144 w 21600"/>
              <a:gd name="T11" fmla="*/ 8759 h 21600"/>
              <a:gd name="T12" fmla="*/ 19825 w 21600"/>
              <a:gd name="T13" fmla="*/ 14639 h 21600"/>
              <a:gd name="T14" fmla="*/ 13945 w 21600"/>
              <a:gd name="T15" fmla="*/ 10319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614" y="9911"/>
                </a:moveTo>
                <a:cubicBezTo>
                  <a:pt x="16175" y="7039"/>
                  <a:pt x="13705" y="4918"/>
                  <a:pt x="10800" y="4918"/>
                </a:cubicBezTo>
                <a:cubicBezTo>
                  <a:pt x="7551" y="4918"/>
                  <a:pt x="4918" y="7551"/>
                  <a:pt x="4918" y="10800"/>
                </a:cubicBezTo>
                <a:lnTo>
                  <a:pt x="0" y="10800"/>
                </a:lnTo>
                <a:cubicBezTo>
                  <a:pt x="0" y="4835"/>
                  <a:pt x="4835" y="0"/>
                  <a:pt x="10800" y="0"/>
                </a:cubicBezTo>
                <a:cubicBezTo>
                  <a:pt x="16134" y="0"/>
                  <a:pt x="20669" y="3894"/>
                  <a:pt x="21475" y="9167"/>
                </a:cubicBezTo>
                <a:lnTo>
                  <a:pt x="24144" y="8759"/>
                </a:lnTo>
                <a:lnTo>
                  <a:pt x="19825" y="14639"/>
                </a:lnTo>
                <a:lnTo>
                  <a:pt x="13945" y="10319"/>
                </a:lnTo>
                <a:lnTo>
                  <a:pt x="16614" y="9911"/>
                </a:lnTo>
                <a:close/>
              </a:path>
            </a:pathLst>
          </a:custGeom>
          <a:solidFill>
            <a:schemeClr val="hlink"/>
          </a:solidFill>
          <a:ln w="9525">
            <a:solidFill>
              <a:schemeClr val="tx1"/>
            </a:solidFill>
            <a:miter lim="800000"/>
            <a:headEnd/>
            <a:tailEnd/>
          </a:ln>
          <a:effectLst/>
        </p:spPr>
        <p:txBody>
          <a:bodyPr wrap="none" anchor="ctr"/>
          <a:lstStyle/>
          <a:p>
            <a:endParaRPr lang="ru-RU"/>
          </a:p>
        </p:txBody>
      </p:sp>
      <p:sp>
        <p:nvSpPr>
          <p:cNvPr id="29714" name="Text Box 18"/>
          <p:cNvSpPr txBox="1">
            <a:spLocks noChangeArrowheads="1"/>
          </p:cNvSpPr>
          <p:nvPr/>
        </p:nvSpPr>
        <p:spPr bwMode="auto">
          <a:xfrm>
            <a:off x="4787900" y="0"/>
            <a:ext cx="4356100" cy="1006475"/>
          </a:xfrm>
          <a:prstGeom prst="rect">
            <a:avLst/>
          </a:prstGeom>
          <a:noFill/>
          <a:ln w="9525">
            <a:noFill/>
            <a:miter lim="800000"/>
            <a:headEnd/>
            <a:tailEnd/>
          </a:ln>
          <a:effectLst/>
        </p:spPr>
        <p:txBody>
          <a:bodyPr>
            <a:spAutoFit/>
          </a:bodyPr>
          <a:lstStyle/>
          <a:p>
            <a:pPr>
              <a:spcBef>
                <a:spcPct val="50000"/>
              </a:spcBef>
            </a:pPr>
            <a:r>
              <a:rPr lang="ru-RU" b="1">
                <a:latin typeface="Arial" charset="0"/>
              </a:rPr>
              <a:t>Это угол между  направлением  на  </a:t>
            </a:r>
            <a:r>
              <a:rPr lang="ru-RU" sz="2400" b="1">
                <a:solidFill>
                  <a:srgbClr val="FF3300"/>
                </a:solidFill>
                <a:latin typeface="Arial" charset="0"/>
              </a:rPr>
              <a:t>север</a:t>
            </a:r>
            <a:r>
              <a:rPr lang="ru-RU" sz="2400" b="1">
                <a:latin typeface="Arial" charset="0"/>
              </a:rPr>
              <a:t> </a:t>
            </a:r>
            <a:r>
              <a:rPr lang="ru-RU" b="1">
                <a:latin typeface="Arial" charset="0"/>
              </a:rPr>
              <a:t>и каким-либо  предметом по часовой стрелке</a:t>
            </a:r>
          </a:p>
        </p:txBody>
      </p:sp>
      <p:sp>
        <p:nvSpPr>
          <p:cNvPr id="29715" name="Text Box 19"/>
          <p:cNvSpPr txBox="1">
            <a:spLocks noChangeArrowheads="1"/>
          </p:cNvSpPr>
          <p:nvPr/>
        </p:nvSpPr>
        <p:spPr bwMode="auto">
          <a:xfrm>
            <a:off x="7740650" y="3429000"/>
            <a:ext cx="1152525" cy="514350"/>
          </a:xfrm>
          <a:prstGeom prst="rect">
            <a:avLst/>
          </a:prstGeom>
          <a:noFill/>
          <a:ln w="57150">
            <a:solidFill>
              <a:srgbClr val="FF3300"/>
            </a:solidFill>
            <a:miter lim="800000"/>
            <a:headEnd/>
            <a:tailEnd/>
          </a:ln>
          <a:effectLst/>
        </p:spPr>
        <p:txBody>
          <a:bodyPr>
            <a:spAutoFit/>
          </a:bodyPr>
          <a:lstStyle/>
          <a:p>
            <a:pPr>
              <a:spcBef>
                <a:spcPct val="50000"/>
              </a:spcBef>
            </a:pPr>
            <a:r>
              <a:rPr lang="ru-RU" sz="2400" b="1">
                <a:latin typeface="Arial" charset="0"/>
              </a:rPr>
              <a:t>А=90</a:t>
            </a:r>
            <a:r>
              <a:rPr lang="en-US" sz="2400" b="1">
                <a:latin typeface="Arial" charset="0"/>
                <a:cs typeface="Arial" charset="0"/>
              </a:rPr>
              <a:t>º</a:t>
            </a:r>
          </a:p>
        </p:txBody>
      </p:sp>
      <p:sp>
        <p:nvSpPr>
          <p:cNvPr id="29716" name="Text Box 20"/>
          <p:cNvSpPr txBox="1">
            <a:spLocks noChangeArrowheads="1"/>
          </p:cNvSpPr>
          <p:nvPr/>
        </p:nvSpPr>
        <p:spPr bwMode="auto">
          <a:xfrm>
            <a:off x="5435600" y="5949950"/>
            <a:ext cx="1441450" cy="514350"/>
          </a:xfrm>
          <a:prstGeom prst="rect">
            <a:avLst/>
          </a:prstGeom>
          <a:noFill/>
          <a:ln w="57150">
            <a:solidFill>
              <a:srgbClr val="FF3300"/>
            </a:solidFill>
            <a:miter lim="800000"/>
            <a:headEnd/>
            <a:tailEnd/>
          </a:ln>
          <a:effectLst/>
        </p:spPr>
        <p:txBody>
          <a:bodyPr>
            <a:spAutoFit/>
          </a:bodyPr>
          <a:lstStyle/>
          <a:p>
            <a:pPr>
              <a:spcBef>
                <a:spcPct val="50000"/>
              </a:spcBef>
            </a:pPr>
            <a:r>
              <a:rPr lang="ru-RU" sz="2400" b="1">
                <a:latin typeface="Arial" charset="0"/>
              </a:rPr>
              <a:t>А= 180</a:t>
            </a:r>
            <a:r>
              <a:rPr lang="en-US" sz="2400" b="1">
                <a:latin typeface="Arial" charset="0"/>
                <a:cs typeface="Arial" charset="0"/>
              </a:rPr>
              <a:t>º</a:t>
            </a:r>
          </a:p>
        </p:txBody>
      </p:sp>
      <p:sp>
        <p:nvSpPr>
          <p:cNvPr id="29720" name="Text Box 24"/>
          <p:cNvSpPr txBox="1">
            <a:spLocks noChangeArrowheads="1"/>
          </p:cNvSpPr>
          <p:nvPr/>
        </p:nvSpPr>
        <p:spPr bwMode="auto">
          <a:xfrm>
            <a:off x="5003800" y="1268413"/>
            <a:ext cx="936625" cy="514350"/>
          </a:xfrm>
          <a:prstGeom prst="rect">
            <a:avLst/>
          </a:prstGeom>
          <a:noFill/>
          <a:ln w="57150">
            <a:solidFill>
              <a:srgbClr val="FF3300"/>
            </a:solidFill>
            <a:miter lim="800000"/>
            <a:headEnd/>
            <a:tailEnd/>
          </a:ln>
          <a:effectLst/>
        </p:spPr>
        <p:txBody>
          <a:bodyPr>
            <a:spAutoFit/>
          </a:bodyPr>
          <a:lstStyle/>
          <a:p>
            <a:pPr>
              <a:spcBef>
                <a:spcPct val="50000"/>
              </a:spcBef>
            </a:pPr>
            <a:r>
              <a:rPr lang="ru-RU" sz="2400" b="1">
                <a:latin typeface="Arial" charset="0"/>
              </a:rPr>
              <a:t>А=0</a:t>
            </a:r>
            <a:r>
              <a:rPr lang="en-US" sz="2400" b="1">
                <a:latin typeface="Arial" charset="0"/>
                <a:cs typeface="Arial" charset="0"/>
              </a:rPr>
              <a:t>º</a:t>
            </a:r>
          </a:p>
        </p:txBody>
      </p:sp>
      <p:sp>
        <p:nvSpPr>
          <p:cNvPr id="29721" name="Text Box 25"/>
          <p:cNvSpPr txBox="1">
            <a:spLocks noChangeArrowheads="1"/>
          </p:cNvSpPr>
          <p:nvPr/>
        </p:nvSpPr>
        <p:spPr bwMode="auto">
          <a:xfrm>
            <a:off x="2843213" y="1268413"/>
            <a:ext cx="1439862" cy="514350"/>
          </a:xfrm>
          <a:prstGeom prst="rect">
            <a:avLst/>
          </a:prstGeom>
          <a:noFill/>
          <a:ln w="57150">
            <a:solidFill>
              <a:srgbClr val="FF3300"/>
            </a:solidFill>
            <a:miter lim="800000"/>
            <a:headEnd/>
            <a:tailEnd/>
          </a:ln>
          <a:effectLst/>
        </p:spPr>
        <p:txBody>
          <a:bodyPr>
            <a:spAutoFit/>
          </a:bodyPr>
          <a:lstStyle/>
          <a:p>
            <a:pPr>
              <a:spcBef>
                <a:spcPct val="50000"/>
              </a:spcBef>
            </a:pPr>
            <a:r>
              <a:rPr lang="ru-RU" sz="2400" b="1">
                <a:latin typeface="Arial" charset="0"/>
              </a:rPr>
              <a:t>А = 360</a:t>
            </a:r>
            <a:r>
              <a:rPr lang="en-US" sz="2400" b="1">
                <a:latin typeface="Arial" charset="0"/>
                <a:cs typeface="Arial" charset="0"/>
              </a:rPr>
              <a:t>º</a:t>
            </a:r>
          </a:p>
        </p:txBody>
      </p:sp>
      <p:sp>
        <p:nvSpPr>
          <p:cNvPr id="29722" name="Text Box 26"/>
          <p:cNvSpPr txBox="1">
            <a:spLocks noChangeArrowheads="1"/>
          </p:cNvSpPr>
          <p:nvPr/>
        </p:nvSpPr>
        <p:spPr bwMode="auto">
          <a:xfrm>
            <a:off x="250825" y="3573463"/>
            <a:ext cx="1441450" cy="514350"/>
          </a:xfrm>
          <a:prstGeom prst="rect">
            <a:avLst/>
          </a:prstGeom>
          <a:noFill/>
          <a:ln w="57150">
            <a:solidFill>
              <a:srgbClr val="FF3300"/>
            </a:solidFill>
            <a:miter lim="800000"/>
            <a:headEnd/>
            <a:tailEnd/>
          </a:ln>
          <a:effectLst/>
        </p:spPr>
        <p:txBody>
          <a:bodyPr>
            <a:spAutoFit/>
          </a:bodyPr>
          <a:lstStyle/>
          <a:p>
            <a:pPr>
              <a:spcBef>
                <a:spcPct val="50000"/>
              </a:spcBef>
            </a:pPr>
            <a:r>
              <a:rPr lang="ru-RU" sz="2400" b="1">
                <a:latin typeface="Arial" charset="0"/>
              </a:rPr>
              <a:t>А = 270</a:t>
            </a:r>
            <a:r>
              <a:rPr lang="en-US" sz="2400" b="1">
                <a:latin typeface="Arial" charset="0"/>
                <a:cs typeface="Arial" charset="0"/>
              </a:rPr>
              <a:t>º</a:t>
            </a:r>
          </a:p>
        </p:txBody>
      </p:sp>
      <p:sp>
        <p:nvSpPr>
          <p:cNvPr id="29723" name="Text Box 27"/>
          <p:cNvSpPr txBox="1">
            <a:spLocks noChangeArrowheads="1"/>
          </p:cNvSpPr>
          <p:nvPr/>
        </p:nvSpPr>
        <p:spPr bwMode="auto">
          <a:xfrm>
            <a:off x="4356100" y="5661025"/>
            <a:ext cx="503238" cy="519113"/>
          </a:xfrm>
          <a:prstGeom prst="rect">
            <a:avLst/>
          </a:prstGeom>
          <a:noFill/>
          <a:ln w="9525">
            <a:noFill/>
            <a:miter lim="800000"/>
            <a:headEnd/>
            <a:tailEnd/>
          </a:ln>
          <a:effectLst/>
        </p:spPr>
        <p:txBody>
          <a:bodyPr>
            <a:spAutoFit/>
          </a:bodyPr>
          <a:lstStyle/>
          <a:p>
            <a:pPr>
              <a:spcBef>
                <a:spcPct val="50000"/>
              </a:spcBef>
            </a:pPr>
            <a:r>
              <a:rPr lang="ru-RU" sz="2800" b="1">
                <a:solidFill>
                  <a:srgbClr val="FF3300"/>
                </a:solidFill>
                <a:latin typeface="Arial" charset="0"/>
              </a:rPr>
              <a:t>Ю</a:t>
            </a:r>
          </a:p>
        </p:txBody>
      </p:sp>
      <p:sp>
        <p:nvSpPr>
          <p:cNvPr id="29724" name="Text Box 28"/>
          <p:cNvSpPr txBox="1">
            <a:spLocks noChangeArrowheads="1"/>
          </p:cNvSpPr>
          <p:nvPr/>
        </p:nvSpPr>
        <p:spPr bwMode="auto">
          <a:xfrm>
            <a:off x="8027988" y="2924175"/>
            <a:ext cx="647700" cy="519113"/>
          </a:xfrm>
          <a:prstGeom prst="rect">
            <a:avLst/>
          </a:prstGeom>
          <a:noFill/>
          <a:ln w="9525">
            <a:noFill/>
            <a:miter lim="800000"/>
            <a:headEnd/>
            <a:tailEnd/>
          </a:ln>
          <a:effectLst/>
        </p:spPr>
        <p:txBody>
          <a:bodyPr>
            <a:spAutoFit/>
          </a:bodyPr>
          <a:lstStyle/>
          <a:p>
            <a:pPr>
              <a:spcBef>
                <a:spcPct val="50000"/>
              </a:spcBef>
            </a:pPr>
            <a:r>
              <a:rPr lang="ru-RU" sz="2800" b="1">
                <a:solidFill>
                  <a:srgbClr val="990033"/>
                </a:solidFill>
                <a:latin typeface="Arial" charset="0"/>
              </a:rPr>
              <a:t>В</a:t>
            </a:r>
          </a:p>
        </p:txBody>
      </p:sp>
      <p:sp>
        <p:nvSpPr>
          <p:cNvPr id="29725" name="Text Box 29"/>
          <p:cNvSpPr txBox="1">
            <a:spLocks noChangeArrowheads="1"/>
          </p:cNvSpPr>
          <p:nvPr/>
        </p:nvSpPr>
        <p:spPr bwMode="auto">
          <a:xfrm>
            <a:off x="611188" y="2997200"/>
            <a:ext cx="576262" cy="579438"/>
          </a:xfrm>
          <a:prstGeom prst="rect">
            <a:avLst/>
          </a:prstGeom>
          <a:noFill/>
          <a:ln w="9525">
            <a:noFill/>
            <a:miter lim="800000"/>
            <a:headEnd/>
            <a:tailEnd/>
          </a:ln>
          <a:effectLst/>
        </p:spPr>
        <p:txBody>
          <a:bodyPr>
            <a:spAutoFit/>
          </a:bodyPr>
          <a:lstStyle/>
          <a:p>
            <a:pPr>
              <a:spcBef>
                <a:spcPct val="50000"/>
              </a:spcBef>
            </a:pPr>
            <a:r>
              <a:rPr lang="ru-RU" sz="3200" b="1">
                <a:solidFill>
                  <a:srgbClr val="990033"/>
                </a:solidFill>
                <a:latin typeface="Arial" charset="0"/>
              </a:rPr>
              <a:t>З</a:t>
            </a:r>
          </a:p>
        </p:txBody>
      </p:sp>
      <p:sp>
        <p:nvSpPr>
          <p:cNvPr id="29726" name="AutoShape 30"/>
          <p:cNvSpPr>
            <a:spLocks noChangeArrowheads="1"/>
          </p:cNvSpPr>
          <p:nvPr/>
        </p:nvSpPr>
        <p:spPr bwMode="auto">
          <a:xfrm rot="5598920">
            <a:off x="4535488" y="3178175"/>
            <a:ext cx="1728787" cy="1655763"/>
          </a:xfrm>
          <a:prstGeom prst="curvedDownArrow">
            <a:avLst>
              <a:gd name="adj1" fmla="val 24488"/>
              <a:gd name="adj2" fmla="val 41764"/>
              <a:gd name="adj3" fmla="val 33333"/>
            </a:avLst>
          </a:prstGeom>
          <a:solidFill>
            <a:schemeClr val="accent1"/>
          </a:solidFill>
          <a:ln w="9525">
            <a:solidFill>
              <a:schemeClr val="tx1"/>
            </a:solidFill>
            <a:miter lim="800000"/>
            <a:headEnd/>
            <a:tailEnd/>
          </a:ln>
          <a:effectLst/>
        </p:spPr>
        <p:txBody>
          <a:bodyPr wrap="none" anchor="ctr"/>
          <a:lstStyle/>
          <a:p>
            <a:endParaRPr lang="ru-RU"/>
          </a:p>
        </p:txBody>
      </p:sp>
      <p:sp>
        <p:nvSpPr>
          <p:cNvPr id="29727" name="AutoShape 31"/>
          <p:cNvSpPr>
            <a:spLocks noChangeArrowheads="1"/>
          </p:cNvSpPr>
          <p:nvPr/>
        </p:nvSpPr>
        <p:spPr bwMode="auto">
          <a:xfrm rot="12077011">
            <a:off x="3132138" y="4005263"/>
            <a:ext cx="2232025" cy="720725"/>
          </a:xfrm>
          <a:prstGeom prst="curvedDownArrow">
            <a:avLst>
              <a:gd name="adj1" fmla="val 72634"/>
              <a:gd name="adj2" fmla="val 123877"/>
              <a:gd name="adj3" fmla="val 33333"/>
            </a:avLst>
          </a:prstGeom>
          <a:solidFill>
            <a:schemeClr val="accent1"/>
          </a:solidFill>
          <a:ln w="9525">
            <a:solidFill>
              <a:schemeClr val="tx1"/>
            </a:solidFill>
            <a:miter lim="800000"/>
            <a:headEnd/>
            <a:tailEnd/>
          </a:ln>
          <a:effectLst/>
        </p:spPr>
        <p:txBody>
          <a:bodyPr wrap="none" anchor="ctr"/>
          <a:lstStyle/>
          <a:p>
            <a:endParaRPr lang="ru-RU"/>
          </a:p>
        </p:txBody>
      </p:sp>
      <p:sp>
        <p:nvSpPr>
          <p:cNvPr id="29719" name="Oval 23"/>
          <p:cNvSpPr>
            <a:spLocks noChangeArrowheads="1"/>
          </p:cNvSpPr>
          <p:nvPr/>
        </p:nvSpPr>
        <p:spPr bwMode="auto">
          <a:xfrm>
            <a:off x="3635375" y="2852738"/>
            <a:ext cx="1800225" cy="1873250"/>
          </a:xfrm>
          <a:prstGeom prst="ellipse">
            <a:avLst/>
          </a:prstGeom>
          <a:noFill/>
          <a:ln w="76200">
            <a:solidFill>
              <a:srgbClr val="FF3300"/>
            </a:solidFill>
            <a:round/>
            <a:headEnd/>
            <a:tailEnd/>
          </a:ln>
          <a:effectLst/>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blinds(horizontal)">
                                      <p:cBhvr>
                                        <p:cTn id="7" dur="2000"/>
                                        <p:tgtEl>
                                          <p:spTgt spid="29698"/>
                                        </p:tgtEl>
                                      </p:cBhvr>
                                    </p:animEffect>
                                  </p:childTnLst>
                                </p:cTn>
                              </p:par>
                            </p:childTnLst>
                          </p:cTn>
                        </p:par>
                        <p:par>
                          <p:cTn id="8" fill="hold">
                            <p:stCondLst>
                              <p:cond delay="2000"/>
                            </p:stCondLst>
                            <p:childTnLst>
                              <p:par>
                                <p:cTn id="9" presetID="3" presetClass="entr" presetSubtype="10" fill="hold" nodeType="afterEffect">
                                  <p:stCondLst>
                                    <p:cond delay="0"/>
                                  </p:stCondLst>
                                  <p:childTnLst>
                                    <p:set>
                                      <p:cBhvr>
                                        <p:cTn id="10" dur="1" fill="hold">
                                          <p:stCondLst>
                                            <p:cond delay="0"/>
                                          </p:stCondLst>
                                        </p:cTn>
                                        <p:tgtEl>
                                          <p:spTgt spid="29714">
                                            <p:txEl>
                                              <p:pRg st="0" end="0"/>
                                            </p:txEl>
                                          </p:spTgt>
                                        </p:tgtEl>
                                        <p:attrNameLst>
                                          <p:attrName>style.visibility</p:attrName>
                                        </p:attrNameLst>
                                      </p:cBhvr>
                                      <p:to>
                                        <p:strVal val="visible"/>
                                      </p:to>
                                    </p:set>
                                    <p:animEffect transition="in" filter="blinds(horizontal)">
                                      <p:cBhvr>
                                        <p:cTn id="11" dur="2000"/>
                                        <p:tgtEl>
                                          <p:spTgt spid="2971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29699"/>
                                        </p:tgtEl>
                                        <p:attrNameLst>
                                          <p:attrName>style.visibility</p:attrName>
                                        </p:attrNameLst>
                                      </p:cBhvr>
                                      <p:to>
                                        <p:strVal val="visible"/>
                                      </p:to>
                                    </p:set>
                                    <p:animEffect transition="in" filter="blinds(horizontal)">
                                      <p:cBhvr>
                                        <p:cTn id="16" dur="500"/>
                                        <p:tgtEl>
                                          <p:spTgt spid="29699"/>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9700"/>
                                        </p:tgtEl>
                                        <p:attrNameLst>
                                          <p:attrName>style.visibility</p:attrName>
                                        </p:attrNameLst>
                                      </p:cBhvr>
                                      <p:to>
                                        <p:strVal val="visible"/>
                                      </p:to>
                                    </p:set>
                                    <p:animEffect transition="in" filter="blinds(horizontal)">
                                      <p:cBhvr>
                                        <p:cTn id="19" dur="500"/>
                                        <p:tgtEl>
                                          <p:spTgt spid="29700"/>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29702"/>
                                        </p:tgtEl>
                                        <p:attrNameLst>
                                          <p:attrName>style.visibility</p:attrName>
                                        </p:attrNameLst>
                                      </p:cBhvr>
                                      <p:to>
                                        <p:strVal val="visible"/>
                                      </p:to>
                                    </p:set>
                                    <p:animEffect transition="in" filter="blinds(horizontal)">
                                      <p:cBhvr>
                                        <p:cTn id="22" dur="500"/>
                                        <p:tgtEl>
                                          <p:spTgt spid="29702"/>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29701"/>
                                        </p:tgtEl>
                                        <p:attrNameLst>
                                          <p:attrName>style.visibility</p:attrName>
                                        </p:attrNameLst>
                                      </p:cBhvr>
                                      <p:to>
                                        <p:strVal val="visible"/>
                                      </p:to>
                                    </p:set>
                                    <p:animEffect transition="in" filter="blinds(horizontal)">
                                      <p:cBhvr>
                                        <p:cTn id="25" dur="500"/>
                                        <p:tgtEl>
                                          <p:spTgt spid="29701"/>
                                        </p:tgtEl>
                                      </p:cBhvr>
                                    </p:animEffect>
                                  </p:childTnLst>
                                </p:cTn>
                              </p:par>
                            </p:childTnLst>
                          </p:cTn>
                        </p:par>
                        <p:par>
                          <p:cTn id="26" fill="hold">
                            <p:stCondLst>
                              <p:cond delay="500"/>
                            </p:stCondLst>
                            <p:childTnLst>
                              <p:par>
                                <p:cTn id="27" presetID="3" presetClass="entr" presetSubtype="10" fill="hold" grpId="0" nodeType="afterEffect">
                                  <p:stCondLst>
                                    <p:cond delay="0"/>
                                  </p:stCondLst>
                                  <p:childTnLst>
                                    <p:set>
                                      <p:cBhvr>
                                        <p:cTn id="28" dur="1" fill="hold">
                                          <p:stCondLst>
                                            <p:cond delay="0"/>
                                          </p:stCondLst>
                                        </p:cTn>
                                        <p:tgtEl>
                                          <p:spTgt spid="29703"/>
                                        </p:tgtEl>
                                        <p:attrNameLst>
                                          <p:attrName>style.visibility</p:attrName>
                                        </p:attrNameLst>
                                      </p:cBhvr>
                                      <p:to>
                                        <p:strVal val="visible"/>
                                      </p:to>
                                    </p:set>
                                    <p:animEffect transition="in" filter="blinds(horizontal)">
                                      <p:cBhvr>
                                        <p:cTn id="29" dur="500"/>
                                        <p:tgtEl>
                                          <p:spTgt spid="29703"/>
                                        </p:tgtEl>
                                      </p:cBhvr>
                                    </p:animEffect>
                                  </p:childTnLst>
                                </p:cTn>
                              </p:par>
                            </p:childTnLst>
                          </p:cTn>
                        </p:par>
                        <p:par>
                          <p:cTn id="30" fill="hold">
                            <p:stCondLst>
                              <p:cond delay="1000"/>
                            </p:stCondLst>
                            <p:childTnLst>
                              <p:par>
                                <p:cTn id="31" presetID="3" presetClass="entr" presetSubtype="10" fill="hold" grpId="0" nodeType="afterEffect">
                                  <p:stCondLst>
                                    <p:cond delay="0"/>
                                  </p:stCondLst>
                                  <p:childTnLst>
                                    <p:set>
                                      <p:cBhvr>
                                        <p:cTn id="32" dur="1" fill="hold">
                                          <p:stCondLst>
                                            <p:cond delay="0"/>
                                          </p:stCondLst>
                                        </p:cTn>
                                        <p:tgtEl>
                                          <p:spTgt spid="29723"/>
                                        </p:tgtEl>
                                        <p:attrNameLst>
                                          <p:attrName>style.visibility</p:attrName>
                                        </p:attrNameLst>
                                      </p:cBhvr>
                                      <p:to>
                                        <p:strVal val="visible"/>
                                      </p:to>
                                    </p:set>
                                    <p:animEffect transition="in" filter="blinds(horizontal)">
                                      <p:cBhvr>
                                        <p:cTn id="33" dur="500"/>
                                        <p:tgtEl>
                                          <p:spTgt spid="29723"/>
                                        </p:tgtEl>
                                      </p:cBhvr>
                                    </p:animEffect>
                                  </p:childTnLst>
                                </p:cTn>
                              </p:par>
                            </p:childTnLst>
                          </p:cTn>
                        </p:par>
                        <p:par>
                          <p:cTn id="34" fill="hold">
                            <p:stCondLst>
                              <p:cond delay="1500"/>
                            </p:stCondLst>
                            <p:childTnLst>
                              <p:par>
                                <p:cTn id="35" presetID="3" presetClass="entr" presetSubtype="10" fill="hold" grpId="0" nodeType="afterEffect">
                                  <p:stCondLst>
                                    <p:cond delay="0"/>
                                  </p:stCondLst>
                                  <p:childTnLst>
                                    <p:set>
                                      <p:cBhvr>
                                        <p:cTn id="36" dur="1" fill="hold">
                                          <p:stCondLst>
                                            <p:cond delay="0"/>
                                          </p:stCondLst>
                                        </p:cTn>
                                        <p:tgtEl>
                                          <p:spTgt spid="29725"/>
                                        </p:tgtEl>
                                        <p:attrNameLst>
                                          <p:attrName>style.visibility</p:attrName>
                                        </p:attrNameLst>
                                      </p:cBhvr>
                                      <p:to>
                                        <p:strVal val="visible"/>
                                      </p:to>
                                    </p:set>
                                    <p:animEffect transition="in" filter="blinds(horizontal)">
                                      <p:cBhvr>
                                        <p:cTn id="37" dur="500"/>
                                        <p:tgtEl>
                                          <p:spTgt spid="29725"/>
                                        </p:tgtEl>
                                      </p:cBhvr>
                                    </p:animEffect>
                                  </p:childTnLst>
                                </p:cTn>
                              </p:par>
                            </p:childTnLst>
                          </p:cTn>
                        </p:par>
                        <p:par>
                          <p:cTn id="38" fill="hold">
                            <p:stCondLst>
                              <p:cond delay="2000"/>
                            </p:stCondLst>
                            <p:childTnLst>
                              <p:par>
                                <p:cTn id="39" presetID="3" presetClass="entr" presetSubtype="10" fill="hold" grpId="0" nodeType="afterEffect">
                                  <p:stCondLst>
                                    <p:cond delay="0"/>
                                  </p:stCondLst>
                                  <p:childTnLst>
                                    <p:set>
                                      <p:cBhvr>
                                        <p:cTn id="40" dur="1" fill="hold">
                                          <p:stCondLst>
                                            <p:cond delay="0"/>
                                          </p:stCondLst>
                                        </p:cTn>
                                        <p:tgtEl>
                                          <p:spTgt spid="29724"/>
                                        </p:tgtEl>
                                        <p:attrNameLst>
                                          <p:attrName>style.visibility</p:attrName>
                                        </p:attrNameLst>
                                      </p:cBhvr>
                                      <p:to>
                                        <p:strVal val="visible"/>
                                      </p:to>
                                    </p:set>
                                    <p:animEffect transition="in" filter="blinds(horizontal)">
                                      <p:cBhvr>
                                        <p:cTn id="41" dur="500"/>
                                        <p:tgtEl>
                                          <p:spTgt spid="29724"/>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29720"/>
                                        </p:tgtEl>
                                        <p:attrNameLst>
                                          <p:attrName>style.visibility</p:attrName>
                                        </p:attrNameLst>
                                      </p:cBhvr>
                                      <p:to>
                                        <p:strVal val="visible"/>
                                      </p:to>
                                    </p:set>
                                    <p:animEffect transition="in" filter="blinds(horizontal)">
                                      <p:cBhvr>
                                        <p:cTn id="46" dur="1000"/>
                                        <p:tgtEl>
                                          <p:spTgt spid="29720"/>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29704"/>
                                        </p:tgtEl>
                                        <p:attrNameLst>
                                          <p:attrName>style.visibility</p:attrName>
                                        </p:attrNameLst>
                                      </p:cBhvr>
                                      <p:to>
                                        <p:strVal val="visible"/>
                                      </p:to>
                                    </p:set>
                                    <p:animEffect transition="in" filter="blinds(horizontal)">
                                      <p:cBhvr>
                                        <p:cTn id="51" dur="500"/>
                                        <p:tgtEl>
                                          <p:spTgt spid="29704"/>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29705"/>
                                        </p:tgtEl>
                                        <p:attrNameLst>
                                          <p:attrName>style.visibility</p:attrName>
                                        </p:attrNameLst>
                                      </p:cBhvr>
                                      <p:to>
                                        <p:strVal val="visible"/>
                                      </p:to>
                                    </p:set>
                                    <p:animEffect transition="in" filter="blinds(horizontal)">
                                      <p:cBhvr>
                                        <p:cTn id="54" dur="500"/>
                                        <p:tgtEl>
                                          <p:spTgt spid="29705"/>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29712"/>
                                        </p:tgtEl>
                                        <p:attrNameLst>
                                          <p:attrName>style.visibility</p:attrName>
                                        </p:attrNameLst>
                                      </p:cBhvr>
                                      <p:to>
                                        <p:strVal val="visible"/>
                                      </p:to>
                                    </p:set>
                                    <p:animEffect transition="in" filter="blinds(horizontal)">
                                      <p:cBhvr>
                                        <p:cTn id="59" dur="500"/>
                                        <p:tgtEl>
                                          <p:spTgt spid="29712"/>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29715"/>
                                        </p:tgtEl>
                                        <p:attrNameLst>
                                          <p:attrName>style.visibility</p:attrName>
                                        </p:attrNameLst>
                                      </p:cBhvr>
                                      <p:to>
                                        <p:strVal val="visible"/>
                                      </p:to>
                                    </p:set>
                                    <p:animEffect transition="in" filter="blinds(horizontal)">
                                      <p:cBhvr>
                                        <p:cTn id="64" dur="500"/>
                                        <p:tgtEl>
                                          <p:spTgt spid="29715"/>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29706"/>
                                        </p:tgtEl>
                                        <p:attrNameLst>
                                          <p:attrName>style.visibility</p:attrName>
                                        </p:attrNameLst>
                                      </p:cBhvr>
                                      <p:to>
                                        <p:strVal val="visible"/>
                                      </p:to>
                                    </p:set>
                                    <p:animEffect transition="in" filter="blinds(horizontal)">
                                      <p:cBhvr>
                                        <p:cTn id="69" dur="500"/>
                                        <p:tgtEl>
                                          <p:spTgt spid="29706"/>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29707"/>
                                        </p:tgtEl>
                                        <p:attrNameLst>
                                          <p:attrName>style.visibility</p:attrName>
                                        </p:attrNameLst>
                                      </p:cBhvr>
                                      <p:to>
                                        <p:strVal val="visible"/>
                                      </p:to>
                                    </p:set>
                                    <p:animEffect transition="in" filter="blinds(horizontal)">
                                      <p:cBhvr>
                                        <p:cTn id="72" dur="500"/>
                                        <p:tgtEl>
                                          <p:spTgt spid="29707"/>
                                        </p:tgtEl>
                                      </p:cBhvr>
                                    </p:animEffect>
                                  </p:childTnLst>
                                </p:cTn>
                              </p:par>
                            </p:childTnLst>
                          </p:cTn>
                        </p:par>
                        <p:par>
                          <p:cTn id="73" fill="hold">
                            <p:stCondLst>
                              <p:cond delay="500"/>
                            </p:stCondLst>
                            <p:childTnLst>
                              <p:par>
                                <p:cTn id="74" presetID="3" presetClass="entr" presetSubtype="10" fill="hold" grpId="0" nodeType="afterEffect">
                                  <p:stCondLst>
                                    <p:cond delay="0"/>
                                  </p:stCondLst>
                                  <p:childTnLst>
                                    <p:set>
                                      <p:cBhvr>
                                        <p:cTn id="75" dur="1" fill="hold">
                                          <p:stCondLst>
                                            <p:cond delay="0"/>
                                          </p:stCondLst>
                                        </p:cTn>
                                        <p:tgtEl>
                                          <p:spTgt spid="29708"/>
                                        </p:tgtEl>
                                        <p:attrNameLst>
                                          <p:attrName>style.visibility</p:attrName>
                                        </p:attrNameLst>
                                      </p:cBhvr>
                                      <p:to>
                                        <p:strVal val="visible"/>
                                      </p:to>
                                    </p:set>
                                    <p:animEffect transition="in" filter="blinds(horizontal)">
                                      <p:cBhvr>
                                        <p:cTn id="76" dur="500"/>
                                        <p:tgtEl>
                                          <p:spTgt spid="29708"/>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29713"/>
                                        </p:tgtEl>
                                        <p:attrNameLst>
                                          <p:attrName>style.visibility</p:attrName>
                                        </p:attrNameLst>
                                      </p:cBhvr>
                                      <p:to>
                                        <p:strVal val="visible"/>
                                      </p:to>
                                    </p:set>
                                    <p:animEffect transition="in" filter="blinds(horizontal)">
                                      <p:cBhvr>
                                        <p:cTn id="81" dur="500"/>
                                        <p:tgtEl>
                                          <p:spTgt spid="29713"/>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29716"/>
                                        </p:tgtEl>
                                        <p:attrNameLst>
                                          <p:attrName>style.visibility</p:attrName>
                                        </p:attrNameLst>
                                      </p:cBhvr>
                                      <p:to>
                                        <p:strVal val="visible"/>
                                      </p:to>
                                    </p:set>
                                    <p:animEffect transition="in" filter="blinds(horizontal)">
                                      <p:cBhvr>
                                        <p:cTn id="86" dur="500"/>
                                        <p:tgtEl>
                                          <p:spTgt spid="29716"/>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29709"/>
                                        </p:tgtEl>
                                        <p:attrNameLst>
                                          <p:attrName>style.visibility</p:attrName>
                                        </p:attrNameLst>
                                      </p:cBhvr>
                                      <p:to>
                                        <p:strVal val="visible"/>
                                      </p:to>
                                    </p:set>
                                    <p:animEffect transition="in" filter="blinds(horizontal)">
                                      <p:cBhvr>
                                        <p:cTn id="91" dur="500"/>
                                        <p:tgtEl>
                                          <p:spTgt spid="29709"/>
                                        </p:tgtEl>
                                      </p:cBhvr>
                                    </p:animEffect>
                                  </p:childTnLst>
                                </p:cTn>
                              </p:par>
                              <p:par>
                                <p:cTn id="92" presetID="3" presetClass="entr" presetSubtype="10" fill="hold" grpId="0" nodeType="withEffect">
                                  <p:stCondLst>
                                    <p:cond delay="0"/>
                                  </p:stCondLst>
                                  <p:childTnLst>
                                    <p:set>
                                      <p:cBhvr>
                                        <p:cTn id="93" dur="1" fill="hold">
                                          <p:stCondLst>
                                            <p:cond delay="0"/>
                                          </p:stCondLst>
                                        </p:cTn>
                                        <p:tgtEl>
                                          <p:spTgt spid="29710"/>
                                        </p:tgtEl>
                                        <p:attrNameLst>
                                          <p:attrName>style.visibility</p:attrName>
                                        </p:attrNameLst>
                                      </p:cBhvr>
                                      <p:to>
                                        <p:strVal val="visible"/>
                                      </p:to>
                                    </p:set>
                                    <p:animEffect transition="in" filter="blinds(horizontal)">
                                      <p:cBhvr>
                                        <p:cTn id="94" dur="500"/>
                                        <p:tgtEl>
                                          <p:spTgt spid="29710"/>
                                        </p:tgtEl>
                                      </p:cBhvr>
                                    </p:animEffect>
                                  </p:childTnLst>
                                </p:cTn>
                              </p:par>
                              <p:par>
                                <p:cTn id="95" presetID="3" presetClass="entr" presetSubtype="10" fill="hold" grpId="0" nodeType="withEffect">
                                  <p:stCondLst>
                                    <p:cond delay="0"/>
                                  </p:stCondLst>
                                  <p:childTnLst>
                                    <p:set>
                                      <p:cBhvr>
                                        <p:cTn id="96" dur="1" fill="hold">
                                          <p:stCondLst>
                                            <p:cond delay="0"/>
                                          </p:stCondLst>
                                        </p:cTn>
                                        <p:tgtEl>
                                          <p:spTgt spid="29711"/>
                                        </p:tgtEl>
                                        <p:attrNameLst>
                                          <p:attrName>style.visibility</p:attrName>
                                        </p:attrNameLst>
                                      </p:cBhvr>
                                      <p:to>
                                        <p:strVal val="visible"/>
                                      </p:to>
                                    </p:set>
                                    <p:animEffect transition="in" filter="blinds(horizontal)">
                                      <p:cBhvr>
                                        <p:cTn id="97" dur="500"/>
                                        <p:tgtEl>
                                          <p:spTgt spid="29711"/>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29726"/>
                                        </p:tgtEl>
                                        <p:attrNameLst>
                                          <p:attrName>style.visibility</p:attrName>
                                        </p:attrNameLst>
                                      </p:cBhvr>
                                      <p:to>
                                        <p:strVal val="visible"/>
                                      </p:to>
                                    </p:set>
                                    <p:animEffect transition="in" filter="blinds(horizontal)">
                                      <p:cBhvr>
                                        <p:cTn id="102" dur="500"/>
                                        <p:tgtEl>
                                          <p:spTgt spid="29726"/>
                                        </p:tgtEl>
                                      </p:cBhvr>
                                    </p:animEffect>
                                  </p:childTnLst>
                                </p:cTn>
                              </p:par>
                              <p:par>
                                <p:cTn id="103" presetID="3" presetClass="entr" presetSubtype="10" fill="hold" grpId="0" nodeType="withEffect">
                                  <p:stCondLst>
                                    <p:cond delay="0"/>
                                  </p:stCondLst>
                                  <p:childTnLst>
                                    <p:set>
                                      <p:cBhvr>
                                        <p:cTn id="104" dur="1" fill="hold">
                                          <p:stCondLst>
                                            <p:cond delay="0"/>
                                          </p:stCondLst>
                                        </p:cTn>
                                        <p:tgtEl>
                                          <p:spTgt spid="29727"/>
                                        </p:tgtEl>
                                        <p:attrNameLst>
                                          <p:attrName>style.visibility</p:attrName>
                                        </p:attrNameLst>
                                      </p:cBhvr>
                                      <p:to>
                                        <p:strVal val="visible"/>
                                      </p:to>
                                    </p:set>
                                    <p:animEffect transition="in" filter="blinds(horizontal)">
                                      <p:cBhvr>
                                        <p:cTn id="105" dur="500"/>
                                        <p:tgtEl>
                                          <p:spTgt spid="29727"/>
                                        </p:tgtEl>
                                      </p:cBhvr>
                                    </p:animEffect>
                                  </p:childTnLst>
                                </p:cTn>
                              </p:par>
                            </p:childTnLst>
                          </p:cTn>
                        </p:par>
                      </p:childTnLst>
                    </p:cTn>
                  </p:par>
                  <p:par>
                    <p:cTn id="106" fill="hold">
                      <p:stCondLst>
                        <p:cond delay="indefinite"/>
                      </p:stCondLst>
                      <p:childTnLst>
                        <p:par>
                          <p:cTn id="107" fill="hold">
                            <p:stCondLst>
                              <p:cond delay="0"/>
                            </p:stCondLst>
                            <p:childTnLst>
                              <p:par>
                                <p:cTn id="108" presetID="3" presetClass="entr" presetSubtype="10" fill="hold" grpId="0" nodeType="clickEffect">
                                  <p:stCondLst>
                                    <p:cond delay="0"/>
                                  </p:stCondLst>
                                  <p:childTnLst>
                                    <p:set>
                                      <p:cBhvr>
                                        <p:cTn id="109" dur="1" fill="hold">
                                          <p:stCondLst>
                                            <p:cond delay="0"/>
                                          </p:stCondLst>
                                        </p:cTn>
                                        <p:tgtEl>
                                          <p:spTgt spid="29722"/>
                                        </p:tgtEl>
                                        <p:attrNameLst>
                                          <p:attrName>style.visibility</p:attrName>
                                        </p:attrNameLst>
                                      </p:cBhvr>
                                      <p:to>
                                        <p:strVal val="visible"/>
                                      </p:to>
                                    </p:set>
                                    <p:animEffect transition="in" filter="blinds(horizontal)">
                                      <p:cBhvr>
                                        <p:cTn id="110" dur="500"/>
                                        <p:tgtEl>
                                          <p:spTgt spid="29722"/>
                                        </p:tgtEl>
                                      </p:cBhvr>
                                    </p:animEffect>
                                  </p:childTnLst>
                                </p:cTn>
                              </p:par>
                            </p:childTnLst>
                          </p:cTn>
                        </p:par>
                      </p:childTnLst>
                    </p:cTn>
                  </p:par>
                  <p:par>
                    <p:cTn id="111" fill="hold">
                      <p:stCondLst>
                        <p:cond delay="indefinite"/>
                      </p:stCondLst>
                      <p:childTnLst>
                        <p:par>
                          <p:cTn id="112" fill="hold">
                            <p:stCondLst>
                              <p:cond delay="0"/>
                            </p:stCondLst>
                            <p:childTnLst>
                              <p:par>
                                <p:cTn id="113" presetID="3" presetClass="entr" presetSubtype="10" fill="hold" grpId="0" nodeType="clickEffect">
                                  <p:stCondLst>
                                    <p:cond delay="0"/>
                                  </p:stCondLst>
                                  <p:childTnLst>
                                    <p:set>
                                      <p:cBhvr>
                                        <p:cTn id="114" dur="1" fill="hold">
                                          <p:stCondLst>
                                            <p:cond delay="0"/>
                                          </p:stCondLst>
                                        </p:cTn>
                                        <p:tgtEl>
                                          <p:spTgt spid="29719"/>
                                        </p:tgtEl>
                                        <p:attrNameLst>
                                          <p:attrName>style.visibility</p:attrName>
                                        </p:attrNameLst>
                                      </p:cBhvr>
                                      <p:to>
                                        <p:strVal val="visible"/>
                                      </p:to>
                                    </p:set>
                                    <p:animEffect transition="in" filter="blinds(horizontal)">
                                      <p:cBhvr>
                                        <p:cTn id="115" dur="500"/>
                                        <p:tgtEl>
                                          <p:spTgt spid="29719"/>
                                        </p:tgtEl>
                                      </p:cBhvr>
                                    </p:animEffect>
                                  </p:childTnLst>
                                </p:cTn>
                              </p:par>
                            </p:childTnLst>
                          </p:cTn>
                        </p:par>
                      </p:childTnLst>
                    </p:cTn>
                  </p:par>
                  <p:par>
                    <p:cTn id="116" fill="hold">
                      <p:stCondLst>
                        <p:cond delay="indefinite"/>
                      </p:stCondLst>
                      <p:childTnLst>
                        <p:par>
                          <p:cTn id="117" fill="hold">
                            <p:stCondLst>
                              <p:cond delay="0"/>
                            </p:stCondLst>
                            <p:childTnLst>
                              <p:par>
                                <p:cTn id="118" presetID="3" presetClass="entr" presetSubtype="10" fill="hold" grpId="0" nodeType="clickEffect">
                                  <p:stCondLst>
                                    <p:cond delay="0"/>
                                  </p:stCondLst>
                                  <p:childTnLst>
                                    <p:set>
                                      <p:cBhvr>
                                        <p:cTn id="119" dur="1" fill="hold">
                                          <p:stCondLst>
                                            <p:cond delay="0"/>
                                          </p:stCondLst>
                                        </p:cTn>
                                        <p:tgtEl>
                                          <p:spTgt spid="29721"/>
                                        </p:tgtEl>
                                        <p:attrNameLst>
                                          <p:attrName>style.visibility</p:attrName>
                                        </p:attrNameLst>
                                      </p:cBhvr>
                                      <p:to>
                                        <p:strVal val="visible"/>
                                      </p:to>
                                    </p:set>
                                    <p:animEffect transition="in" filter="blinds(horizontal)">
                                      <p:cBhvr>
                                        <p:cTn id="120" dur="500"/>
                                        <p:tgtEl>
                                          <p:spTgt spid="297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nimBg="1"/>
      <p:bldP spid="29699" grpId="0" animBg="1"/>
      <p:bldP spid="29700" grpId="0" animBg="1"/>
      <p:bldP spid="29701" grpId="0" animBg="1"/>
      <p:bldP spid="29702" grpId="0" animBg="1"/>
      <p:bldP spid="29703" grpId="0"/>
      <p:bldP spid="29704" grpId="0" animBg="1"/>
      <p:bldP spid="29705" grpId="0" animBg="1"/>
      <p:bldP spid="29706" grpId="0" animBg="1"/>
      <p:bldP spid="29707" grpId="0" animBg="1"/>
      <p:bldP spid="29708" grpId="0"/>
      <p:bldP spid="29709" grpId="0" animBg="1"/>
      <p:bldP spid="29710" grpId="0" animBg="1"/>
      <p:bldP spid="29711" grpId="0" animBg="1"/>
      <p:bldP spid="29712" grpId="0" animBg="1"/>
      <p:bldP spid="29713" grpId="0" animBg="1"/>
      <p:bldP spid="29715" grpId="0" animBg="1"/>
      <p:bldP spid="29716" grpId="0" animBg="1"/>
      <p:bldP spid="29720" grpId="0" animBg="1"/>
      <p:bldP spid="29721" grpId="0" animBg="1"/>
      <p:bldP spid="29722" grpId="0" animBg="1"/>
      <p:bldP spid="29723" grpId="0"/>
      <p:bldP spid="29724" grpId="0"/>
      <p:bldP spid="29725" grpId="0"/>
      <p:bldP spid="29726" grpId="0" animBg="1"/>
      <p:bldP spid="29727" grpId="0" animBg="1"/>
      <p:bldP spid="297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endParaRPr lang="ru-RU"/>
          </a:p>
        </p:txBody>
      </p:sp>
      <p:sp>
        <p:nvSpPr>
          <p:cNvPr id="26627" name="Rectangle 3"/>
          <p:cNvSpPr>
            <a:spLocks noGrp="1" noChangeArrowheads="1"/>
          </p:cNvSpPr>
          <p:nvPr>
            <p:ph type="body" idx="1"/>
          </p:nvPr>
        </p:nvSpPr>
        <p:spPr/>
        <p:txBody>
          <a:bodyPr/>
          <a:lstStyle/>
          <a:p>
            <a:endParaRPr lang="ru-RU"/>
          </a:p>
        </p:txBody>
      </p:sp>
      <p:pic>
        <p:nvPicPr>
          <p:cNvPr id="26629" name="Picture 5" descr="DIPLOMA"/>
          <p:cNvPicPr>
            <a:picLocks noChangeAspect="1" noChangeArrowheads="1"/>
          </p:cNvPicPr>
          <p:nvPr/>
        </p:nvPicPr>
        <p:blipFill>
          <a:blip r:embed="rId2" cstate="print"/>
          <a:srcRect/>
          <a:stretch>
            <a:fillRect/>
          </a:stretch>
        </p:blipFill>
        <p:spPr bwMode="auto">
          <a:xfrm>
            <a:off x="1331913" y="333375"/>
            <a:ext cx="5602287" cy="6191250"/>
          </a:xfrm>
          <a:prstGeom prst="rect">
            <a:avLst/>
          </a:prstGeom>
          <a:noFill/>
        </p:spPr>
      </p:pic>
      <p:sp>
        <p:nvSpPr>
          <p:cNvPr id="26630" name="Text Box 6"/>
          <p:cNvSpPr txBox="1">
            <a:spLocks noChangeArrowheads="1"/>
          </p:cNvSpPr>
          <p:nvPr/>
        </p:nvSpPr>
        <p:spPr bwMode="auto">
          <a:xfrm>
            <a:off x="2195513" y="1700213"/>
            <a:ext cx="4176712" cy="2227262"/>
          </a:xfrm>
          <a:prstGeom prst="rect">
            <a:avLst/>
          </a:prstGeom>
          <a:noFill/>
          <a:ln w="9525">
            <a:noFill/>
            <a:miter lim="800000"/>
            <a:headEnd/>
            <a:tailEnd/>
          </a:ln>
          <a:effectLst/>
        </p:spPr>
        <p:txBody>
          <a:bodyPr>
            <a:spAutoFit/>
          </a:bodyPr>
          <a:lstStyle/>
          <a:p>
            <a:pPr>
              <a:spcBef>
                <a:spcPct val="50000"/>
              </a:spcBef>
            </a:pPr>
            <a:r>
              <a:rPr lang="ru-RU" sz="2800" b="1">
                <a:solidFill>
                  <a:schemeClr val="folHlink"/>
                </a:solidFill>
              </a:rPr>
              <a:t>Пройти от растущего на поляне дуба 400 м по азимуту 100</a:t>
            </a:r>
            <a:r>
              <a:rPr lang="en-US" sz="2800" b="1">
                <a:solidFill>
                  <a:schemeClr val="folHlink"/>
                </a:solidFill>
                <a:cs typeface="Times New Roman" pitchFamily="18" charset="0"/>
              </a:rPr>
              <a:t>°</a:t>
            </a:r>
            <a:r>
              <a:rPr lang="ru-RU" sz="2800" b="1">
                <a:solidFill>
                  <a:schemeClr val="folHlink"/>
                </a:solidFill>
                <a:cs typeface="Times New Roman" pitchFamily="18" charset="0"/>
              </a:rPr>
              <a:t>, а затем 600 м по азимуту 180</a:t>
            </a:r>
            <a:r>
              <a:rPr lang="en-US" sz="2800" b="1">
                <a:solidFill>
                  <a:schemeClr val="folHlink"/>
                </a:solidFill>
                <a:cs typeface="Times New Roman" pitchFamily="18" charset="0"/>
              </a:rPr>
              <a:t>°</a:t>
            </a:r>
            <a:r>
              <a:rPr lang="ru-RU" sz="2800" b="1">
                <a:solidFill>
                  <a:schemeClr val="folHlink"/>
                </a:solidFill>
                <a:cs typeface="Times New Roman" pitchFamily="18" charset="0"/>
              </a:rPr>
              <a:t> и 200 м по азимуту 120 </a:t>
            </a:r>
            <a:r>
              <a:rPr lang="en-US" sz="2800" b="1">
                <a:solidFill>
                  <a:schemeClr val="folHlink"/>
                </a:solidFill>
                <a:cs typeface="Times New Roman" pitchFamily="18" charset="0"/>
              </a:rPr>
              <a:t>°</a:t>
            </a:r>
            <a:r>
              <a:rPr lang="ru-RU" sz="2800" b="1">
                <a:solidFill>
                  <a:schemeClr val="folHlink"/>
                </a:solidFill>
                <a:cs typeface="Times New Roman" pitchFamily="18" charset="0"/>
              </a:rPr>
              <a:t>.</a:t>
            </a:r>
            <a:endParaRPr lang="en-US" sz="2800" b="1">
              <a:solidFill>
                <a:schemeClr val="folHlink"/>
              </a:solidFill>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AutoShape 4"/>
          <p:cNvSpPr>
            <a:spLocks noChangeArrowheads="1"/>
          </p:cNvSpPr>
          <p:nvPr/>
        </p:nvSpPr>
        <p:spPr bwMode="auto">
          <a:xfrm>
            <a:off x="684213" y="476250"/>
            <a:ext cx="215900" cy="1081088"/>
          </a:xfrm>
          <a:prstGeom prst="upArrow">
            <a:avLst>
              <a:gd name="adj1" fmla="val 50000"/>
              <a:gd name="adj2" fmla="val 125184"/>
            </a:avLst>
          </a:prstGeom>
          <a:solidFill>
            <a:schemeClr val="accent1"/>
          </a:solidFill>
          <a:ln w="9525">
            <a:solidFill>
              <a:schemeClr val="tx1"/>
            </a:solidFill>
            <a:miter lim="800000"/>
            <a:headEnd/>
            <a:tailEnd/>
          </a:ln>
          <a:effectLst/>
        </p:spPr>
        <p:txBody>
          <a:bodyPr wrap="none" anchor="ctr"/>
          <a:lstStyle/>
          <a:p>
            <a:endParaRPr lang="ru-RU"/>
          </a:p>
        </p:txBody>
      </p:sp>
      <p:sp>
        <p:nvSpPr>
          <p:cNvPr id="30725" name="WordArt 5"/>
          <p:cNvSpPr>
            <a:spLocks noChangeArrowheads="1" noChangeShapeType="1" noTextEdit="1"/>
          </p:cNvSpPr>
          <p:nvPr/>
        </p:nvSpPr>
        <p:spPr bwMode="auto">
          <a:xfrm>
            <a:off x="539750" y="1700213"/>
            <a:ext cx="333375" cy="523875"/>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ru-RU" sz="3600" kern="10">
                <a:ln w="9525">
                  <a:round/>
                  <a:headEnd/>
                  <a:tailEnd/>
                </a:ln>
                <a:gradFill rotWithShape="1">
                  <a:gsLst>
                    <a:gs pos="0">
                      <a:schemeClr val="accent1"/>
                    </a:gs>
                    <a:gs pos="100000">
                      <a:schemeClr val="accent1">
                        <a:gamma/>
                        <a:shade val="46275"/>
                        <a:invGamma/>
                      </a:schemeClr>
                    </a:gs>
                  </a:gsLst>
                  <a:lin ang="5400000" scaled="1"/>
                </a:gradFill>
                <a:latin typeface="Arial"/>
                <a:cs typeface="Arial"/>
              </a:rPr>
              <a:t>С</a:t>
            </a:r>
          </a:p>
        </p:txBody>
      </p:sp>
      <p:sp>
        <p:nvSpPr>
          <p:cNvPr id="30726" name="WordArt 6"/>
          <p:cNvSpPr>
            <a:spLocks noChangeArrowheads="1" noChangeShapeType="1" noTextEdit="1"/>
          </p:cNvSpPr>
          <p:nvPr/>
        </p:nvSpPr>
        <p:spPr bwMode="auto">
          <a:xfrm>
            <a:off x="6443663" y="6165850"/>
            <a:ext cx="2328862" cy="287338"/>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ru-RU" sz="3600" kern="10">
                <a:ln w="9525">
                  <a:round/>
                  <a:headEnd/>
                  <a:tailEnd/>
                </a:ln>
                <a:gradFill rotWithShape="0">
                  <a:gsLst>
                    <a:gs pos="0">
                      <a:srgbClr val="FF3300"/>
                    </a:gs>
                    <a:gs pos="100000">
                      <a:srgbClr val="FF3300">
                        <a:gamma/>
                        <a:shade val="46275"/>
                        <a:invGamma/>
                      </a:srgbClr>
                    </a:gs>
                  </a:gsLst>
                  <a:lin ang="5400000" scaled="1"/>
                </a:gradFill>
                <a:latin typeface="Arial"/>
                <a:cs typeface="Arial"/>
              </a:rPr>
              <a:t>в 1 см - 100 м</a:t>
            </a:r>
          </a:p>
        </p:txBody>
      </p:sp>
      <p:sp>
        <p:nvSpPr>
          <p:cNvPr id="30727" name="WordArt 7"/>
          <p:cNvSpPr>
            <a:spLocks noChangeArrowheads="1" noChangeShapeType="1" noTextEdit="1"/>
          </p:cNvSpPr>
          <p:nvPr/>
        </p:nvSpPr>
        <p:spPr bwMode="auto">
          <a:xfrm>
            <a:off x="323850" y="4941888"/>
            <a:ext cx="2552700" cy="1571625"/>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ru-RU" sz="3600" kern="10">
                <a:ln w="9525">
                  <a:round/>
                  <a:headEnd/>
                  <a:tailEnd/>
                </a:ln>
                <a:gradFill rotWithShape="0">
                  <a:gsLst>
                    <a:gs pos="0">
                      <a:srgbClr val="FF3300"/>
                    </a:gs>
                    <a:gs pos="100000">
                      <a:srgbClr val="FF3300">
                        <a:gamma/>
                        <a:shade val="46275"/>
                        <a:invGamma/>
                      </a:srgbClr>
                    </a:gs>
                  </a:gsLst>
                  <a:lin ang="5400000" scaled="1"/>
                </a:gradFill>
                <a:latin typeface="Arial"/>
                <a:cs typeface="Arial"/>
              </a:rPr>
              <a:t>400м А=100</a:t>
            </a:r>
          </a:p>
          <a:p>
            <a:pPr algn="ctr"/>
            <a:r>
              <a:rPr lang="ru-RU" sz="3600" kern="10">
                <a:ln w="9525">
                  <a:round/>
                  <a:headEnd/>
                  <a:tailEnd/>
                </a:ln>
                <a:gradFill rotWithShape="0">
                  <a:gsLst>
                    <a:gs pos="0">
                      <a:srgbClr val="FF3300"/>
                    </a:gs>
                    <a:gs pos="100000">
                      <a:srgbClr val="FF3300">
                        <a:gamma/>
                        <a:shade val="46275"/>
                        <a:invGamma/>
                      </a:srgbClr>
                    </a:gs>
                  </a:gsLst>
                  <a:lin ang="5400000" scaled="1"/>
                </a:gradFill>
                <a:latin typeface="Arial"/>
                <a:cs typeface="Arial"/>
              </a:rPr>
              <a:t>600м А=180</a:t>
            </a:r>
          </a:p>
          <a:p>
            <a:pPr algn="ctr"/>
            <a:r>
              <a:rPr lang="ru-RU" sz="3600" kern="10">
                <a:ln w="9525">
                  <a:round/>
                  <a:headEnd/>
                  <a:tailEnd/>
                </a:ln>
                <a:gradFill rotWithShape="0">
                  <a:gsLst>
                    <a:gs pos="0">
                      <a:srgbClr val="FF3300"/>
                    </a:gs>
                    <a:gs pos="100000">
                      <a:srgbClr val="FF3300">
                        <a:gamma/>
                        <a:shade val="46275"/>
                        <a:invGamma/>
                      </a:srgbClr>
                    </a:gs>
                  </a:gsLst>
                  <a:lin ang="5400000" scaled="1"/>
                </a:gradFill>
                <a:latin typeface="Arial"/>
                <a:cs typeface="Arial"/>
              </a:rPr>
              <a:t>200м А=120</a:t>
            </a:r>
          </a:p>
        </p:txBody>
      </p:sp>
      <p:sp>
        <p:nvSpPr>
          <p:cNvPr id="30728" name="WordArt 8"/>
          <p:cNvSpPr>
            <a:spLocks noChangeArrowheads="1" noChangeShapeType="1" noTextEdit="1"/>
          </p:cNvSpPr>
          <p:nvPr/>
        </p:nvSpPr>
        <p:spPr bwMode="auto">
          <a:xfrm>
            <a:off x="2987675" y="6022975"/>
            <a:ext cx="128588" cy="258763"/>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ru-RU" sz="3600" kern="10">
                <a:ln w="9525">
                  <a:round/>
                  <a:headEnd/>
                  <a:tailEnd/>
                </a:ln>
                <a:gradFill rotWithShape="0">
                  <a:gsLst>
                    <a:gs pos="0">
                      <a:srgbClr val="FF3300"/>
                    </a:gs>
                    <a:gs pos="100000">
                      <a:srgbClr val="FF3300">
                        <a:gamma/>
                        <a:shade val="46275"/>
                        <a:invGamma/>
                      </a:srgbClr>
                    </a:gs>
                  </a:gsLst>
                  <a:lin ang="5400000" scaled="1"/>
                </a:gradFill>
                <a:latin typeface="Arial"/>
                <a:cs typeface="Arial"/>
              </a:rPr>
              <a:t>о</a:t>
            </a:r>
          </a:p>
        </p:txBody>
      </p:sp>
      <p:sp>
        <p:nvSpPr>
          <p:cNvPr id="30729" name="WordArt 9"/>
          <p:cNvSpPr>
            <a:spLocks noChangeArrowheads="1" noChangeShapeType="1" noTextEdit="1"/>
          </p:cNvSpPr>
          <p:nvPr/>
        </p:nvSpPr>
        <p:spPr bwMode="auto">
          <a:xfrm>
            <a:off x="2987675" y="5373688"/>
            <a:ext cx="128588" cy="258762"/>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ru-RU" sz="3600" kern="10">
                <a:ln w="9525">
                  <a:round/>
                  <a:headEnd/>
                  <a:tailEnd/>
                </a:ln>
                <a:gradFill rotWithShape="0">
                  <a:gsLst>
                    <a:gs pos="0">
                      <a:srgbClr val="FF3300"/>
                    </a:gs>
                    <a:gs pos="100000">
                      <a:srgbClr val="FF3300">
                        <a:gamma/>
                        <a:shade val="46275"/>
                        <a:invGamma/>
                      </a:srgbClr>
                    </a:gs>
                  </a:gsLst>
                  <a:lin ang="5400000" scaled="1"/>
                </a:gradFill>
                <a:latin typeface="Arial"/>
                <a:cs typeface="Arial"/>
              </a:rPr>
              <a:t>о</a:t>
            </a:r>
          </a:p>
        </p:txBody>
      </p:sp>
      <p:sp>
        <p:nvSpPr>
          <p:cNvPr id="30730" name="WordArt 10"/>
          <p:cNvSpPr>
            <a:spLocks noChangeArrowheads="1" noChangeShapeType="1" noTextEdit="1"/>
          </p:cNvSpPr>
          <p:nvPr/>
        </p:nvSpPr>
        <p:spPr bwMode="auto">
          <a:xfrm>
            <a:off x="2987675" y="4799013"/>
            <a:ext cx="128588" cy="258762"/>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ru-RU" sz="3600" kern="10">
                <a:ln w="9525">
                  <a:round/>
                  <a:headEnd/>
                  <a:tailEnd/>
                </a:ln>
                <a:gradFill rotWithShape="0">
                  <a:gsLst>
                    <a:gs pos="0">
                      <a:srgbClr val="FF3300"/>
                    </a:gs>
                    <a:gs pos="100000">
                      <a:srgbClr val="FF3300">
                        <a:gamma/>
                        <a:shade val="46275"/>
                        <a:invGamma/>
                      </a:srgbClr>
                    </a:gs>
                  </a:gsLst>
                  <a:lin ang="5400000" scaled="1"/>
                </a:gradFill>
                <a:latin typeface="Arial"/>
                <a:cs typeface="Arial"/>
              </a:rPr>
              <a:t>о</a:t>
            </a:r>
          </a:p>
        </p:txBody>
      </p:sp>
      <p:pic>
        <p:nvPicPr>
          <p:cNvPr id="30731" name="Picture 11" descr="MCj01933160000[1]"/>
          <p:cNvPicPr>
            <a:picLocks noChangeAspect="1" noChangeArrowheads="1"/>
          </p:cNvPicPr>
          <p:nvPr/>
        </p:nvPicPr>
        <p:blipFill>
          <a:blip r:embed="rId2" cstate="print"/>
          <a:srcRect/>
          <a:stretch>
            <a:fillRect/>
          </a:stretch>
        </p:blipFill>
        <p:spPr bwMode="auto">
          <a:xfrm>
            <a:off x="3995738" y="765175"/>
            <a:ext cx="641350" cy="792163"/>
          </a:xfrm>
          <a:prstGeom prst="rect">
            <a:avLst/>
          </a:prstGeom>
          <a:noFill/>
        </p:spPr>
      </p:pic>
      <p:sp>
        <p:nvSpPr>
          <p:cNvPr id="30732" name="AutoShape 12"/>
          <p:cNvSpPr>
            <a:spLocks noChangeArrowheads="1"/>
          </p:cNvSpPr>
          <p:nvPr/>
        </p:nvSpPr>
        <p:spPr bwMode="auto">
          <a:xfrm>
            <a:off x="4211638" y="260350"/>
            <a:ext cx="144462" cy="1223963"/>
          </a:xfrm>
          <a:prstGeom prst="upArrow">
            <a:avLst>
              <a:gd name="adj1" fmla="val 50000"/>
              <a:gd name="adj2" fmla="val 211814"/>
            </a:avLst>
          </a:prstGeom>
          <a:solidFill>
            <a:schemeClr val="accent1"/>
          </a:solidFill>
          <a:ln w="9525">
            <a:solidFill>
              <a:schemeClr val="tx1"/>
            </a:solidFill>
            <a:miter lim="800000"/>
            <a:headEnd/>
            <a:tailEnd/>
          </a:ln>
          <a:effectLst/>
        </p:spPr>
        <p:txBody>
          <a:bodyPr wrap="none" anchor="ctr"/>
          <a:lstStyle/>
          <a:p>
            <a:endParaRPr lang="ru-RU"/>
          </a:p>
        </p:txBody>
      </p:sp>
      <p:pic>
        <p:nvPicPr>
          <p:cNvPr id="30733" name="Picture 13" descr="MCj03404080000[1]"/>
          <p:cNvPicPr>
            <a:picLocks noChangeAspect="1" noChangeArrowheads="1"/>
          </p:cNvPicPr>
          <p:nvPr/>
        </p:nvPicPr>
        <p:blipFill>
          <a:blip r:embed="rId3" cstate="print"/>
          <a:srcRect/>
          <a:stretch>
            <a:fillRect/>
          </a:stretch>
        </p:blipFill>
        <p:spPr bwMode="auto">
          <a:xfrm rot="6929418">
            <a:off x="3589338" y="739775"/>
            <a:ext cx="1295400" cy="914400"/>
          </a:xfrm>
          <a:prstGeom prst="rect">
            <a:avLst/>
          </a:prstGeom>
          <a:noFill/>
        </p:spPr>
      </p:pic>
      <p:sp>
        <p:nvSpPr>
          <p:cNvPr id="30734" name="Oval 14"/>
          <p:cNvSpPr>
            <a:spLocks noChangeArrowheads="1"/>
          </p:cNvSpPr>
          <p:nvPr/>
        </p:nvSpPr>
        <p:spPr bwMode="auto">
          <a:xfrm>
            <a:off x="4643438" y="1484313"/>
            <a:ext cx="73025" cy="73025"/>
          </a:xfrm>
          <a:prstGeom prst="ellipse">
            <a:avLst/>
          </a:prstGeom>
          <a:solidFill>
            <a:schemeClr val="accent1"/>
          </a:solidFill>
          <a:ln w="9525">
            <a:solidFill>
              <a:schemeClr val="tx1"/>
            </a:solidFill>
            <a:round/>
            <a:headEnd/>
            <a:tailEnd/>
          </a:ln>
          <a:effectLst/>
        </p:spPr>
        <p:txBody>
          <a:bodyPr wrap="none" anchor="ctr"/>
          <a:lstStyle/>
          <a:p>
            <a:endParaRPr lang="ru-RU"/>
          </a:p>
        </p:txBody>
      </p:sp>
      <p:sp>
        <p:nvSpPr>
          <p:cNvPr id="30735" name="Oval 15"/>
          <p:cNvSpPr>
            <a:spLocks noChangeArrowheads="1"/>
          </p:cNvSpPr>
          <p:nvPr/>
        </p:nvSpPr>
        <p:spPr bwMode="auto">
          <a:xfrm>
            <a:off x="4284663" y="1196975"/>
            <a:ext cx="73025" cy="73025"/>
          </a:xfrm>
          <a:prstGeom prst="ellipse">
            <a:avLst/>
          </a:prstGeom>
          <a:solidFill>
            <a:schemeClr val="accent1"/>
          </a:solidFill>
          <a:ln w="9525">
            <a:solidFill>
              <a:schemeClr val="tx1"/>
            </a:solidFill>
            <a:round/>
            <a:headEnd/>
            <a:tailEnd/>
          </a:ln>
          <a:effectLst/>
        </p:spPr>
        <p:txBody>
          <a:bodyPr wrap="none" anchor="ctr"/>
          <a:lstStyle/>
          <a:p>
            <a:endParaRPr lang="ru-RU"/>
          </a:p>
        </p:txBody>
      </p:sp>
      <p:sp>
        <p:nvSpPr>
          <p:cNvPr id="30736" name="Line 16"/>
          <p:cNvSpPr>
            <a:spLocks noChangeShapeType="1"/>
          </p:cNvSpPr>
          <p:nvPr/>
        </p:nvSpPr>
        <p:spPr bwMode="auto">
          <a:xfrm>
            <a:off x="4356100" y="1268413"/>
            <a:ext cx="1079500" cy="936625"/>
          </a:xfrm>
          <a:prstGeom prst="line">
            <a:avLst/>
          </a:prstGeom>
          <a:noFill/>
          <a:ln w="9525">
            <a:solidFill>
              <a:schemeClr val="tx1"/>
            </a:solidFill>
            <a:round/>
            <a:headEnd/>
            <a:tailEnd/>
          </a:ln>
          <a:effectLst/>
        </p:spPr>
        <p:txBody>
          <a:bodyPr/>
          <a:lstStyle/>
          <a:p>
            <a:endParaRPr lang="ru-RU"/>
          </a:p>
        </p:txBody>
      </p:sp>
      <p:sp>
        <p:nvSpPr>
          <p:cNvPr id="30737" name="AutoShape 17"/>
          <p:cNvSpPr>
            <a:spLocks noChangeArrowheads="1"/>
          </p:cNvSpPr>
          <p:nvPr/>
        </p:nvSpPr>
        <p:spPr bwMode="auto">
          <a:xfrm>
            <a:off x="5364163" y="1484313"/>
            <a:ext cx="144462" cy="1223962"/>
          </a:xfrm>
          <a:prstGeom prst="upArrow">
            <a:avLst>
              <a:gd name="adj1" fmla="val 50000"/>
              <a:gd name="adj2" fmla="val 211814"/>
            </a:avLst>
          </a:prstGeom>
          <a:solidFill>
            <a:schemeClr val="accent1"/>
          </a:solidFill>
          <a:ln w="9525">
            <a:solidFill>
              <a:schemeClr val="tx1"/>
            </a:solidFill>
            <a:miter lim="800000"/>
            <a:headEnd/>
            <a:tailEnd/>
          </a:ln>
          <a:effectLst/>
        </p:spPr>
        <p:txBody>
          <a:bodyPr wrap="none" anchor="ctr"/>
          <a:lstStyle/>
          <a:p>
            <a:endParaRPr lang="ru-RU"/>
          </a:p>
        </p:txBody>
      </p:sp>
      <p:pic>
        <p:nvPicPr>
          <p:cNvPr id="30738" name="Picture 18" descr="MCj03404080000[1]"/>
          <p:cNvPicPr>
            <a:picLocks noChangeAspect="1" noChangeArrowheads="1"/>
          </p:cNvPicPr>
          <p:nvPr/>
        </p:nvPicPr>
        <p:blipFill>
          <a:blip r:embed="rId3" cstate="print"/>
          <a:srcRect/>
          <a:stretch>
            <a:fillRect/>
          </a:stretch>
        </p:blipFill>
        <p:spPr bwMode="auto">
          <a:xfrm rot="6929418">
            <a:off x="4741863" y="1747838"/>
            <a:ext cx="1295400" cy="914400"/>
          </a:xfrm>
          <a:prstGeom prst="rect">
            <a:avLst/>
          </a:prstGeom>
          <a:noFill/>
        </p:spPr>
      </p:pic>
      <p:sp>
        <p:nvSpPr>
          <p:cNvPr id="30739" name="Oval 19"/>
          <p:cNvSpPr>
            <a:spLocks noChangeArrowheads="1"/>
          </p:cNvSpPr>
          <p:nvPr/>
        </p:nvSpPr>
        <p:spPr bwMode="auto">
          <a:xfrm>
            <a:off x="5435600" y="2781300"/>
            <a:ext cx="71438" cy="71438"/>
          </a:xfrm>
          <a:prstGeom prst="ellipse">
            <a:avLst/>
          </a:prstGeom>
          <a:solidFill>
            <a:schemeClr val="accent1"/>
          </a:solidFill>
          <a:ln w="9525">
            <a:solidFill>
              <a:schemeClr val="tx1"/>
            </a:solidFill>
            <a:round/>
            <a:headEnd/>
            <a:tailEnd/>
          </a:ln>
          <a:effectLst/>
        </p:spPr>
        <p:txBody>
          <a:bodyPr wrap="none" anchor="ctr"/>
          <a:lstStyle/>
          <a:p>
            <a:endParaRPr lang="ru-RU"/>
          </a:p>
        </p:txBody>
      </p:sp>
      <p:sp>
        <p:nvSpPr>
          <p:cNvPr id="30740" name="Oval 20"/>
          <p:cNvSpPr>
            <a:spLocks noChangeArrowheads="1"/>
          </p:cNvSpPr>
          <p:nvPr/>
        </p:nvSpPr>
        <p:spPr bwMode="auto">
          <a:xfrm>
            <a:off x="5435600" y="2133600"/>
            <a:ext cx="71438" cy="71438"/>
          </a:xfrm>
          <a:prstGeom prst="ellipse">
            <a:avLst/>
          </a:prstGeom>
          <a:solidFill>
            <a:schemeClr val="accent1"/>
          </a:solidFill>
          <a:ln w="9525">
            <a:solidFill>
              <a:schemeClr val="tx1"/>
            </a:solidFill>
            <a:round/>
            <a:headEnd/>
            <a:tailEnd/>
          </a:ln>
          <a:effectLst/>
        </p:spPr>
        <p:txBody>
          <a:bodyPr wrap="none" anchor="ctr"/>
          <a:lstStyle/>
          <a:p>
            <a:endParaRPr lang="ru-RU"/>
          </a:p>
        </p:txBody>
      </p:sp>
      <p:sp>
        <p:nvSpPr>
          <p:cNvPr id="30741" name="Line 21"/>
          <p:cNvSpPr>
            <a:spLocks noChangeShapeType="1"/>
          </p:cNvSpPr>
          <p:nvPr/>
        </p:nvSpPr>
        <p:spPr bwMode="auto">
          <a:xfrm>
            <a:off x="5435600" y="2133600"/>
            <a:ext cx="73025" cy="2159000"/>
          </a:xfrm>
          <a:prstGeom prst="line">
            <a:avLst/>
          </a:prstGeom>
          <a:noFill/>
          <a:ln w="9525">
            <a:solidFill>
              <a:schemeClr val="tx1"/>
            </a:solidFill>
            <a:round/>
            <a:headEnd/>
            <a:tailEnd/>
          </a:ln>
          <a:effectLst/>
        </p:spPr>
        <p:txBody>
          <a:bodyPr/>
          <a:lstStyle/>
          <a:p>
            <a:endParaRPr lang="ru-RU"/>
          </a:p>
        </p:txBody>
      </p:sp>
      <p:sp>
        <p:nvSpPr>
          <p:cNvPr id="30742" name="AutoShape 22"/>
          <p:cNvSpPr>
            <a:spLocks noChangeArrowheads="1"/>
          </p:cNvSpPr>
          <p:nvPr/>
        </p:nvSpPr>
        <p:spPr bwMode="auto">
          <a:xfrm>
            <a:off x="5435600" y="3284538"/>
            <a:ext cx="144463" cy="1439862"/>
          </a:xfrm>
          <a:prstGeom prst="upArrow">
            <a:avLst>
              <a:gd name="adj1" fmla="val 50000"/>
              <a:gd name="adj2" fmla="val 249175"/>
            </a:avLst>
          </a:prstGeom>
          <a:solidFill>
            <a:schemeClr val="accent1"/>
          </a:solidFill>
          <a:ln w="9525">
            <a:solidFill>
              <a:schemeClr val="tx1"/>
            </a:solidFill>
            <a:miter lim="800000"/>
            <a:headEnd/>
            <a:tailEnd/>
          </a:ln>
          <a:effectLst/>
        </p:spPr>
        <p:txBody>
          <a:bodyPr wrap="none" anchor="ctr"/>
          <a:lstStyle/>
          <a:p>
            <a:endParaRPr lang="ru-RU"/>
          </a:p>
        </p:txBody>
      </p:sp>
      <p:pic>
        <p:nvPicPr>
          <p:cNvPr id="30743" name="Picture 23" descr="MCj03404080000[1]"/>
          <p:cNvPicPr>
            <a:picLocks noChangeAspect="1" noChangeArrowheads="1"/>
          </p:cNvPicPr>
          <p:nvPr/>
        </p:nvPicPr>
        <p:blipFill>
          <a:blip r:embed="rId3" cstate="print"/>
          <a:srcRect/>
          <a:stretch>
            <a:fillRect/>
          </a:stretch>
        </p:blipFill>
        <p:spPr bwMode="auto">
          <a:xfrm rot="6929418">
            <a:off x="4813300" y="3906838"/>
            <a:ext cx="1295400" cy="914400"/>
          </a:xfrm>
          <a:prstGeom prst="rect">
            <a:avLst/>
          </a:prstGeom>
          <a:noFill/>
        </p:spPr>
      </p:pic>
      <p:sp>
        <p:nvSpPr>
          <p:cNvPr id="30744" name="Oval 24"/>
          <p:cNvSpPr>
            <a:spLocks noChangeArrowheads="1"/>
          </p:cNvSpPr>
          <p:nvPr/>
        </p:nvSpPr>
        <p:spPr bwMode="auto">
          <a:xfrm>
            <a:off x="5724525" y="4797425"/>
            <a:ext cx="71438" cy="73025"/>
          </a:xfrm>
          <a:prstGeom prst="ellipse">
            <a:avLst/>
          </a:prstGeom>
          <a:solidFill>
            <a:schemeClr val="accent1"/>
          </a:solidFill>
          <a:ln w="9525">
            <a:solidFill>
              <a:schemeClr val="tx1"/>
            </a:solidFill>
            <a:round/>
            <a:headEnd/>
            <a:tailEnd/>
          </a:ln>
          <a:effectLst/>
        </p:spPr>
        <p:txBody>
          <a:bodyPr wrap="none" anchor="ctr"/>
          <a:lstStyle/>
          <a:p>
            <a:endParaRPr lang="ru-RU"/>
          </a:p>
        </p:txBody>
      </p:sp>
      <p:sp>
        <p:nvSpPr>
          <p:cNvPr id="30745" name="Oval 25"/>
          <p:cNvSpPr>
            <a:spLocks noChangeArrowheads="1"/>
          </p:cNvSpPr>
          <p:nvPr/>
        </p:nvSpPr>
        <p:spPr bwMode="auto">
          <a:xfrm>
            <a:off x="5508625" y="4365625"/>
            <a:ext cx="71438" cy="73025"/>
          </a:xfrm>
          <a:prstGeom prst="ellipse">
            <a:avLst/>
          </a:prstGeom>
          <a:solidFill>
            <a:schemeClr val="accent1"/>
          </a:solidFill>
          <a:ln w="9525">
            <a:solidFill>
              <a:schemeClr val="tx1"/>
            </a:solidFill>
            <a:round/>
            <a:headEnd/>
            <a:tailEnd/>
          </a:ln>
          <a:effectLst/>
        </p:spPr>
        <p:txBody>
          <a:bodyPr wrap="none" anchor="ctr"/>
          <a:lstStyle/>
          <a:p>
            <a:endParaRPr lang="ru-RU"/>
          </a:p>
        </p:txBody>
      </p:sp>
      <p:sp>
        <p:nvSpPr>
          <p:cNvPr id="30746" name="Line 26"/>
          <p:cNvSpPr>
            <a:spLocks noChangeShapeType="1"/>
          </p:cNvSpPr>
          <p:nvPr/>
        </p:nvSpPr>
        <p:spPr bwMode="auto">
          <a:xfrm>
            <a:off x="5508625" y="4365625"/>
            <a:ext cx="503238" cy="935038"/>
          </a:xfrm>
          <a:prstGeom prst="line">
            <a:avLst/>
          </a:prstGeom>
          <a:noFill/>
          <a:ln w="9525">
            <a:solidFill>
              <a:schemeClr val="tx1"/>
            </a:solidFill>
            <a:round/>
            <a:headEnd/>
            <a:tailEnd/>
          </a:ln>
          <a:effectLst/>
        </p:spPr>
        <p:txBody>
          <a:bodyPr/>
          <a:lstStyle/>
          <a:p>
            <a:endParaRPr lang="ru-RU"/>
          </a:p>
        </p:txBody>
      </p:sp>
      <p:pic>
        <p:nvPicPr>
          <p:cNvPr id="30748" name="Picture 28" descr="MMj02837090000[1]"/>
          <p:cNvPicPr>
            <a:picLocks noChangeAspect="1" noChangeArrowheads="1" noCrop="1"/>
          </p:cNvPicPr>
          <p:nvPr/>
        </p:nvPicPr>
        <p:blipFill>
          <a:blip r:embed="rId4" cstate="print"/>
          <a:srcRect/>
          <a:stretch>
            <a:fillRect/>
          </a:stretch>
        </p:blipFill>
        <p:spPr bwMode="auto">
          <a:xfrm>
            <a:off x="5940425" y="5013325"/>
            <a:ext cx="762000" cy="762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24"/>
                                        </p:tgtEl>
                                        <p:attrNameLst>
                                          <p:attrName>style.visibility</p:attrName>
                                        </p:attrNameLst>
                                      </p:cBhvr>
                                      <p:to>
                                        <p:strVal val="visible"/>
                                      </p:to>
                                    </p:set>
                                    <p:animEffect transition="in" filter="blinds(horizontal)">
                                      <p:cBhvr>
                                        <p:cTn id="7" dur="500"/>
                                        <p:tgtEl>
                                          <p:spTgt spid="3072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0725"/>
                                        </p:tgtEl>
                                        <p:attrNameLst>
                                          <p:attrName>style.visibility</p:attrName>
                                        </p:attrNameLst>
                                      </p:cBhvr>
                                      <p:to>
                                        <p:strVal val="visible"/>
                                      </p:to>
                                    </p:set>
                                    <p:animEffect transition="in" filter="blinds(horizontal)">
                                      <p:cBhvr>
                                        <p:cTn id="10" dur="500"/>
                                        <p:tgtEl>
                                          <p:spTgt spid="30725"/>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0726"/>
                                        </p:tgtEl>
                                        <p:attrNameLst>
                                          <p:attrName>style.visibility</p:attrName>
                                        </p:attrNameLst>
                                      </p:cBhvr>
                                      <p:to>
                                        <p:strVal val="visible"/>
                                      </p:to>
                                    </p:set>
                                    <p:animEffect transition="in" filter="blinds(horizontal)">
                                      <p:cBhvr>
                                        <p:cTn id="15" dur="500"/>
                                        <p:tgtEl>
                                          <p:spTgt spid="30726"/>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0727"/>
                                        </p:tgtEl>
                                        <p:attrNameLst>
                                          <p:attrName>style.visibility</p:attrName>
                                        </p:attrNameLst>
                                      </p:cBhvr>
                                      <p:to>
                                        <p:strVal val="visible"/>
                                      </p:to>
                                    </p:set>
                                    <p:animEffect transition="in" filter="blinds(horizontal)">
                                      <p:cBhvr>
                                        <p:cTn id="20" dur="500"/>
                                        <p:tgtEl>
                                          <p:spTgt spid="30727"/>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30728"/>
                                        </p:tgtEl>
                                        <p:attrNameLst>
                                          <p:attrName>style.visibility</p:attrName>
                                        </p:attrNameLst>
                                      </p:cBhvr>
                                      <p:to>
                                        <p:strVal val="visible"/>
                                      </p:to>
                                    </p:set>
                                    <p:animEffect transition="in" filter="blinds(horizontal)">
                                      <p:cBhvr>
                                        <p:cTn id="23" dur="500"/>
                                        <p:tgtEl>
                                          <p:spTgt spid="30728"/>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30729"/>
                                        </p:tgtEl>
                                        <p:attrNameLst>
                                          <p:attrName>style.visibility</p:attrName>
                                        </p:attrNameLst>
                                      </p:cBhvr>
                                      <p:to>
                                        <p:strVal val="visible"/>
                                      </p:to>
                                    </p:set>
                                    <p:animEffect transition="in" filter="blinds(horizontal)">
                                      <p:cBhvr>
                                        <p:cTn id="26" dur="500"/>
                                        <p:tgtEl>
                                          <p:spTgt spid="30729"/>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30730"/>
                                        </p:tgtEl>
                                        <p:attrNameLst>
                                          <p:attrName>style.visibility</p:attrName>
                                        </p:attrNameLst>
                                      </p:cBhvr>
                                      <p:to>
                                        <p:strVal val="visible"/>
                                      </p:to>
                                    </p:set>
                                    <p:animEffect transition="in" filter="blinds(horizontal)">
                                      <p:cBhvr>
                                        <p:cTn id="29" dur="500"/>
                                        <p:tgtEl>
                                          <p:spTgt spid="30730"/>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30731"/>
                                        </p:tgtEl>
                                        <p:attrNameLst>
                                          <p:attrName>style.visibility</p:attrName>
                                        </p:attrNameLst>
                                      </p:cBhvr>
                                      <p:to>
                                        <p:strVal val="visible"/>
                                      </p:to>
                                    </p:set>
                                    <p:animEffect transition="in" filter="blinds(horizontal)">
                                      <p:cBhvr>
                                        <p:cTn id="34" dur="500"/>
                                        <p:tgtEl>
                                          <p:spTgt spid="30731"/>
                                        </p:tgtEl>
                                      </p:cBhvr>
                                    </p:animEffect>
                                  </p:childTnLst>
                                </p:cTn>
                              </p:par>
                            </p:childTnLst>
                          </p:cTn>
                        </p:par>
                        <p:par>
                          <p:cTn id="35" fill="hold">
                            <p:stCondLst>
                              <p:cond delay="500"/>
                            </p:stCondLst>
                            <p:childTnLst>
                              <p:par>
                                <p:cTn id="36" presetID="3" presetClass="entr" presetSubtype="10" fill="hold" grpId="0" nodeType="afterEffect">
                                  <p:stCondLst>
                                    <p:cond delay="0"/>
                                  </p:stCondLst>
                                  <p:childTnLst>
                                    <p:set>
                                      <p:cBhvr>
                                        <p:cTn id="37" dur="1" fill="hold">
                                          <p:stCondLst>
                                            <p:cond delay="0"/>
                                          </p:stCondLst>
                                        </p:cTn>
                                        <p:tgtEl>
                                          <p:spTgt spid="30732"/>
                                        </p:tgtEl>
                                        <p:attrNameLst>
                                          <p:attrName>style.visibility</p:attrName>
                                        </p:attrNameLst>
                                      </p:cBhvr>
                                      <p:to>
                                        <p:strVal val="visible"/>
                                      </p:to>
                                    </p:set>
                                    <p:animEffect transition="in" filter="blinds(horizontal)">
                                      <p:cBhvr>
                                        <p:cTn id="38" dur="500"/>
                                        <p:tgtEl>
                                          <p:spTgt spid="30732"/>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30733"/>
                                        </p:tgtEl>
                                        <p:attrNameLst>
                                          <p:attrName>style.visibility</p:attrName>
                                        </p:attrNameLst>
                                      </p:cBhvr>
                                      <p:to>
                                        <p:strVal val="visible"/>
                                      </p:to>
                                    </p:set>
                                    <p:animEffect transition="in" filter="blinds(horizontal)">
                                      <p:cBhvr>
                                        <p:cTn id="43" dur="2000"/>
                                        <p:tgtEl>
                                          <p:spTgt spid="30733"/>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0735"/>
                                        </p:tgtEl>
                                        <p:attrNameLst>
                                          <p:attrName>style.visibility</p:attrName>
                                        </p:attrNameLst>
                                      </p:cBhvr>
                                      <p:to>
                                        <p:strVal val="visible"/>
                                      </p:to>
                                    </p:set>
                                    <p:animEffect transition="in" filter="blinds(horizontal)">
                                      <p:cBhvr>
                                        <p:cTn id="48" dur="500"/>
                                        <p:tgtEl>
                                          <p:spTgt spid="30735"/>
                                        </p:tgtEl>
                                      </p:cBhvr>
                                    </p:animEffect>
                                  </p:childTnLst>
                                </p:cTn>
                              </p:par>
                            </p:childTnLst>
                          </p:cTn>
                        </p:par>
                        <p:par>
                          <p:cTn id="49" fill="hold">
                            <p:stCondLst>
                              <p:cond delay="500"/>
                            </p:stCondLst>
                            <p:childTnLst>
                              <p:par>
                                <p:cTn id="50" presetID="3" presetClass="entr" presetSubtype="10" fill="hold" grpId="0" nodeType="afterEffect">
                                  <p:stCondLst>
                                    <p:cond delay="0"/>
                                  </p:stCondLst>
                                  <p:childTnLst>
                                    <p:set>
                                      <p:cBhvr>
                                        <p:cTn id="51" dur="1" fill="hold">
                                          <p:stCondLst>
                                            <p:cond delay="0"/>
                                          </p:stCondLst>
                                        </p:cTn>
                                        <p:tgtEl>
                                          <p:spTgt spid="30734"/>
                                        </p:tgtEl>
                                        <p:attrNameLst>
                                          <p:attrName>style.visibility</p:attrName>
                                        </p:attrNameLst>
                                      </p:cBhvr>
                                      <p:to>
                                        <p:strVal val="visible"/>
                                      </p:to>
                                    </p:set>
                                    <p:animEffect transition="in" filter="blinds(horizontal)">
                                      <p:cBhvr>
                                        <p:cTn id="52" dur="500"/>
                                        <p:tgtEl>
                                          <p:spTgt spid="30734"/>
                                        </p:tgtEl>
                                      </p:cBhvr>
                                    </p:animEffect>
                                  </p:childTnLst>
                                </p:cTn>
                              </p:par>
                            </p:childTnLst>
                          </p:cTn>
                        </p:par>
                        <p:par>
                          <p:cTn id="53" fill="hold">
                            <p:stCondLst>
                              <p:cond delay="1000"/>
                            </p:stCondLst>
                            <p:childTnLst>
                              <p:par>
                                <p:cTn id="54" presetID="3" presetClass="exit" presetSubtype="10" fill="hold" nodeType="afterEffect">
                                  <p:stCondLst>
                                    <p:cond delay="0"/>
                                  </p:stCondLst>
                                  <p:childTnLst>
                                    <p:animEffect transition="out" filter="blinds(horizontal)">
                                      <p:cBhvr>
                                        <p:cTn id="55" dur="500"/>
                                        <p:tgtEl>
                                          <p:spTgt spid="30733"/>
                                        </p:tgtEl>
                                      </p:cBhvr>
                                    </p:animEffect>
                                    <p:set>
                                      <p:cBhvr>
                                        <p:cTn id="56" dur="1" fill="hold">
                                          <p:stCondLst>
                                            <p:cond delay="499"/>
                                          </p:stCondLst>
                                        </p:cTn>
                                        <p:tgtEl>
                                          <p:spTgt spid="30733"/>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30736"/>
                                        </p:tgtEl>
                                        <p:attrNameLst>
                                          <p:attrName>style.visibility</p:attrName>
                                        </p:attrNameLst>
                                      </p:cBhvr>
                                      <p:to>
                                        <p:strVal val="visible"/>
                                      </p:to>
                                    </p:set>
                                    <p:animEffect transition="in" filter="blinds(horizontal)">
                                      <p:cBhvr>
                                        <p:cTn id="61" dur="2000"/>
                                        <p:tgtEl>
                                          <p:spTgt spid="30736"/>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30737"/>
                                        </p:tgtEl>
                                        <p:attrNameLst>
                                          <p:attrName>style.visibility</p:attrName>
                                        </p:attrNameLst>
                                      </p:cBhvr>
                                      <p:to>
                                        <p:strVal val="visible"/>
                                      </p:to>
                                    </p:set>
                                    <p:animEffect transition="in" filter="blinds(horizontal)">
                                      <p:cBhvr>
                                        <p:cTn id="66" dur="500"/>
                                        <p:tgtEl>
                                          <p:spTgt spid="30737"/>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nodeType="clickEffect">
                                  <p:stCondLst>
                                    <p:cond delay="0"/>
                                  </p:stCondLst>
                                  <p:childTnLst>
                                    <p:set>
                                      <p:cBhvr>
                                        <p:cTn id="70" dur="1" fill="hold">
                                          <p:stCondLst>
                                            <p:cond delay="0"/>
                                          </p:stCondLst>
                                        </p:cTn>
                                        <p:tgtEl>
                                          <p:spTgt spid="30738"/>
                                        </p:tgtEl>
                                        <p:attrNameLst>
                                          <p:attrName>style.visibility</p:attrName>
                                        </p:attrNameLst>
                                      </p:cBhvr>
                                      <p:to>
                                        <p:strVal val="visible"/>
                                      </p:to>
                                    </p:set>
                                    <p:animEffect transition="in" filter="blinds(horizontal)">
                                      <p:cBhvr>
                                        <p:cTn id="71" dur="2000"/>
                                        <p:tgtEl>
                                          <p:spTgt spid="30738"/>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grpId="0" nodeType="clickEffect">
                                  <p:stCondLst>
                                    <p:cond delay="0"/>
                                  </p:stCondLst>
                                  <p:childTnLst>
                                    <p:set>
                                      <p:cBhvr>
                                        <p:cTn id="75" dur="1" fill="hold">
                                          <p:stCondLst>
                                            <p:cond delay="0"/>
                                          </p:stCondLst>
                                        </p:cTn>
                                        <p:tgtEl>
                                          <p:spTgt spid="30739"/>
                                        </p:tgtEl>
                                        <p:attrNameLst>
                                          <p:attrName>style.visibility</p:attrName>
                                        </p:attrNameLst>
                                      </p:cBhvr>
                                      <p:to>
                                        <p:strVal val="visible"/>
                                      </p:to>
                                    </p:set>
                                    <p:animEffect transition="in" filter="blinds(horizontal)">
                                      <p:cBhvr>
                                        <p:cTn id="76" dur="500"/>
                                        <p:tgtEl>
                                          <p:spTgt spid="30739"/>
                                        </p:tgtEl>
                                      </p:cBhvr>
                                    </p:animEffect>
                                  </p:childTnLst>
                                </p:cTn>
                              </p:par>
                              <p:par>
                                <p:cTn id="77" presetID="3" presetClass="entr" presetSubtype="10" fill="hold" grpId="0" nodeType="withEffect">
                                  <p:stCondLst>
                                    <p:cond delay="0"/>
                                  </p:stCondLst>
                                  <p:childTnLst>
                                    <p:set>
                                      <p:cBhvr>
                                        <p:cTn id="78" dur="1" fill="hold">
                                          <p:stCondLst>
                                            <p:cond delay="0"/>
                                          </p:stCondLst>
                                        </p:cTn>
                                        <p:tgtEl>
                                          <p:spTgt spid="30740"/>
                                        </p:tgtEl>
                                        <p:attrNameLst>
                                          <p:attrName>style.visibility</p:attrName>
                                        </p:attrNameLst>
                                      </p:cBhvr>
                                      <p:to>
                                        <p:strVal val="visible"/>
                                      </p:to>
                                    </p:set>
                                    <p:animEffect transition="in" filter="blinds(horizontal)">
                                      <p:cBhvr>
                                        <p:cTn id="79" dur="500"/>
                                        <p:tgtEl>
                                          <p:spTgt spid="30740"/>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xit" presetSubtype="10" fill="hold" nodeType="clickEffect">
                                  <p:stCondLst>
                                    <p:cond delay="0"/>
                                  </p:stCondLst>
                                  <p:childTnLst>
                                    <p:animEffect transition="out" filter="blinds(horizontal)">
                                      <p:cBhvr>
                                        <p:cTn id="83" dur="500"/>
                                        <p:tgtEl>
                                          <p:spTgt spid="30738"/>
                                        </p:tgtEl>
                                      </p:cBhvr>
                                    </p:animEffect>
                                    <p:set>
                                      <p:cBhvr>
                                        <p:cTn id="84" dur="1" fill="hold">
                                          <p:stCondLst>
                                            <p:cond delay="499"/>
                                          </p:stCondLst>
                                        </p:cTn>
                                        <p:tgtEl>
                                          <p:spTgt spid="30738"/>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30741"/>
                                        </p:tgtEl>
                                        <p:attrNameLst>
                                          <p:attrName>style.visibility</p:attrName>
                                        </p:attrNameLst>
                                      </p:cBhvr>
                                      <p:to>
                                        <p:strVal val="visible"/>
                                      </p:to>
                                    </p:set>
                                    <p:animEffect transition="in" filter="blinds(horizontal)">
                                      <p:cBhvr>
                                        <p:cTn id="89" dur="500"/>
                                        <p:tgtEl>
                                          <p:spTgt spid="30741"/>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30742"/>
                                        </p:tgtEl>
                                        <p:attrNameLst>
                                          <p:attrName>style.visibility</p:attrName>
                                        </p:attrNameLst>
                                      </p:cBhvr>
                                      <p:to>
                                        <p:strVal val="visible"/>
                                      </p:to>
                                    </p:set>
                                    <p:animEffect transition="in" filter="blinds(horizontal)">
                                      <p:cBhvr>
                                        <p:cTn id="94" dur="500"/>
                                        <p:tgtEl>
                                          <p:spTgt spid="30742"/>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nodeType="clickEffect">
                                  <p:stCondLst>
                                    <p:cond delay="0"/>
                                  </p:stCondLst>
                                  <p:childTnLst>
                                    <p:set>
                                      <p:cBhvr>
                                        <p:cTn id="98" dur="1" fill="hold">
                                          <p:stCondLst>
                                            <p:cond delay="0"/>
                                          </p:stCondLst>
                                        </p:cTn>
                                        <p:tgtEl>
                                          <p:spTgt spid="30743"/>
                                        </p:tgtEl>
                                        <p:attrNameLst>
                                          <p:attrName>style.visibility</p:attrName>
                                        </p:attrNameLst>
                                      </p:cBhvr>
                                      <p:to>
                                        <p:strVal val="visible"/>
                                      </p:to>
                                    </p:set>
                                    <p:animEffect transition="in" filter="blinds(horizontal)">
                                      <p:cBhvr>
                                        <p:cTn id="99" dur="2000"/>
                                        <p:tgtEl>
                                          <p:spTgt spid="30743"/>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30744"/>
                                        </p:tgtEl>
                                        <p:attrNameLst>
                                          <p:attrName>style.visibility</p:attrName>
                                        </p:attrNameLst>
                                      </p:cBhvr>
                                      <p:to>
                                        <p:strVal val="visible"/>
                                      </p:to>
                                    </p:set>
                                    <p:animEffect transition="in" filter="blinds(horizontal)">
                                      <p:cBhvr>
                                        <p:cTn id="104" dur="500"/>
                                        <p:tgtEl>
                                          <p:spTgt spid="30744"/>
                                        </p:tgtEl>
                                      </p:cBhvr>
                                    </p:animEffect>
                                  </p:childTnLst>
                                </p:cTn>
                              </p:par>
                              <p:par>
                                <p:cTn id="105" presetID="3" presetClass="entr" presetSubtype="10" fill="hold" grpId="0" nodeType="withEffect">
                                  <p:stCondLst>
                                    <p:cond delay="0"/>
                                  </p:stCondLst>
                                  <p:childTnLst>
                                    <p:set>
                                      <p:cBhvr>
                                        <p:cTn id="106" dur="1" fill="hold">
                                          <p:stCondLst>
                                            <p:cond delay="0"/>
                                          </p:stCondLst>
                                        </p:cTn>
                                        <p:tgtEl>
                                          <p:spTgt spid="30745"/>
                                        </p:tgtEl>
                                        <p:attrNameLst>
                                          <p:attrName>style.visibility</p:attrName>
                                        </p:attrNameLst>
                                      </p:cBhvr>
                                      <p:to>
                                        <p:strVal val="visible"/>
                                      </p:to>
                                    </p:set>
                                    <p:animEffect transition="in" filter="blinds(horizontal)">
                                      <p:cBhvr>
                                        <p:cTn id="107" dur="500"/>
                                        <p:tgtEl>
                                          <p:spTgt spid="30745"/>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xit" presetSubtype="10" fill="hold" nodeType="clickEffect">
                                  <p:stCondLst>
                                    <p:cond delay="0"/>
                                  </p:stCondLst>
                                  <p:childTnLst>
                                    <p:animEffect transition="out" filter="blinds(horizontal)">
                                      <p:cBhvr>
                                        <p:cTn id="111" dur="500"/>
                                        <p:tgtEl>
                                          <p:spTgt spid="30743"/>
                                        </p:tgtEl>
                                      </p:cBhvr>
                                    </p:animEffect>
                                    <p:set>
                                      <p:cBhvr>
                                        <p:cTn id="112" dur="1" fill="hold">
                                          <p:stCondLst>
                                            <p:cond delay="499"/>
                                          </p:stCondLst>
                                        </p:cTn>
                                        <p:tgtEl>
                                          <p:spTgt spid="30743"/>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30746"/>
                                        </p:tgtEl>
                                        <p:attrNameLst>
                                          <p:attrName>style.visibility</p:attrName>
                                        </p:attrNameLst>
                                      </p:cBhvr>
                                      <p:to>
                                        <p:strVal val="visible"/>
                                      </p:to>
                                    </p:set>
                                    <p:animEffect transition="in" filter="blinds(horizontal)">
                                      <p:cBhvr>
                                        <p:cTn id="117" dur="500"/>
                                        <p:tgtEl>
                                          <p:spTgt spid="30746"/>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nodeType="clickEffect">
                                  <p:stCondLst>
                                    <p:cond delay="0"/>
                                  </p:stCondLst>
                                  <p:childTnLst>
                                    <p:set>
                                      <p:cBhvr>
                                        <p:cTn id="121" dur="1" fill="hold">
                                          <p:stCondLst>
                                            <p:cond delay="0"/>
                                          </p:stCondLst>
                                        </p:cTn>
                                        <p:tgtEl>
                                          <p:spTgt spid="30748"/>
                                        </p:tgtEl>
                                        <p:attrNameLst>
                                          <p:attrName>style.visibility</p:attrName>
                                        </p:attrNameLst>
                                      </p:cBhvr>
                                      <p:to>
                                        <p:strVal val="visible"/>
                                      </p:to>
                                    </p:set>
                                    <p:animEffect transition="in" filter="blinds(horizontal)">
                                      <p:cBhvr>
                                        <p:cTn id="122" dur="500"/>
                                        <p:tgtEl>
                                          <p:spTgt spid="307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animBg="1"/>
      <p:bldP spid="30725" grpId="0" animBg="1"/>
      <p:bldP spid="30726" grpId="0" animBg="1"/>
      <p:bldP spid="30727" grpId="0" animBg="1"/>
      <p:bldP spid="30728" grpId="0" animBg="1"/>
      <p:bldP spid="30729" grpId="0" animBg="1"/>
      <p:bldP spid="30730" grpId="0" animBg="1"/>
      <p:bldP spid="30732" grpId="0" animBg="1"/>
      <p:bldP spid="30734" grpId="0" animBg="1"/>
      <p:bldP spid="30735" grpId="0" animBg="1"/>
      <p:bldP spid="30736" grpId="0" animBg="1"/>
      <p:bldP spid="30737" grpId="0" animBg="1"/>
      <p:bldP spid="30739" grpId="0" animBg="1"/>
      <p:bldP spid="30740" grpId="0" animBg="1"/>
      <p:bldP spid="30741" grpId="0" animBg="1"/>
      <p:bldP spid="30742" grpId="0" animBg="1"/>
      <p:bldP spid="30744" grpId="0" animBg="1"/>
      <p:bldP spid="30745" grpId="0" animBg="1"/>
      <p:bldP spid="3074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714356"/>
            <a:ext cx="8001056" cy="2500330"/>
          </a:xfrm>
        </p:spPr>
        <p:txBody>
          <a:bodyPr>
            <a:normAutofit fontScale="90000"/>
          </a:bodyPr>
          <a:lstStyle/>
          <a:p>
            <a:pPr eaLnBrk="1" fontAlgn="auto" hangingPunct="1">
              <a:spcAft>
                <a:spcPts val="0"/>
              </a:spcAft>
              <a:defRPr/>
            </a:pPr>
            <a:r>
              <a:rPr lang="ru-RU" sz="2800" dirty="0" smtClean="0">
                <a:solidFill>
                  <a:schemeClr val="accent2">
                    <a:lumMod val="75000"/>
                  </a:schemeClr>
                </a:solidFill>
              </a:rPr>
              <a:t>      		</a:t>
            </a:r>
            <a:r>
              <a:rPr lang="ru-RU" sz="2700" dirty="0" smtClean="0">
                <a:solidFill>
                  <a:schemeClr val="accent2">
                    <a:lumMod val="75000"/>
                  </a:schemeClr>
                </a:solidFill>
              </a:rPr>
              <a:t> </a:t>
            </a:r>
            <a:r>
              <a:rPr lang="ru-RU" sz="2700" dirty="0" smtClean="0">
                <a:solidFill>
                  <a:schemeClr val="tx2">
                    <a:lumMod val="60000"/>
                    <a:lumOff val="40000"/>
                  </a:schemeClr>
                </a:solidFill>
              </a:rPr>
              <a:t>Ориентирование по звездам</a:t>
            </a:r>
            <a:r>
              <a:rPr lang="ru-RU" sz="2700" dirty="0" smtClean="0"/>
              <a:t/>
            </a:r>
            <a:br>
              <a:rPr lang="ru-RU" sz="2700" dirty="0" smtClean="0"/>
            </a:br>
            <a:r>
              <a:rPr lang="ru-RU" sz="2700" dirty="0" smtClean="0"/>
              <a:t>1. Найдите ковш Большой Медведицы из семи звезд.</a:t>
            </a:r>
            <a:br>
              <a:rPr lang="ru-RU" sz="2700" dirty="0" smtClean="0"/>
            </a:br>
            <a:r>
              <a:rPr lang="ru-RU" sz="2700" dirty="0" smtClean="0"/>
              <a:t>2. Мысленно отложите на  продолжении линии между крайними звездами ковша еще пять таких отрезков. Здесь находится Полярная звезда, которая всегда расположена</a:t>
            </a:r>
            <a:br>
              <a:rPr lang="ru-RU" sz="2700" dirty="0" smtClean="0"/>
            </a:br>
            <a:r>
              <a:rPr lang="ru-RU" sz="2700" dirty="0" smtClean="0"/>
              <a:t> над северной стороной горизонта.</a:t>
            </a:r>
            <a:endParaRPr lang="ru-RU" sz="2700" dirty="0"/>
          </a:p>
        </p:txBody>
      </p:sp>
      <p:pic>
        <p:nvPicPr>
          <p:cNvPr id="3" name="Picture 2"/>
          <p:cNvPicPr>
            <a:picLocks noChangeAspect="1" noChangeArrowheads="1"/>
          </p:cNvPicPr>
          <p:nvPr/>
        </p:nvPicPr>
        <p:blipFill>
          <a:blip r:embed="rId2" cstate="print"/>
          <a:srcRect r="2325"/>
          <a:stretch>
            <a:fillRect/>
          </a:stretch>
        </p:blipFill>
        <p:spPr bwMode="auto">
          <a:xfrm>
            <a:off x="1214438" y="3429000"/>
            <a:ext cx="6000750" cy="30353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2000"/>
                            </p:stCondLst>
                            <p:childTnLst>
                              <p:par>
                                <p:cTn id="10" presetID="3" presetClass="entr" presetSubtype="10"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207</Words>
  <Application>Microsoft Office PowerPoint</Application>
  <PresentationFormat>Экран (4:3)</PresentationFormat>
  <Paragraphs>37</Paragraphs>
  <Slides>12</Slides>
  <Notes>0</Notes>
  <HiddenSlides>0</HiddenSlides>
  <MMClips>1</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ОРИЕНТИРОВАНИЕ  НА МЕСТНОСТИ.  АЗИМУТ.</vt:lpstr>
      <vt:lpstr>ОРИЕНТИРОВАНИЕ -  УМЕНИЕ ОПРЕДЕЛЯТЬ СВОЕ МЕСТОПОЛОЖЕНИЕ ОТНОСИТЕЛЬНО СТОРОН ГОРИЗОНТА. </vt:lpstr>
      <vt:lpstr>Слайд 3</vt:lpstr>
      <vt:lpstr>Слайд 4</vt:lpstr>
      <vt:lpstr>Слайд 5</vt:lpstr>
      <vt:lpstr>Слайд 6</vt:lpstr>
      <vt:lpstr>Слайд 7</vt:lpstr>
      <vt:lpstr>Слайд 8</vt:lpstr>
      <vt:lpstr>         Ориентирование по звездам 1. Найдите ковш Большой Медведицы из семи звезд. 2. Мысленно отложите на  продолжении линии между крайними звездами ковша еще пять таких отрезков. Здесь находится Полярная звезда, которая всегда расположена  над северной стороной горизонта.</vt:lpstr>
      <vt:lpstr> С северной стороны деревьев  ветви короче,  а на стволе может быть лишайник.    Толщина годичных колец спиленного дерева с северной стороны меньше, чем с южной.</vt:lpstr>
      <vt:lpstr>Тень  отдельно стоящего дерева  в полдень  всегда   направлена  на север</vt:lpstr>
      <vt:lpstr>   Снег на  крышах домов  оттаивает  быстрее с южной   стороны </vt:lpstr>
    </vt:vector>
  </TitlesOfParts>
  <Company>school77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ОРИЕНТИРОВАНИЕ  НА МЕСТНОСТИ.  АЗИМУТ.</dc:title>
  <dc:creator>РуноваЕГ</dc:creator>
  <cp:lastModifiedBy>РуноваЕГ</cp:lastModifiedBy>
  <cp:revision>5</cp:revision>
  <dcterms:created xsi:type="dcterms:W3CDTF">2010-09-22T04:05:04Z</dcterms:created>
  <dcterms:modified xsi:type="dcterms:W3CDTF">2010-09-22T05:33:49Z</dcterms:modified>
</cp:coreProperties>
</file>