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78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4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DD765-45CE-4E1B-9618-FC12AD0C5673}" type="datetimeFigureOut">
              <a:rPr lang="ru-RU" smtClean="0"/>
              <a:pPr/>
              <a:t>13.10.2011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A3E6-27CA-4E0E-93CA-D6F6489DD8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DD765-45CE-4E1B-9618-FC12AD0C5673}" type="datetimeFigureOut">
              <a:rPr lang="ru-RU" smtClean="0"/>
              <a:pPr/>
              <a:t>13.10.2011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A3E6-27CA-4E0E-93CA-D6F6489DD8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DD765-45CE-4E1B-9618-FC12AD0C5673}" type="datetimeFigureOut">
              <a:rPr lang="ru-RU" smtClean="0"/>
              <a:pPr/>
              <a:t>13.10.2011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A3E6-27CA-4E0E-93CA-D6F6489DD8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DD765-45CE-4E1B-9618-FC12AD0C5673}" type="datetimeFigureOut">
              <a:rPr lang="ru-RU" smtClean="0"/>
              <a:pPr/>
              <a:t>13.10.2011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A3E6-27CA-4E0E-93CA-D6F6489DD8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DD765-45CE-4E1B-9618-FC12AD0C5673}" type="datetimeFigureOut">
              <a:rPr lang="ru-RU" smtClean="0"/>
              <a:pPr/>
              <a:t>13.10.2011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A3E6-27CA-4E0E-93CA-D6F6489DD8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DD765-45CE-4E1B-9618-FC12AD0C5673}" type="datetimeFigureOut">
              <a:rPr lang="ru-RU" smtClean="0"/>
              <a:pPr/>
              <a:t>13.10.2011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A3E6-27CA-4E0E-93CA-D6F6489DD8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DD765-45CE-4E1B-9618-FC12AD0C5673}" type="datetimeFigureOut">
              <a:rPr lang="ru-RU" smtClean="0"/>
              <a:pPr/>
              <a:t>13.10.2011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A3E6-27CA-4E0E-93CA-D6F6489DD8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DD765-45CE-4E1B-9618-FC12AD0C5673}" type="datetimeFigureOut">
              <a:rPr lang="ru-RU" smtClean="0"/>
              <a:pPr/>
              <a:t>13.10.2011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A3E6-27CA-4E0E-93CA-D6F6489DD8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DD765-45CE-4E1B-9618-FC12AD0C5673}" type="datetimeFigureOut">
              <a:rPr lang="ru-RU" smtClean="0"/>
              <a:pPr/>
              <a:t>13.10.2011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A3E6-27CA-4E0E-93CA-D6F6489DD8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DD765-45CE-4E1B-9618-FC12AD0C5673}" type="datetimeFigureOut">
              <a:rPr lang="ru-RU" smtClean="0"/>
              <a:pPr/>
              <a:t>13.10.2011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A3E6-27CA-4E0E-93CA-D6F6489DD8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DD765-45CE-4E1B-9618-FC12AD0C5673}" type="datetimeFigureOut">
              <a:rPr lang="ru-RU" smtClean="0"/>
              <a:pPr/>
              <a:t>13.10.2011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A3E6-27CA-4E0E-93CA-D6F6489DD8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DD765-45CE-4E1B-9618-FC12AD0C5673}" type="datetimeFigureOut">
              <a:rPr lang="ru-RU" smtClean="0"/>
              <a:pPr/>
              <a:t>13.10.2011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2A3E6-27CA-4E0E-93CA-D6F6489DD8A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uni-altai.ru/Res/atlas/img/12_1_1.jpg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ru.wikipedia.org/wiki/%D0%A4%D0%B0%D0%B9%D0%BB:Siberian_craton_location.jpg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>
            <a:prstTxWarp prst="textWave1">
              <a:avLst/>
            </a:prstTxWarp>
            <a:normAutofit/>
          </a:bodyPr>
          <a:lstStyle/>
          <a:p>
            <a:r>
              <a:rPr lang="ru-RU" sz="8000" b="1" dirty="0" smtClean="0">
                <a:solidFill>
                  <a:srgbClr val="00B0F0"/>
                </a:solidFill>
              </a:rPr>
              <a:t>Формирование земной коры на территории России</a:t>
            </a:r>
            <a:r>
              <a:rPr lang="ru-RU" sz="4800" b="1" dirty="0" smtClean="0">
                <a:solidFill>
                  <a:srgbClr val="00B0F0"/>
                </a:solidFill>
              </a:rPr>
              <a:t>.</a:t>
            </a:r>
            <a:endParaRPr lang="ru-RU" sz="48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stud\Рабочий стол\ph072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179189" cy="479715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827584" y="5229200"/>
            <a:ext cx="813690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ИСКОПАЕМЫЕ ОСТАТКИ ТРИЛОБИТОВ - примитивных членистоногих с трехраздельным телом. Эти животные населяли моря в кембрийское и ордовикское время (570-430 млн. лет назад), а затем вымерли.</a:t>
            </a:r>
            <a:endParaRPr lang="ru-RU" sz="2400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Картинка 10 из 14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202652" cy="7101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14602"/>
          </a:xfrm>
        </p:spPr>
        <p:txBody>
          <a:bodyPr/>
          <a:lstStyle/>
          <a:p>
            <a:r>
              <a:rPr lang="ru-RU" dirty="0" smtClean="0"/>
              <a:t>Геофокус.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6106690"/>
          </a:xfrm>
        </p:spPr>
        <p:txBody>
          <a:bodyPr>
            <a:normAutofit/>
            <a:scene3d>
              <a:camera prst="isometricOffAxis2Left"/>
              <a:lightRig rig="threePt" dir="t"/>
            </a:scene3d>
          </a:bodyPr>
          <a:lstStyle/>
          <a:p>
            <a:r>
              <a:rPr lang="ru-RU" sz="6600" b="1" i="1" dirty="0" smtClean="0"/>
              <a:t>Формирование земной коры.</a:t>
            </a:r>
            <a:endParaRPr lang="ru-RU" sz="66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Земная кора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Твердая каменная оболочка Земли, состоящая из твердых минералов и горных пород.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r>
              <a:rPr lang="ru-RU"/>
              <a:t>Земная кора</a:t>
            </a:r>
          </a:p>
        </p:txBody>
      </p:sp>
      <p:sp>
        <p:nvSpPr>
          <p:cNvPr id="19459" name="Line 3"/>
          <p:cNvSpPr>
            <a:spLocks noChangeShapeType="1"/>
          </p:cNvSpPr>
          <p:nvPr/>
        </p:nvSpPr>
        <p:spPr bwMode="auto">
          <a:xfrm>
            <a:off x="2843213" y="1125538"/>
            <a:ext cx="3671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 flipH="1">
            <a:off x="2124075" y="1125538"/>
            <a:ext cx="719138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6516688" y="1125538"/>
            <a:ext cx="649287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684213" y="1844675"/>
            <a:ext cx="28797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latin typeface="Arial" pitchFamily="34" charset="0"/>
              </a:rPr>
              <a:t>материковая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5940425" y="1844675"/>
            <a:ext cx="2952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latin typeface="Arial" pitchFamily="34" charset="0"/>
              </a:rPr>
              <a:t>океаническая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1187450" y="2420938"/>
            <a:ext cx="1800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latin typeface="Arial" pitchFamily="34" charset="0"/>
              </a:rPr>
              <a:t>толщина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684213" y="2636838"/>
            <a:ext cx="2520950" cy="25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Blip>
                <a:blip r:embed="rId2"/>
              </a:buBlip>
            </a:pPr>
            <a:r>
              <a:rPr lang="ru-RU">
                <a:latin typeface="Arial" pitchFamily="34" charset="0"/>
              </a:rPr>
              <a:t>  До 70 км в горах</a:t>
            </a:r>
          </a:p>
          <a:p>
            <a:pPr>
              <a:spcBef>
                <a:spcPct val="50000"/>
              </a:spcBef>
            </a:pPr>
            <a:r>
              <a:rPr lang="ru-RU">
                <a:latin typeface="Arial" pitchFamily="34" charset="0"/>
              </a:rPr>
              <a:t>30-40 под равнинами</a:t>
            </a:r>
          </a:p>
          <a:p>
            <a:pPr>
              <a:spcBef>
                <a:spcPct val="50000"/>
              </a:spcBef>
              <a:buFontTx/>
              <a:buBlip>
                <a:blip r:embed="rId2"/>
              </a:buBlip>
            </a:pPr>
            <a:r>
              <a:rPr lang="ru-RU">
                <a:latin typeface="Arial" pitchFamily="34" charset="0"/>
              </a:rPr>
              <a:t> 3 слоя (осадочный чехол, слой гранита, слой базальта)</a:t>
            </a:r>
          </a:p>
          <a:p>
            <a:pPr>
              <a:spcBef>
                <a:spcPct val="50000"/>
              </a:spcBef>
              <a:buFontTx/>
              <a:buBlip>
                <a:blip r:embed="rId2"/>
              </a:buBlip>
            </a:pPr>
            <a:r>
              <a:rPr lang="ru-RU">
                <a:latin typeface="Arial" pitchFamily="34" charset="0"/>
              </a:rPr>
              <a:t>Более старая</a:t>
            </a:r>
          </a:p>
          <a:p>
            <a:pPr>
              <a:spcBef>
                <a:spcPct val="50000"/>
              </a:spcBef>
            </a:pPr>
            <a:endParaRPr lang="ru-RU">
              <a:latin typeface="Arial" pitchFamily="34" charset="0"/>
            </a:endParaRP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5795963" y="2781300"/>
            <a:ext cx="2952750" cy="311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ru-RU">
                <a:latin typeface="Arial" pitchFamily="34" charset="0"/>
              </a:rPr>
              <a:t>5-10 км под океанами.</a:t>
            </a:r>
          </a:p>
          <a:p>
            <a:pPr marL="342900" indent="-342900">
              <a:spcBef>
                <a:spcPct val="50000"/>
              </a:spcBef>
              <a:buFontTx/>
              <a:buBlip>
                <a:blip r:embed="rId2"/>
              </a:buBlip>
            </a:pPr>
            <a:endParaRPr lang="ru-RU">
              <a:latin typeface="Arial" pitchFamily="34" charset="0"/>
            </a:endParaRPr>
          </a:p>
          <a:p>
            <a:pPr marL="342900" indent="-342900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ru-RU">
                <a:latin typeface="Arial" pitchFamily="34" charset="0"/>
              </a:rPr>
              <a:t>2 слоя ( осадочный чехол, слой базальта)</a:t>
            </a:r>
          </a:p>
          <a:p>
            <a:pPr marL="342900" indent="-342900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ru-RU">
                <a:latin typeface="Arial" pitchFamily="34" charset="0"/>
              </a:rPr>
              <a:t>Более молодая, формируется в районе вершин океанических хребтов</a:t>
            </a:r>
          </a:p>
          <a:p>
            <a:pPr marL="342900" indent="-342900">
              <a:spcBef>
                <a:spcPct val="50000"/>
              </a:spcBef>
            </a:pPr>
            <a:endParaRPr lang="ru-RU">
              <a:latin typeface="Arial" pitchFamily="34" charset="0"/>
            </a:endParaRP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6443663" y="2420938"/>
            <a:ext cx="1800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latin typeface="Arial" pitchFamily="34" charset="0"/>
              </a:rPr>
              <a:t>толщина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Вертикальное строение литосферы. Слои литосферы. Верхняя мантия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399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Горизонтальное строение литосферы. Литосфера разделена на 6-7 крупных и десятки мелких блоков – литосферных плит, подвижных относительно друг друга. Плиты перемещаются по пластичному слою верхней мантии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916832"/>
            <a:ext cx="763284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 smtClean="0"/>
              <a:t>Литосферная</a:t>
            </a:r>
            <a:r>
              <a:rPr lang="ru-RU" sz="2800" b="1" dirty="0" smtClean="0"/>
              <a:t> плита</a:t>
            </a:r>
            <a:r>
              <a:rPr lang="ru-RU" sz="2800" dirty="0" smtClean="0"/>
              <a:t> — это крупный стабильный участок земной коры. </a:t>
            </a:r>
            <a:r>
              <a:rPr lang="ru-RU" sz="2800" dirty="0" err="1" smtClean="0"/>
              <a:t>Литосферные</a:t>
            </a:r>
            <a:r>
              <a:rPr lang="ru-RU" sz="2800" dirty="0" smtClean="0"/>
              <a:t> плиты ограничены зонами сейсмической, вулканической и тектонической активности — границами плиты.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Тектоника литосферных плит и формирование крупных форм рельефа. Перемещения литосферных плит и движения земной коры вследствие этих перемещений называют ТЕКТОНИКОЙ. Эти перемещения происходят в результате движения вещества мантии по мантийным каналам в недрах Земли. Восходящие потоки двигают литосферные плиты навстречу друг другу или в разные стороны со скоростью до 6 см в год. Направление движени плит может сохраняться в течение нескольких десятков и даже сотен тысяч лет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08011"/>
            <a:ext cx="9288014" cy="69660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6583362"/>
          </a:xfrm>
        </p:spPr>
        <p:txBody>
          <a:bodyPr/>
          <a:lstStyle/>
          <a:p>
            <a:r>
              <a:rPr lang="ru-RU" dirty="0" smtClean="0"/>
              <a:t>Геологическая история любой территории легко узнается по составу, возрасту и залеганию различных горных пород.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2" name="Picture 4" descr="Столкновение океанической и материковой и океанической литосферных плит. Происходит образование горных хребтов на окраинах материков и глубоко- водных желобов (впадин) на дне океана. Эти процессы сопровождаются вулканизмом и землетрясениями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2348880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Самая древняя земная кора на территории России.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/>
              <a:t>Восточно-Европейская платформа.</a:t>
            </a:r>
            <a:endParaRPr lang="ru-RU"/>
          </a:p>
        </p:txBody>
      </p:sp>
      <p:pic>
        <p:nvPicPr>
          <p:cNvPr id="1026" name="Picture 2" descr="http://dic.academic.ru/pictures/bse/gif/026783020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23950"/>
            <a:ext cx="5724128" cy="573405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652120" y="2492896"/>
            <a:ext cx="34918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На большей части площади Восточно-Европейская платформа имеет докембрийский складчатый фундамент, почти везде перекрытый горизонтально залегающими осадочными породами.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Западно-Сибирская</a:t>
            </a:r>
            <a:r>
              <a:rPr lang="ru-RU" dirty="0" smtClean="0"/>
              <a:t> платформа.</a:t>
            </a:r>
            <a:endParaRPr lang="ru-RU" dirty="0"/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539552" y="1844824"/>
            <a:ext cx="8064896" cy="3570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-166635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 </a:t>
            </a:r>
            <a:r>
              <a:rPr lang="ru-RU" sz="2800" dirty="0" smtClean="0">
                <a:latin typeface="Arial" pitchFamily="34" charset="0"/>
              </a:rPr>
              <a:t>М</a:t>
            </a:r>
            <a:r>
              <a:rPr kumimoji="0" lang="ru-RU" sz="28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олодая платформа - крупная область опусканий (</a:t>
            </a:r>
            <a:r>
              <a:rPr kumimoji="0" lang="ru-RU" sz="2800" b="0" i="0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</a:rPr>
              <a:t>c</a:t>
            </a:r>
            <a:r>
              <a:rPr kumimoji="0" lang="ru-RU" sz="28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 мезозоя), заполненная горизонтально залегающим покровом мезозойских и кайнозойских отложений.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latin typeface="Arial" pitchFamily="34" charset="0"/>
              </a:rPr>
              <a:t>Не имеет щитов.</a:t>
            </a:r>
            <a:endParaRPr kumimoji="0" lang="ru-RU" sz="3600" b="0" i="0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Сибирская платформа.</a:t>
            </a:r>
            <a:endParaRPr lang="ru-RU" dirty="0"/>
          </a:p>
        </p:txBody>
      </p:sp>
      <p:pic>
        <p:nvPicPr>
          <p:cNvPr id="35842" name="Picture 2" descr="http://upload.wikimedia.org/wikipedia/commons/thumb/4/4a/Siberian_craton_location.jpg/220px-Siberian_craton_locatio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84784"/>
            <a:ext cx="4466026" cy="381642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139952" y="5301208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/>
              <a:t>Её фундамент образовался в архее, впоследствии он неоднократно покрывался морями, в которых сформировался мощный осадочный чехол.</a:t>
            </a:r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802434"/>
          </a:xfrm>
        </p:spPr>
        <p:txBody>
          <a:bodyPr/>
          <a:lstStyle/>
          <a:p>
            <a:r>
              <a:rPr lang="ru-RU" dirty="0" smtClean="0"/>
              <a:t>Участки земной поверхности  сложены разными по происхождению породами</a:t>
            </a:r>
            <a:br>
              <a:rPr lang="ru-RU" dirty="0" smtClean="0"/>
            </a:br>
            <a:endParaRPr lang="ru-RU" dirty="0"/>
          </a:p>
        </p:txBody>
      </p:sp>
      <p:cxnSp>
        <p:nvCxnSpPr>
          <p:cNvPr id="4" name="Прямая со стрелкой 3"/>
          <p:cNvCxnSpPr/>
          <p:nvPr/>
        </p:nvCxnSpPr>
        <p:spPr>
          <a:xfrm flipH="1">
            <a:off x="2051720" y="2780928"/>
            <a:ext cx="1368152" cy="20162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5580112" y="2780928"/>
            <a:ext cx="1368152" cy="20882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67544" y="5013176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B0F0"/>
                </a:solidFill>
              </a:rPr>
              <a:t>метаморфические</a:t>
            </a:r>
            <a:endParaRPr lang="ru-RU" sz="2400" b="1" dirty="0">
              <a:solidFill>
                <a:srgbClr val="00B0F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00192" y="5085184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B0F0"/>
                </a:solidFill>
              </a:rPr>
              <a:t>осадочные</a:t>
            </a:r>
            <a:endParaRPr lang="ru-RU" sz="2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70586"/>
          </a:xfrm>
        </p:spPr>
        <p:txBody>
          <a:bodyPr/>
          <a:lstStyle/>
          <a:p>
            <a:r>
              <a:rPr lang="ru-RU" dirty="0" smtClean="0"/>
              <a:t>Породы могут залегать по-разному. </a:t>
            </a:r>
            <a:br>
              <a:rPr lang="ru-RU" dirty="0" smtClean="0"/>
            </a:br>
            <a:r>
              <a:rPr lang="ru-RU" dirty="0" smtClean="0"/>
              <a:t>Рис. 2.1.1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22314"/>
          </a:xfrm>
        </p:spPr>
        <p:txBody>
          <a:bodyPr/>
          <a:lstStyle/>
          <a:p>
            <a:r>
              <a:rPr lang="ru-RU" dirty="0" smtClean="0"/>
              <a:t>Горные породы</a:t>
            </a:r>
            <a:endParaRPr lang="ru-RU" dirty="0"/>
          </a:p>
        </p:txBody>
      </p:sp>
      <p:cxnSp>
        <p:nvCxnSpPr>
          <p:cNvPr id="4" name="Прямая со стрелкой 3"/>
          <p:cNvCxnSpPr/>
          <p:nvPr/>
        </p:nvCxnSpPr>
        <p:spPr>
          <a:xfrm flipH="1">
            <a:off x="2195736" y="2204864"/>
            <a:ext cx="1008112" cy="14401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5796136" y="2204864"/>
            <a:ext cx="792088" cy="14401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11560" y="4509120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B0F0"/>
                </a:solidFill>
              </a:rPr>
              <a:t>Относительный возраст</a:t>
            </a:r>
            <a:endParaRPr lang="ru-RU" sz="2400" b="1" dirty="0">
              <a:solidFill>
                <a:srgbClr val="00B0F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87253" y="454830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B0F0"/>
                </a:solidFill>
              </a:rPr>
              <a:t>Абсолютный возраст </a:t>
            </a:r>
            <a:endParaRPr lang="ru-RU" sz="2400" b="1" dirty="0">
              <a:solidFill>
                <a:srgbClr val="00B0F0"/>
              </a:solidFill>
            </a:endParaRPr>
          </a:p>
        </p:txBody>
      </p:sp>
      <p:cxnSp>
        <p:nvCxnSpPr>
          <p:cNvPr id="12" name="Прямая со стрелкой 11"/>
          <p:cNvCxnSpPr>
            <a:stCxn id="9" idx="2"/>
          </p:cNvCxnSpPr>
          <p:nvPr/>
        </p:nvCxnSpPr>
        <p:spPr>
          <a:xfrm>
            <a:off x="2339752" y="4970785"/>
            <a:ext cx="648072" cy="76247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771800" y="5733256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?</a:t>
            </a:r>
            <a:endParaRPr lang="ru-RU" sz="3600" b="1" dirty="0">
              <a:solidFill>
                <a:srgbClr val="FF0000"/>
              </a:solidFill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flipH="1">
            <a:off x="6084168" y="5085184"/>
            <a:ext cx="864096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436096" y="5733256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?</a:t>
            </a:r>
            <a:endParaRPr lang="ru-RU" sz="36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ПАЛЕОНТОЛОГИЯ.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484784"/>
            <a:ext cx="453650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Биологическая наука, изучающая жизнь прошедших геологических эпох. Отрасль палеонтологии, занимающаяся вымершими животными, называется </a:t>
            </a:r>
            <a:r>
              <a:rPr lang="ru-RU" sz="2400" b="1" dirty="0" smtClean="0">
                <a:solidFill>
                  <a:srgbClr val="7030A0"/>
                </a:solidFill>
              </a:rPr>
              <a:t>палеозоологией</a:t>
            </a:r>
            <a:r>
              <a:rPr lang="ru-RU" sz="2400" dirty="0" smtClean="0"/>
              <a:t>. Вымершие растения изучает </a:t>
            </a:r>
            <a:r>
              <a:rPr lang="ru-RU" sz="2400" b="1" dirty="0" smtClean="0">
                <a:solidFill>
                  <a:srgbClr val="7030A0"/>
                </a:solidFill>
              </a:rPr>
              <a:t>палеоботаника.</a:t>
            </a:r>
            <a:br>
              <a:rPr lang="ru-RU" sz="2400" b="1" dirty="0" smtClean="0">
                <a:solidFill>
                  <a:srgbClr val="7030A0"/>
                </a:solidFill>
              </a:rPr>
            </a:br>
            <a:endParaRPr lang="ru-RU" sz="2400" b="1" dirty="0">
              <a:solidFill>
                <a:srgbClr val="7030A0"/>
              </a:solidFill>
            </a:endParaRPr>
          </a:p>
        </p:txBody>
      </p:sp>
      <p:pic>
        <p:nvPicPr>
          <p:cNvPr id="1026" name="Picture 2" descr="C:\Documents and Settings\stud\Рабочий стол\ph0727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700808"/>
            <a:ext cx="4202181" cy="309634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13909" y="4869160"/>
            <a:ext cx="534205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ИСКОПАЕМЫЙ КОРАЛЛ </a:t>
            </a:r>
            <a:r>
              <a:rPr lang="ru-RU" sz="2400" i="1" dirty="0" err="1" smtClean="0"/>
              <a:t>Isastrea</a:t>
            </a:r>
            <a:r>
              <a:rPr lang="ru-RU" sz="2400" i="1" dirty="0" smtClean="0"/>
              <a:t>, встречавшийся в юрском и меловом периодах на территории современных Северной Америки, Европы и Африки.</a:t>
            </a:r>
            <a:endParaRPr lang="ru-RU" sz="2400" dirty="0" smtClean="0"/>
          </a:p>
          <a:p>
            <a:r>
              <a:rPr lang="ru-RU" sz="2400" dirty="0" smtClean="0"/>
              <a:t/>
            </a:r>
            <a:br>
              <a:rPr lang="ru-RU" sz="2400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stud\Рабочий стол\ph035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6948264" cy="5267637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5229200"/>
            <a:ext cx="939653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ОТЛИВКА ИСКОПАЕМОГО ПОЗВОНОЧНОГО </a:t>
            </a:r>
            <a:r>
              <a:rPr lang="ru-RU" sz="2400" i="1" dirty="0" err="1" smtClean="0"/>
              <a:t>Seymouria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baylorensis</a:t>
            </a:r>
            <a:r>
              <a:rPr lang="ru-RU" sz="2400" i="1" dirty="0" smtClean="0"/>
              <a:t> пермского возраста демонстрирует сочетание в этом животном признаков земноводных и пресмыкающихся. Возможно, от похожих форм произошли первые настоящие рептилии.</a:t>
            </a:r>
            <a:endParaRPr lang="ru-RU" sz="2400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stud\Рабочий стол\ph0409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963886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508104" y="1844824"/>
            <a:ext cx="363589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ИСКОПАЕМЫЙ ОСТАТОК ЗМЕЕХВОСТКИ (тип иглокожие), девонского возраста (408-360 млн. лет назад).</a:t>
            </a:r>
            <a:endParaRPr lang="ru-RU" sz="2400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stud\Рабочий стол\ph0727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755" y="332656"/>
            <a:ext cx="4039649" cy="4536504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211960" y="4509120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i="1" dirty="0" smtClean="0"/>
              <a:t>СПИРАЛЬНАЯ, РАЗДЕЛЕННАЯ НА КАМЕРЫ РАКОВИНА характерна для аммонитов - вымершего отряда головоногих моллюсков. Показанный на снимке вид жил в юрском периоде.</a:t>
            </a:r>
            <a:endParaRPr lang="ru-RU" sz="2400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342</Words>
  <Application>Microsoft Office PowerPoint</Application>
  <PresentationFormat>Экран (4:3)</PresentationFormat>
  <Paragraphs>50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Формирование земной коры на территории России.</vt:lpstr>
      <vt:lpstr>Геологическая история любой территории легко узнается по составу, возрасту и залеганию различных горных пород.</vt:lpstr>
      <vt:lpstr>Участки земной поверхности  сложены разными по происхождению породами </vt:lpstr>
      <vt:lpstr>Породы могут залегать по-разному.  Рис. 2.1.1</vt:lpstr>
      <vt:lpstr>Горные породы</vt:lpstr>
      <vt:lpstr>ПАЛЕОНТОЛОГИЯ.</vt:lpstr>
      <vt:lpstr>Слайд 7</vt:lpstr>
      <vt:lpstr>Слайд 8</vt:lpstr>
      <vt:lpstr>Слайд 9</vt:lpstr>
      <vt:lpstr>Слайд 10</vt:lpstr>
      <vt:lpstr>Слайд 11</vt:lpstr>
      <vt:lpstr>Геофокус.</vt:lpstr>
      <vt:lpstr>Формирование земной коры.</vt:lpstr>
      <vt:lpstr>Земная кора</vt:lpstr>
      <vt:lpstr>Земная кора</vt:lpstr>
      <vt:lpstr>Слайд 16</vt:lpstr>
      <vt:lpstr>Слайд 17</vt:lpstr>
      <vt:lpstr>Слайд 18</vt:lpstr>
      <vt:lpstr>Слайд 19</vt:lpstr>
      <vt:lpstr>Слайд 20</vt:lpstr>
      <vt:lpstr>Слайд 21</vt:lpstr>
      <vt:lpstr>Восточно-Европейская платформа.</vt:lpstr>
      <vt:lpstr>Западно-Сибирская платформа.</vt:lpstr>
      <vt:lpstr>Сибирская платформа.</vt:lpstr>
    </vt:vector>
  </TitlesOfParts>
  <Company>school77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земной коры на территории России.</dc:title>
  <dc:creator>stud</dc:creator>
  <cp:lastModifiedBy>stud</cp:lastModifiedBy>
  <cp:revision>43</cp:revision>
  <dcterms:created xsi:type="dcterms:W3CDTF">2011-10-10T10:03:55Z</dcterms:created>
  <dcterms:modified xsi:type="dcterms:W3CDTF">2011-10-13T10:13:20Z</dcterms:modified>
</cp:coreProperties>
</file>