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2568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876415-59F2-4AE0-A0FE-5F117462C412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C88B7-8758-4624-92EF-635545E63B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C88B7-8758-4624-92EF-635545E63B7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84723" y="5004048"/>
            <a:ext cx="597327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Особенности хозяйства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России</a:t>
            </a:r>
            <a:endParaRPr lang="ru-RU" sz="5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184"/>
            <a:ext cx="6865654" cy="9133817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08720" y="323528"/>
            <a:ext cx="47885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  такое   хозяйство?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64704" y="1115616"/>
            <a:ext cx="550861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совокупность  предприятий и учреждений,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удовлетворяющих своей работой потребности населения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4"/>
              </a:buBlip>
              <a:tabLst/>
            </a:pPr>
            <a:r>
              <a:rPr kumimoji="0" lang="ru-RU" sz="2800" b="1" i="1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взаимосвязь людей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(рабочей силы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средств производства, состоящих из средств труда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(то, чем или с помощью чего работает человек)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предметов  труда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(то, что обрабатывает)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0183"/>
            <a:ext cx="6865654" cy="9133817"/>
          </a:xfrm>
          <a:prstGeom prst="rect">
            <a:avLst/>
          </a:prstGeom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76672" y="539552"/>
            <a:ext cx="6021288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Главная задача экономики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населения продуктами питания, одеждой, обувью, другими материальными благами и услугами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 стоящие перед обществом: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i="1" dirty="0" smtClean="0">
              <a:solidFill>
                <a:srgbClr val="FF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производить?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12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производить?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(какие технологии и ресурсы использовать)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endParaRPr lang="ru-RU" sz="1200" b="1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Blip>
                <a:blip r:embed="rId3"/>
              </a:buBlip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кого производить? </a:t>
            </a:r>
            <a:r>
              <a:rPr lang="ru-RU" sz="28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(какой части населения необходимы и как географически распределены по стране)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56792" y="0"/>
            <a:ext cx="41702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/>
              <a:t>«Структура хозяйства»</a:t>
            </a:r>
            <a:endParaRPr lang="ru-RU" sz="2800" dirty="0"/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428625"/>
            <a:ext cx="6858000" cy="8715375"/>
            <a:chOff x="577" y="2445"/>
            <a:chExt cx="11191" cy="13725"/>
          </a:xfrm>
        </p:grpSpPr>
        <p:grpSp>
          <p:nvGrpSpPr>
            <p:cNvPr id="18435" name="Group 3"/>
            <p:cNvGrpSpPr>
              <a:grpSpLocks/>
            </p:cNvGrpSpPr>
            <p:nvPr/>
          </p:nvGrpSpPr>
          <p:grpSpPr bwMode="auto">
            <a:xfrm>
              <a:off x="577" y="2445"/>
              <a:ext cx="11191" cy="12690"/>
              <a:chOff x="577" y="2445"/>
              <a:chExt cx="11191" cy="12690"/>
            </a:xfrm>
          </p:grpSpPr>
          <p:sp>
            <p:nvSpPr>
              <p:cNvPr id="18436" name="AutoShape 4"/>
              <p:cNvSpPr>
                <a:spLocks/>
              </p:cNvSpPr>
              <p:nvPr/>
            </p:nvSpPr>
            <p:spPr bwMode="auto">
              <a:xfrm rot="16200000">
                <a:off x="5951" y="4879"/>
                <a:ext cx="615" cy="11018"/>
              </a:xfrm>
              <a:prstGeom prst="leftBrace">
                <a:avLst>
                  <a:gd name="adj1" fmla="val 149295"/>
                  <a:gd name="adj2" fmla="val 50296"/>
                </a:avLst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grpSp>
            <p:nvGrpSpPr>
              <p:cNvPr id="18437" name="Group 5"/>
              <p:cNvGrpSpPr>
                <a:grpSpLocks/>
              </p:cNvGrpSpPr>
              <p:nvPr/>
            </p:nvGrpSpPr>
            <p:grpSpPr bwMode="auto">
              <a:xfrm>
                <a:off x="577" y="2445"/>
                <a:ext cx="10898" cy="7830"/>
                <a:chOff x="577" y="2445"/>
                <a:chExt cx="10898" cy="7830"/>
              </a:xfrm>
            </p:grpSpPr>
            <p:sp>
              <p:nvSpPr>
                <p:cNvPr id="18438" name="AutoShape 6"/>
                <p:cNvSpPr>
                  <a:spLocks noChangeArrowheads="1"/>
                </p:cNvSpPr>
                <p:nvPr/>
              </p:nvSpPr>
              <p:spPr bwMode="auto">
                <a:xfrm>
                  <a:off x="750" y="7215"/>
                  <a:ext cx="555" cy="234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Сельское   хозяйство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39" name="AutoShape 7"/>
                <p:cNvSpPr>
                  <a:spLocks noChangeArrowheads="1"/>
                </p:cNvSpPr>
                <p:nvPr/>
              </p:nvSpPr>
              <p:spPr bwMode="auto">
                <a:xfrm>
                  <a:off x="2445" y="7215"/>
                  <a:ext cx="555" cy="246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Добывающая </a:t>
                  </a:r>
                  <a:r>
                    <a:rPr kumimoji="0" lang="ru-RU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пром-ть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40" name="AutoShape 8"/>
                <p:cNvSpPr>
                  <a:spLocks noChangeArrowheads="1"/>
                </p:cNvSpPr>
                <p:nvPr/>
              </p:nvSpPr>
              <p:spPr bwMode="auto">
                <a:xfrm>
                  <a:off x="3300" y="7215"/>
                  <a:ext cx="555" cy="234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Мебельная </a:t>
                  </a:r>
                  <a:r>
                    <a:rPr kumimoji="0" lang="ru-RU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пром-ть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41" name="AutoShape 9"/>
                <p:cNvSpPr>
                  <a:spLocks noChangeArrowheads="1"/>
                </p:cNvSpPr>
                <p:nvPr/>
              </p:nvSpPr>
              <p:spPr bwMode="auto">
                <a:xfrm>
                  <a:off x="4095" y="7215"/>
                  <a:ext cx="555" cy="234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Нефтяная </a:t>
                  </a:r>
                  <a:r>
                    <a:rPr kumimoji="0" lang="ru-RU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пром-ть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42" name="AutoShape 10"/>
                <p:cNvSpPr>
                  <a:spLocks noChangeArrowheads="1"/>
                </p:cNvSpPr>
                <p:nvPr/>
              </p:nvSpPr>
              <p:spPr bwMode="auto">
                <a:xfrm>
                  <a:off x="4905" y="7215"/>
                  <a:ext cx="555" cy="279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Автомобильная </a:t>
                  </a:r>
                  <a:r>
                    <a:rPr kumimoji="0" lang="ru-RU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пром-ть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43" name="AutoShape 11"/>
                <p:cNvSpPr>
                  <a:spLocks noChangeArrowheads="1"/>
                </p:cNvSpPr>
                <p:nvPr/>
              </p:nvSpPr>
              <p:spPr bwMode="auto">
                <a:xfrm>
                  <a:off x="5685" y="7215"/>
                  <a:ext cx="555" cy="261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Авиационная </a:t>
                  </a:r>
                  <a:r>
                    <a:rPr kumimoji="0" lang="ru-RU" sz="1200" b="0" i="0" u="none" strike="noStrike" cap="none" normalizeH="0" baseline="0" dirty="0" err="1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пром-ть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44" name="AutoShape 12"/>
                <p:cNvSpPr>
                  <a:spLocks noChangeArrowheads="1"/>
                </p:cNvSpPr>
                <p:nvPr/>
              </p:nvSpPr>
              <p:spPr bwMode="auto">
                <a:xfrm>
                  <a:off x="6465" y="7215"/>
                  <a:ext cx="600" cy="306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Государственное управление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45" name="AutoShape 13"/>
                <p:cNvSpPr>
                  <a:spLocks noChangeArrowheads="1"/>
                </p:cNvSpPr>
                <p:nvPr/>
              </p:nvSpPr>
              <p:spPr bwMode="auto">
                <a:xfrm>
                  <a:off x="7305" y="7215"/>
                  <a:ext cx="555" cy="234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наука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46" name="AutoShape 14"/>
                <p:cNvSpPr>
                  <a:spLocks noChangeArrowheads="1"/>
                </p:cNvSpPr>
                <p:nvPr/>
              </p:nvSpPr>
              <p:spPr bwMode="auto">
                <a:xfrm>
                  <a:off x="9030" y="7215"/>
                  <a:ext cx="555" cy="234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Здравоохранение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47" name="AutoShape 15"/>
                <p:cNvSpPr>
                  <a:spLocks noChangeArrowheads="1"/>
                </p:cNvSpPr>
                <p:nvPr/>
              </p:nvSpPr>
              <p:spPr bwMode="auto">
                <a:xfrm>
                  <a:off x="9900" y="7215"/>
                  <a:ext cx="555" cy="234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Транспорт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48" name="AutoShape 16"/>
                <p:cNvSpPr>
                  <a:spLocks noChangeArrowheads="1"/>
                </p:cNvSpPr>
                <p:nvPr/>
              </p:nvSpPr>
              <p:spPr bwMode="auto">
                <a:xfrm>
                  <a:off x="10920" y="7215"/>
                  <a:ext cx="555" cy="234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Торговля ….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49" name="AutoShape 17"/>
                <p:cNvSpPr>
                  <a:spLocks noChangeArrowheads="1"/>
                </p:cNvSpPr>
                <p:nvPr/>
              </p:nvSpPr>
              <p:spPr bwMode="auto">
                <a:xfrm>
                  <a:off x="8160" y="7215"/>
                  <a:ext cx="555" cy="234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Образование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50" name="AutoShape 18"/>
                <p:cNvSpPr>
                  <a:spLocks noChangeArrowheads="1"/>
                </p:cNvSpPr>
                <p:nvPr/>
              </p:nvSpPr>
              <p:spPr bwMode="auto">
                <a:xfrm>
                  <a:off x="1680" y="7215"/>
                  <a:ext cx="555" cy="2340"/>
                </a:xfrm>
                <a:prstGeom prst="flowChartAlternateProcess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vert270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  <a:cs typeface="Arial" pitchFamily="34" charset="0"/>
                    </a:rPr>
                    <a:t>Рыбное хозяйство</a:t>
                  </a:r>
                  <a:endParaRPr kumimoji="0" lang="ru-RU" sz="1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8451" name="Group 19"/>
                <p:cNvGrpSpPr>
                  <a:grpSpLocks/>
                </p:cNvGrpSpPr>
                <p:nvPr/>
              </p:nvGrpSpPr>
              <p:grpSpPr bwMode="auto">
                <a:xfrm>
                  <a:off x="577" y="2445"/>
                  <a:ext cx="10898" cy="4770"/>
                  <a:chOff x="577" y="2445"/>
                  <a:chExt cx="10898" cy="4770"/>
                </a:xfrm>
              </p:grpSpPr>
              <p:cxnSp>
                <p:nvCxnSpPr>
                  <p:cNvPr id="18452" name="AutoShape 2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920" y="6195"/>
                    <a:ext cx="0" cy="10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53" name="AutoShape 2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035" y="6180"/>
                    <a:ext cx="0" cy="1035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54" name="AutoShape 2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2775" y="6435"/>
                    <a:ext cx="0" cy="7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55" name="AutoShape 23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3540" y="6435"/>
                    <a:ext cx="0" cy="7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56" name="AutoShape 24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320" y="6435"/>
                    <a:ext cx="0" cy="7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57" name="AutoShape 25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145" y="6435"/>
                    <a:ext cx="0" cy="7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58" name="AutoShape 26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5940" y="6435"/>
                    <a:ext cx="0" cy="7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59" name="AutoShape 2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735" y="6435"/>
                    <a:ext cx="0" cy="7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60" name="AutoShape 2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620" y="6435"/>
                    <a:ext cx="0" cy="7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61" name="AutoShape 2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475" y="6435"/>
                    <a:ext cx="0" cy="7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62" name="AutoShape 3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9322" y="6435"/>
                    <a:ext cx="0" cy="7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63" name="AutoShape 3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0170" y="6435"/>
                    <a:ext cx="0" cy="78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64" name="AutoShape 32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1183" y="6195"/>
                    <a:ext cx="0" cy="1020"/>
                  </a:xfrm>
                  <a:prstGeom prst="straightConnector1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grpSp>
                <p:nvGrpSpPr>
                  <p:cNvPr id="18465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577" y="2445"/>
                    <a:ext cx="10898" cy="3990"/>
                    <a:chOff x="577" y="2445"/>
                    <a:chExt cx="10898" cy="3990"/>
                  </a:xfrm>
                </p:grpSpPr>
                <p:sp>
                  <p:nvSpPr>
                    <p:cNvPr id="18466" name="Text Box 3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50" y="5955"/>
                      <a:ext cx="7995" cy="48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О Т Р А С Л И            Х О З Я Й С Т В 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sp>
                  <p:nvSpPr>
                    <p:cNvPr id="18467" name="AutoShape 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780" y="5400"/>
                      <a:ext cx="443" cy="555"/>
                    </a:xfrm>
                    <a:prstGeom prst="downArrow">
                      <a:avLst>
                        <a:gd name="adj1" fmla="val 50000"/>
                        <a:gd name="adj2" fmla="val 31321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8468" name="AutoShape 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307" y="5400"/>
                      <a:ext cx="443" cy="555"/>
                    </a:xfrm>
                    <a:prstGeom prst="downArrow">
                      <a:avLst>
                        <a:gd name="adj1" fmla="val 50000"/>
                        <a:gd name="adj2" fmla="val 31321"/>
                      </a:avLst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eaVert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cxnSp>
                  <p:nvCxnSpPr>
                    <p:cNvPr id="18469" name="AutoShape 37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1035" y="6180"/>
                      <a:ext cx="1515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8470" name="AutoShape 38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545" y="6180"/>
                      <a:ext cx="638" cy="0"/>
                    </a:xfrm>
                    <a:prstGeom prst="straightConnector1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grpSp>
                  <p:nvGrpSpPr>
                    <p:cNvPr id="18471" name="Group 3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577" y="2445"/>
                      <a:ext cx="10898" cy="2955"/>
                      <a:chOff x="577" y="2445"/>
                      <a:chExt cx="10898" cy="2955"/>
                    </a:xfrm>
                  </p:grpSpPr>
                  <p:cxnSp>
                    <p:nvCxnSpPr>
                      <p:cNvPr id="18472" name="AutoShape 40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6045" y="2940"/>
                        <a:ext cx="0" cy="510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  <p:cxnSp>
                    <p:nvCxnSpPr>
                      <p:cNvPr id="18473" name="AutoShape 41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9495" y="2670"/>
                        <a:ext cx="0" cy="780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  <p:grpSp>
                    <p:nvGrpSpPr>
                      <p:cNvPr id="18474" name="Group 42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577" y="3450"/>
                        <a:ext cx="10898" cy="1950"/>
                        <a:chOff x="577" y="3450"/>
                        <a:chExt cx="10898" cy="1950"/>
                      </a:xfrm>
                    </p:grpSpPr>
                    <p:sp>
                      <p:nvSpPr>
                        <p:cNvPr id="18475" name="AutoShape 43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675" y="3450"/>
                          <a:ext cx="3105" cy="1035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1100" b="1" i="0" u="sng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Arial" pitchFamily="34" charset="0"/>
                            </a:rPr>
                            <a:t>Первичный сектор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11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Arial" pitchFamily="34" charset="0"/>
                            </a:rPr>
                            <a:t>Добыча и использование природного сырья </a:t>
                          </a:r>
                          <a:endParaRPr kumimoji="0" lang="ru-RU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8476" name="AutoShape 44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320" y="3450"/>
                          <a:ext cx="3105" cy="1035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1100" b="1" i="0" u="sng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Arial" pitchFamily="34" charset="0"/>
                            </a:rPr>
                            <a:t>Вторичный сектор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11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Arial" pitchFamily="34" charset="0"/>
                            </a:rPr>
                            <a:t>Обрабатывающая промышленность </a:t>
                          </a:r>
                          <a:endParaRPr kumimoji="0" lang="ru-RU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18477" name="AutoShape 45"/>
                        <p:cNvSpPr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7950" y="3450"/>
                          <a:ext cx="3105" cy="1035"/>
                        </a:xfrm>
                        <a:prstGeom prst="roundRect">
                          <a:avLst>
                            <a:gd name="adj" fmla="val 16667"/>
                          </a:avLst>
                        </a:prstGeom>
                        <a:solidFill>
                          <a:srgbClr val="FFFFFF"/>
                        </a:solidFill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1100" b="1" i="0" u="sng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Arial" pitchFamily="34" charset="0"/>
                            </a:rPr>
                            <a:t>Третичный сектор</a:t>
                          </a:r>
                        </a:p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0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11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Times New Roman" pitchFamily="18" charset="0"/>
                              <a:cs typeface="Arial" pitchFamily="34" charset="0"/>
                            </a:rPr>
                            <a:t>Оказание услуг </a:t>
                          </a:r>
                          <a:endParaRPr kumimoji="0" lang="ru-RU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grpSp>
                      <p:nvGrpSpPr>
                        <p:cNvPr id="18478" name="Group 46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577" y="4485"/>
                          <a:ext cx="10898" cy="915"/>
                          <a:chOff x="577" y="4485"/>
                          <a:chExt cx="10898" cy="915"/>
                        </a:xfrm>
                      </p:grpSpPr>
                      <p:grpSp>
                        <p:nvGrpSpPr>
                          <p:cNvPr id="18479" name="Group 47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577" y="4485"/>
                            <a:ext cx="6953" cy="915"/>
                            <a:chOff x="577" y="4485"/>
                            <a:chExt cx="6953" cy="915"/>
                          </a:xfrm>
                        </p:grpSpPr>
                        <p:sp>
                          <p:nvSpPr>
                            <p:cNvPr id="18480" name="AutoShape 48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 rot="16200000">
                              <a:off x="3746" y="1316"/>
                              <a:ext cx="615" cy="6953"/>
                            </a:xfrm>
                            <a:prstGeom prst="leftBrace">
                              <a:avLst>
                                <a:gd name="adj1" fmla="val 94214"/>
                                <a:gd name="adj2" fmla="val 50296"/>
                              </a:avLst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18481" name="Text Box 49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1035" y="4965"/>
                              <a:ext cx="6030" cy="435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ru-RU" sz="1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 Narrow" pitchFamily="34" charset="0"/>
                                  <a:cs typeface="Arial" pitchFamily="34" charset="0"/>
                                </a:rPr>
                                <a:t>Производственная сфера</a:t>
                              </a:r>
                              <a:endParaRPr kumimoji="0" lang="ru-RU" sz="1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</p:grpSp>
                      <p:grpSp>
                        <p:nvGrpSpPr>
                          <p:cNvPr id="18482" name="Group 50"/>
                          <p:cNvGrpSpPr>
                            <a:grpSpLocks/>
                          </p:cNvGrpSpPr>
                          <p:nvPr/>
                        </p:nvGrpSpPr>
                        <p:grpSpPr bwMode="auto">
                          <a:xfrm>
                            <a:off x="6630" y="4485"/>
                            <a:ext cx="4845" cy="915"/>
                            <a:chOff x="6630" y="4485"/>
                            <a:chExt cx="4845" cy="915"/>
                          </a:xfrm>
                        </p:grpSpPr>
                        <p:sp>
                          <p:nvSpPr>
                            <p:cNvPr id="18483" name="AutoShape 51"/>
                            <p:cNvSpPr>
                              <a:spLocks/>
                            </p:cNvSpPr>
                            <p:nvPr/>
                          </p:nvSpPr>
                          <p:spPr bwMode="auto">
                            <a:xfrm rot="16200000">
                              <a:off x="9214" y="3131"/>
                              <a:ext cx="615" cy="3323"/>
                            </a:xfrm>
                            <a:prstGeom prst="leftBrace">
                              <a:avLst>
                                <a:gd name="adj1" fmla="val 45027"/>
                                <a:gd name="adj2" fmla="val 50296"/>
                              </a:avLst>
                            </a:prstGeom>
                            <a:noFill/>
                            <a:ln w="19050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endParaRPr lang="ru-RU"/>
                            </a:p>
                          </p:txBody>
                        </p:sp>
                        <p:sp>
                          <p:nvSpPr>
                            <p:cNvPr id="18484" name="Text Box 52"/>
                            <p:cNvSpPr txBox="1">
                              <a:spLocks noChangeArrowheads="1"/>
                            </p:cNvSpPr>
                            <p:nvPr/>
                          </p:nvSpPr>
                          <p:spPr bwMode="auto">
                            <a:xfrm>
                              <a:off x="6630" y="4965"/>
                              <a:ext cx="4845" cy="435"/>
                            </a:xfrm>
                            <a:prstGeom prst="rect">
                              <a:avLst/>
                            </a:prstGeom>
                            <a:noFill/>
                            <a:ln w="9525">
                              <a:noFill/>
                              <a:miter lim="800000"/>
                              <a:headEnd/>
                              <a:tailEnd/>
                            </a:ln>
                          </p:spPr>
                          <p:txBody>
                            <a:bodyPr vert="horz" wrap="square" lIns="91440" tIns="45720" rIns="91440" bIns="45720" numCol="1" anchor="t" anchorCtr="0" compatLnSpc="1">
                              <a:prstTxWarp prst="textNoShape">
                                <a:avLst/>
                              </a:prstTxWarp>
                            </a:bodyPr>
                            <a:lstStyle/>
                            <a:p>
                              <a:pPr marL="0" marR="0" lvl="0" indent="0" algn="ctr" defTabSz="914400" rtl="0" eaLnBrk="1" fontAlgn="base" latinLnBrk="0" hangingPunct="1">
                                <a:lnSpc>
                                  <a:spcPct val="100000"/>
                                </a:lnSpc>
                                <a:spcBef>
                                  <a:spcPct val="0"/>
                                </a:spcBef>
                                <a:spcAft>
                                  <a:spcPts val="1000"/>
                                </a:spcAft>
                                <a:buClrTx/>
                                <a:buSzTx/>
                                <a:buFontTx/>
                                <a:buNone/>
                                <a:tabLst/>
                              </a:pPr>
                              <a:r>
                                <a:rPr kumimoji="0" lang="ru-RU" sz="1400" b="1" i="0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Arial Narrow" pitchFamily="34" charset="0"/>
                                  <a:cs typeface="Arial" pitchFamily="34" charset="0"/>
                                </a:rPr>
                                <a:t>              непроизводственная сфера</a:t>
                              </a:r>
                              <a:endParaRPr kumimoji="0" lang="ru-RU" sz="18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Arial" pitchFamily="34" charset="0"/>
                                <a:cs typeface="Arial" pitchFamily="34" charset="0"/>
                              </a:endParaRPr>
                            </a:p>
                          </p:txBody>
                        </p:sp>
                      </p:grpSp>
                    </p:grpSp>
                  </p:grpSp>
                  <p:sp>
                    <p:nvSpPr>
                      <p:cNvPr id="18485" name="Text Box 53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5250" y="2445"/>
                        <a:ext cx="1635" cy="49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pPr marL="0" marR="0" lvl="0" indent="0" algn="ctr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ts val="1000"/>
                          </a:spcAft>
                          <a:buClrTx/>
                          <a:buSzTx/>
                          <a:buFontTx/>
                          <a:buNone/>
                          <a:tabLst/>
                        </a:pPr>
                        <a:r>
                          <a:rPr kumimoji="0" lang="ru-RU" sz="1400" b="1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 Narrow" pitchFamily="34" charset="0"/>
                            <a:cs typeface="Arial" pitchFamily="34" charset="0"/>
                          </a:rPr>
                          <a:t>Хозяйство</a:t>
                        </a:r>
                        <a:endPara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endParaRPr>
                      </a:p>
                    </p:txBody>
                  </p:sp>
                  <p:cxnSp>
                    <p:nvCxnSpPr>
                      <p:cNvPr id="18486" name="AutoShape 54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 flipH="1">
                        <a:off x="2235" y="2670"/>
                        <a:ext cx="3015" cy="0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  <p:cxnSp>
                    <p:nvCxnSpPr>
                      <p:cNvPr id="18487" name="AutoShape 55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2235" y="2670"/>
                        <a:ext cx="0" cy="780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</p:cxnSp>
                  <p:cxnSp>
                    <p:nvCxnSpPr>
                      <p:cNvPr id="18488" name="AutoShape 56"/>
                      <p:cNvCxnSpPr>
                        <a:cxnSpLocks noChangeShapeType="1"/>
                      </p:cNvCxnSpPr>
                      <p:nvPr/>
                    </p:nvCxnSpPr>
                    <p:spPr bwMode="auto">
                      <a:xfrm>
                        <a:off x="6885" y="2670"/>
                        <a:ext cx="2610" cy="0"/>
                      </a:xfrm>
                      <a:prstGeom prst="straightConnector1">
                        <a:avLst/>
                      </a:prstGeom>
                      <a:noFill/>
                      <a:ln w="1905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</p:cxnSp>
                </p:grpSp>
              </p:grpSp>
            </p:grpSp>
          </p:grpSp>
          <p:grpSp>
            <p:nvGrpSpPr>
              <p:cNvPr id="18489" name="Group 57"/>
              <p:cNvGrpSpPr>
                <a:grpSpLocks/>
              </p:cNvGrpSpPr>
              <p:nvPr/>
            </p:nvGrpSpPr>
            <p:grpSpPr bwMode="auto">
              <a:xfrm>
                <a:off x="750" y="10695"/>
                <a:ext cx="10095" cy="4440"/>
                <a:chOff x="750" y="10695"/>
                <a:chExt cx="10095" cy="4440"/>
              </a:xfrm>
            </p:grpSpPr>
            <p:sp>
              <p:nvSpPr>
                <p:cNvPr id="18490" name="AutoShape 58"/>
                <p:cNvSpPr>
                  <a:spLocks noChangeArrowheads="1"/>
                </p:cNvSpPr>
                <p:nvPr/>
              </p:nvSpPr>
              <p:spPr bwMode="auto">
                <a:xfrm rot="16200000">
                  <a:off x="7905" y="13365"/>
                  <a:ext cx="2505" cy="1035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Научный комплекс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91" name="AutoShape 59"/>
                <p:cNvSpPr>
                  <a:spLocks noChangeArrowheads="1"/>
                </p:cNvSpPr>
                <p:nvPr/>
              </p:nvSpPr>
              <p:spPr bwMode="auto">
                <a:xfrm rot="16200000">
                  <a:off x="1530" y="13290"/>
                  <a:ext cx="2505" cy="1035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Топливно-энергетический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92" name="AutoShape 60"/>
                <p:cNvSpPr>
                  <a:spLocks noChangeArrowheads="1"/>
                </p:cNvSpPr>
                <p:nvPr/>
              </p:nvSpPr>
              <p:spPr bwMode="auto">
                <a:xfrm rot="16200000">
                  <a:off x="6330" y="12630"/>
                  <a:ext cx="2505" cy="735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Машиностроение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93" name="AutoShape 61"/>
                <p:cNvSpPr>
                  <a:spLocks noChangeArrowheads="1"/>
                </p:cNvSpPr>
                <p:nvPr/>
              </p:nvSpPr>
              <p:spPr bwMode="auto">
                <a:xfrm rot="16200000">
                  <a:off x="3225" y="12615"/>
                  <a:ext cx="2505" cy="765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Химико-лесной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8494" name="AutoShape 62"/>
                <p:cNvSpPr>
                  <a:spLocks noChangeArrowheads="1"/>
                </p:cNvSpPr>
                <p:nvPr/>
              </p:nvSpPr>
              <p:spPr bwMode="auto">
                <a:xfrm rot="16200000">
                  <a:off x="4860" y="13290"/>
                  <a:ext cx="2505" cy="1035"/>
                </a:xfrm>
                <a:prstGeom prst="octagon">
                  <a:avLst>
                    <a:gd name="adj" fmla="val 29287"/>
                  </a:avLst>
                </a:prstGeom>
                <a:solidFill>
                  <a:srgbClr val="FFFFFF"/>
                </a:solidFill>
                <a:ln w="38100" cmpd="dbl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ru-RU" sz="1200" b="1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  <a:cs typeface="Arial" pitchFamily="34" charset="0"/>
                    </a:rPr>
                    <a:t>Оборонный комплекс</a:t>
                  </a:r>
                  <a:endParaRPr kumimoji="0" lang="ru-RU" sz="18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endParaRPr>
                </a:p>
              </p:txBody>
            </p:sp>
            <p:grpSp>
              <p:nvGrpSpPr>
                <p:cNvPr id="18495" name="Group 63"/>
                <p:cNvGrpSpPr>
                  <a:grpSpLocks/>
                </p:cNvGrpSpPr>
                <p:nvPr/>
              </p:nvGrpSpPr>
              <p:grpSpPr bwMode="auto">
                <a:xfrm>
                  <a:off x="750" y="10695"/>
                  <a:ext cx="10095" cy="3855"/>
                  <a:chOff x="750" y="10695"/>
                  <a:chExt cx="10095" cy="3855"/>
                </a:xfrm>
              </p:grpSpPr>
              <p:sp>
                <p:nvSpPr>
                  <p:cNvPr id="18496" name="AutoShape 64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-300" y="12705"/>
                    <a:ext cx="2895" cy="795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FFFFFF"/>
                  </a:solidFill>
                  <a:ln w="38100" cmpd="dbl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Металлургический 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8497" name="AutoShape 65"/>
                  <p:cNvSpPr>
                    <a:spLocks noChangeArrowheads="1"/>
                  </p:cNvSpPr>
                  <p:nvPr/>
                </p:nvSpPr>
                <p:spPr bwMode="auto">
                  <a:xfrm rot="16200000">
                    <a:off x="9285" y="12690"/>
                    <a:ext cx="2505" cy="615"/>
                  </a:xfrm>
                  <a:prstGeom prst="octagon">
                    <a:avLst>
                      <a:gd name="adj" fmla="val 29287"/>
                    </a:avLst>
                  </a:prstGeom>
                  <a:solidFill>
                    <a:srgbClr val="FFFFFF"/>
                  </a:solidFill>
                  <a:ln w="38100" cmpd="dbl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lvl="0" indent="0" algn="ctr" defTabSz="914400" rtl="0" eaLnBrk="1" fontAlgn="base" latinLnBrk="0" hangingPunct="1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ts val="100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pitchFamily="34" charset="0"/>
                      </a:rPr>
                      <a:t>Сфера услуг</a:t>
                    </a:r>
                    <a:endParaRPr kumimoji="0" lang="ru-RU" sz="18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18498" name="AutoShape 66"/>
                  <p:cNvCxnSpPr>
                    <a:cxnSpLocks noChangeShapeType="1"/>
                  </p:cNvCxnSpPr>
                  <p:nvPr/>
                </p:nvCxnSpPr>
                <p:spPr bwMode="auto">
                  <a:xfrm flipH="1">
                    <a:off x="2775" y="11055"/>
                    <a:ext cx="855" cy="150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499" name="AutoShape 6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4440" y="11055"/>
                    <a:ext cx="15" cy="69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500" name="AutoShape 6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6045" y="11055"/>
                    <a:ext cx="0" cy="150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501" name="AutoShape 69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7530" y="11055"/>
                    <a:ext cx="0" cy="690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502" name="AutoShape 70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8640" y="11055"/>
                    <a:ext cx="480" cy="157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cxnSp>
                <p:nvCxnSpPr>
                  <p:cNvPr id="18503" name="AutoShape 71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035" y="10920"/>
                    <a:ext cx="0" cy="73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</p:spPr>
              </p:cxnSp>
              <p:grpSp>
                <p:nvGrpSpPr>
                  <p:cNvPr id="18504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1035" y="10695"/>
                    <a:ext cx="9420" cy="1050"/>
                    <a:chOff x="1035" y="10695"/>
                    <a:chExt cx="9420" cy="1050"/>
                  </a:xfrm>
                </p:grpSpPr>
                <p:sp>
                  <p:nvSpPr>
                    <p:cNvPr id="18505" name="Text Box 7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35" y="10695"/>
                      <a:ext cx="7995" cy="480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М Е Ж О Т Р А С Л Е В Ы Е   К О М П Л Е К С Ы       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p:txBody>
                </p:sp>
                <p:cxnSp>
                  <p:nvCxnSpPr>
                    <p:cNvPr id="18506" name="AutoShape 74"/>
                    <p:cNvCxnSpPr>
                      <a:cxnSpLocks noChangeShapeType="1"/>
                    </p:cNvCxnSpPr>
                    <p:nvPr/>
                  </p:nvCxnSpPr>
                  <p:spPr bwMode="auto">
                    <a:xfrm flipH="1">
                      <a:off x="1035" y="10920"/>
                      <a:ext cx="2595" cy="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8507" name="AutoShape 75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8805" y="10920"/>
                      <a:ext cx="1650" cy="0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</p:cxnSp>
                <p:cxnSp>
                  <p:nvCxnSpPr>
                    <p:cNvPr id="18508" name="AutoShape 76"/>
                    <p:cNvCxnSpPr>
                      <a:cxnSpLocks noChangeShapeType="1"/>
                    </p:cNvCxnSpPr>
                    <p:nvPr/>
                  </p:nvCxnSpPr>
                  <p:spPr bwMode="auto">
                    <a:xfrm>
                      <a:off x="10455" y="10920"/>
                      <a:ext cx="0" cy="825"/>
                    </a:xfrm>
                    <a:prstGeom prst="straightConnector1">
                      <a:avLst/>
                    </a:prstGeom>
                    <a:noFill/>
                    <a:ln w="19050">
                      <a:solidFill>
                        <a:srgbClr val="000000"/>
                      </a:solidFill>
                      <a:round/>
                      <a:headEnd/>
                      <a:tailEnd type="triangle" w="med" len="med"/>
                    </a:ln>
                  </p:spPr>
                </p:cxnSp>
              </p:grpSp>
            </p:grpSp>
          </p:grpSp>
        </p:grpSp>
        <p:sp>
          <p:nvSpPr>
            <p:cNvPr id="18509" name="AutoShape 77"/>
            <p:cNvSpPr>
              <a:spLocks noChangeArrowheads="1"/>
            </p:cNvSpPr>
            <p:nvPr/>
          </p:nvSpPr>
          <p:spPr bwMode="auto">
            <a:xfrm rot="5400000">
              <a:off x="4920" y="14160"/>
              <a:ext cx="720" cy="3300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Легкая промышленность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8510" name="AutoShape 78"/>
            <p:cNvCxnSpPr>
              <a:cxnSpLocks noChangeShapeType="1"/>
            </p:cNvCxnSpPr>
            <p:nvPr/>
          </p:nvCxnSpPr>
          <p:spPr bwMode="auto">
            <a:xfrm>
              <a:off x="5250" y="11175"/>
              <a:ext cx="0" cy="427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88640" y="467544"/>
            <a:ext cx="6669360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Отрасль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   совокупность       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предприятий,    производящих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однородную продукцию,    или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учреждений, оказывающих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однородные услуги. 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Совокупность отраслей составляет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экономику страны.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МОК 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группы взаимосвязанных </a:t>
            </a:r>
          </a:p>
          <a:p>
            <a:pPr marR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отраслей, частично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перекрывающих друг друга:  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машиностроительный,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агропромышленный,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транспортный  и др.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60648" y="827584"/>
            <a:ext cx="637945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определяет размещение предприятий и учреждений отраслей хозяйства?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2816" y="251520"/>
            <a:ext cx="365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60648" y="2051720"/>
            <a:ext cx="65973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С помощью учебника ответить на  поставленный вопрос.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Записать ответ в виде схемы.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555" name="Group 3"/>
          <p:cNvGrpSpPr>
            <a:grpSpLocks/>
          </p:cNvGrpSpPr>
          <p:nvPr/>
        </p:nvGrpSpPr>
        <p:grpSpPr bwMode="auto">
          <a:xfrm>
            <a:off x="332656" y="3347864"/>
            <a:ext cx="5981700" cy="1276350"/>
            <a:chOff x="1560" y="7710"/>
            <a:chExt cx="9420" cy="2010"/>
          </a:xfrm>
        </p:grpSpPr>
        <p:sp>
          <p:nvSpPr>
            <p:cNvPr id="23556" name="AutoShape 4"/>
            <p:cNvSpPr>
              <a:spLocks noChangeArrowheads="1"/>
            </p:cNvSpPr>
            <p:nvPr/>
          </p:nvSpPr>
          <p:spPr bwMode="auto">
            <a:xfrm>
              <a:off x="3225" y="7710"/>
              <a:ext cx="6375" cy="495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7" name="AutoShape 5"/>
            <p:cNvSpPr>
              <a:spLocks noChangeArrowheads="1"/>
            </p:cNvSpPr>
            <p:nvPr/>
          </p:nvSpPr>
          <p:spPr bwMode="auto">
            <a:xfrm>
              <a:off x="1560" y="8985"/>
              <a:ext cx="3945" cy="735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Факторы  размещения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8" name="AutoShape 6"/>
            <p:cNvSpPr>
              <a:spLocks noChangeArrowheads="1"/>
            </p:cNvSpPr>
            <p:nvPr/>
          </p:nvSpPr>
          <p:spPr bwMode="auto">
            <a:xfrm>
              <a:off x="7035" y="8985"/>
              <a:ext cx="3945" cy="735"/>
            </a:xfrm>
            <a:prstGeom prst="octagon">
              <a:avLst>
                <a:gd name="adj" fmla="val 29287"/>
              </a:avLst>
            </a:prstGeom>
            <a:solidFill>
              <a:srgbClr val="FFFFFF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Arial" pitchFamily="34" charset="0"/>
                </a:rPr>
                <a:t>Условия  размещения</a:t>
              </a:r>
              <a:endPara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59" name="AutoShape 7"/>
            <p:cNvSpPr>
              <a:spLocks noChangeArrowheads="1"/>
            </p:cNvSpPr>
            <p:nvPr/>
          </p:nvSpPr>
          <p:spPr bwMode="auto">
            <a:xfrm>
              <a:off x="3630" y="8205"/>
              <a:ext cx="240" cy="780"/>
            </a:xfrm>
            <a:prstGeom prst="downArrow">
              <a:avLst>
                <a:gd name="adj1" fmla="val 50000"/>
                <a:gd name="adj2" fmla="val 8125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0" name="AutoShape 8"/>
            <p:cNvSpPr>
              <a:spLocks noChangeArrowheads="1"/>
            </p:cNvSpPr>
            <p:nvPr/>
          </p:nvSpPr>
          <p:spPr bwMode="auto">
            <a:xfrm>
              <a:off x="8595" y="8205"/>
              <a:ext cx="255" cy="780"/>
            </a:xfrm>
            <a:prstGeom prst="downArrow">
              <a:avLst>
                <a:gd name="adj1" fmla="val 50000"/>
                <a:gd name="adj2" fmla="val 7647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556792" y="3347864"/>
            <a:ext cx="38164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 Р А З М Е Щ Е Н И Е     П Р Е Д П Р И Я Т И Й</a:t>
            </a:r>
            <a:endParaRPr lang="ru-RU" sz="1400" dirty="0"/>
          </a:p>
        </p:txBody>
      </p:sp>
      <p:cxnSp>
        <p:nvCxnSpPr>
          <p:cNvPr id="23561" name="AutoShape 9"/>
          <p:cNvCxnSpPr>
            <a:cxnSpLocks noChangeShapeType="1"/>
          </p:cNvCxnSpPr>
          <p:nvPr/>
        </p:nvCxnSpPr>
        <p:spPr bwMode="auto">
          <a:xfrm rot="5400000">
            <a:off x="1340768" y="6228184"/>
            <a:ext cx="4032448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prstDash val="lgDashDot"/>
            <a:round/>
            <a:headEnd/>
            <a:tailEnd/>
          </a:ln>
        </p:spPr>
      </p:cxn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 rot="10800000" flipH="1" flipV="1">
            <a:off x="404664" y="4427984"/>
            <a:ext cx="2808312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Энергетический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Потребительский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Научный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Топливный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Трудовой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Сырьевой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Водный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Транспортный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Экологический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Военно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стратегический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789040" y="4788024"/>
            <a:ext cx="2409825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fontAlgn="base">
              <a:spcBef>
                <a:spcPct val="0"/>
              </a:spcBef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Климат</a:t>
            </a:r>
          </a:p>
          <a:p>
            <a:pPr eaLnBrk="0" fontAlgn="base" hangingPunct="0">
              <a:spcBef>
                <a:spcPct val="0"/>
              </a:spcBef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Рельеф</a:t>
            </a:r>
          </a:p>
          <a:p>
            <a:pPr eaLnBrk="0" fontAlgn="base" hangingPunct="0">
              <a:spcBef>
                <a:spcPct val="0"/>
              </a:spcBef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Транспорт</a:t>
            </a:r>
          </a:p>
          <a:p>
            <a:pPr eaLnBrk="0" fontAlgn="base" hangingPunct="0">
              <a:spcBef>
                <a:spcPct val="0"/>
              </a:spcBef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Водные ресурсы</a:t>
            </a:r>
          </a:p>
          <a:p>
            <a:pPr eaLnBrk="0" fontAlgn="base" hangingPunct="0">
              <a:spcBef>
                <a:spcPct val="0"/>
              </a:spcBef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Трудовые ресурсы</a:t>
            </a:r>
          </a:p>
          <a:p>
            <a:pPr eaLnBrk="0" fontAlgn="base" hangingPunct="0">
              <a:spcBef>
                <a:spcPct val="0"/>
              </a:spcBef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Сырьевые ресурсы</a:t>
            </a:r>
          </a:p>
          <a:p>
            <a:pPr eaLnBrk="0" fontAlgn="base" hangingPunct="0">
              <a:spcBef>
                <a:spcPct val="0"/>
              </a:spcBef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Земельные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ресурсы</a:t>
            </a:r>
          </a:p>
          <a:p>
            <a:pPr eaLnBrk="0" fontAlgn="base" hangingPunct="0">
              <a:spcBef>
                <a:spcPct val="0"/>
              </a:spcBef>
              <a:buFontTx/>
              <a:buChar char="•"/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Энергетические </a:t>
            </a:r>
          </a:p>
          <a:p>
            <a:pPr eaLnBrk="0" fontAlgn="base" hangingPunct="0">
              <a:spcBef>
                <a:spcPct val="0"/>
              </a:spcBef>
            </a:pPr>
            <a:r>
              <a:rPr lang="ru-RU" sz="20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ресурсы</a:t>
            </a:r>
          </a:p>
        </p:txBody>
      </p:sp>
      <p:pic>
        <p:nvPicPr>
          <p:cNvPr id="17" name="Рисунок 16" descr="1288079926_120912364_1----D--1288079926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5157192" y="7518650"/>
            <a:ext cx="1916832" cy="162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4" grpId="0"/>
      <p:bldP spid="235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48680" y="1187624"/>
            <a:ext cx="590465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Давайте выясним,  как  и по какому принципу размещены предприятия по территории нашей </a:t>
            </a: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страны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2800" b="1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Выявление </a:t>
            </a: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основной зоны хозяйственного освоения и нанесение её границы на контурную карту №1 стр. 2-3. </a:t>
            </a:r>
            <a:endParaRPr lang="ru-RU" sz="24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4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4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Обозначение </a:t>
            </a: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границ основных районов территориальной структуры  с помощью рис 1.1.6 учебника и карт атласа  стр. </a:t>
            </a:r>
            <a:r>
              <a:rPr lang="ru-RU" sz="2400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26-27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2400" i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72816" y="251520"/>
            <a:ext cx="36513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endParaRPr lang="ru-RU" sz="24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288079926_120912364_1----D--1288079926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7308304"/>
            <a:ext cx="2088232" cy="1625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620688" y="683568"/>
            <a:ext cx="5976664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Домашнее задание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Ответить письменно на вопросы: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Может ли изменится территориальная структура хозяйства России?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Если да, то, какие изменения могут произойти?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(для ответа на этот вопрос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используйте Стратегию и Концепцию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развития хозяйства России 2020 предложенную  Президентом страны)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455</Words>
  <Application>Microsoft Office PowerPoint</Application>
  <PresentationFormat>Экран (4:3)</PresentationFormat>
  <Paragraphs>115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Антон</cp:lastModifiedBy>
  <cp:revision>21</cp:revision>
  <dcterms:created xsi:type="dcterms:W3CDTF">2011-07-13T09:35:18Z</dcterms:created>
  <dcterms:modified xsi:type="dcterms:W3CDTF">2011-07-18T17:21:07Z</dcterms:modified>
</cp:coreProperties>
</file>