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9" r:id="rId4"/>
    <p:sldId id="260" r:id="rId5"/>
    <p:sldId id="262" r:id="rId6"/>
    <p:sldId id="263" r:id="rId7"/>
    <p:sldId id="266" r:id="rId8"/>
    <p:sldId id="264" r:id="rId9"/>
    <p:sldId id="270" r:id="rId10"/>
    <p:sldId id="267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BE9"/>
    <a:srgbClr val="5C5C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43" autoAdjust="0"/>
  </p:normalViewPr>
  <p:slideViewPr>
    <p:cSldViewPr>
      <p:cViewPr varScale="1">
        <p:scale>
          <a:sx n="65" d="100"/>
          <a:sy n="65" d="100"/>
        </p:scale>
        <p:origin x="-8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92;&#1080;&#1079;&#1080;&#1082;&#1072;,&#1087;&#1088;&#1077;&#1079;&#1077;&#1085;&#1090;&#1072;&#1094;&#1080;&#1103;\1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92;&#1080;&#1079;&#1080;&#1082;&#1072;,&#1087;&#1088;&#1077;&#1079;&#1077;&#1085;&#1090;&#1072;&#1094;&#1080;&#1103;\2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Осмотическое давление</a:t>
            </a:r>
            <a:endParaRPr lang="ru-RU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400" y="4724400"/>
            <a:ext cx="3282696" cy="1752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Выполнила</a:t>
            </a:r>
          </a:p>
          <a:p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Грибенникова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Е.В.</a:t>
            </a:r>
          </a:p>
          <a:p>
            <a:endParaRPr lang="ru-RU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 обратного осмоса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222466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362200"/>
            <a:ext cx="530091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57978"/>
            <a:ext cx="8688917" cy="680002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3048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Осмос</a:t>
            </a:r>
            <a:r>
              <a:rPr lang="ru-RU" sz="2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— </a:t>
            </a:r>
            <a:r>
              <a:rPr lang="ru-RU" sz="2800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самопроизвольный переход ,</a:t>
            </a:r>
            <a:br>
              <a:rPr lang="ru-RU" sz="2800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2800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растворителя через полупроницаемую </a:t>
            </a:r>
            <a:br>
              <a:rPr lang="ru-RU" sz="2800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2800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мембрану, разделяющую растворитель или</a:t>
            </a:r>
            <a:br>
              <a:rPr lang="ru-RU" sz="2800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2800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два раствора с различной концентрацией </a:t>
            </a:r>
            <a:br>
              <a:rPr lang="ru-RU" sz="2800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2800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растворенного вещества.</a:t>
            </a:r>
            <a:endParaRPr lang="ru-RU" sz="2800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temp\Osmosi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699286" cy="48006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410200"/>
            <a:ext cx="37651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278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Схема осмоса</a:t>
            </a:r>
            <a:endParaRPr lang="ru-RU" sz="3600" dirty="0"/>
          </a:p>
        </p:txBody>
      </p:sp>
      <p:pic>
        <p:nvPicPr>
          <p:cNvPr id="8" name="Picture 2" descr="F:\temp\Osmosis\Сборка2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505200"/>
            <a:ext cx="228600" cy="138793"/>
          </a:xfrm>
          <a:prstGeom prst="rect">
            <a:avLst/>
          </a:prstGeom>
          <a:noFill/>
        </p:spPr>
      </p:pic>
      <p:pic>
        <p:nvPicPr>
          <p:cNvPr id="3074" name="Picture 2" descr="F:\temp\Osmosis\Сборка2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676400"/>
            <a:ext cx="3048000" cy="185057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495800"/>
            <a:ext cx="3048000" cy="185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800600" y="38100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Молекула воды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05600" y="3810000"/>
            <a:ext cx="16002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Молекула соли</a:t>
            </a:r>
            <a:endParaRPr lang="ru-RU" sz="1400" dirty="0"/>
          </a:p>
        </p:txBody>
      </p:sp>
      <p:cxnSp>
        <p:nvCxnSpPr>
          <p:cNvPr id="15" name="Прямая соединительная линия 14"/>
          <p:cNvCxnSpPr>
            <a:endCxn id="11" idx="0"/>
          </p:cNvCxnSpPr>
          <p:nvPr/>
        </p:nvCxnSpPr>
        <p:spPr>
          <a:xfrm rot="5400000">
            <a:off x="5353050" y="3219450"/>
            <a:ext cx="762000" cy="419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1" idx="2"/>
          </p:cNvCxnSpPr>
          <p:nvPr/>
        </p:nvCxnSpPr>
        <p:spPr>
          <a:xfrm rot="16200000" flipH="1">
            <a:off x="5467350" y="4248150"/>
            <a:ext cx="762000" cy="647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3" idx="0"/>
          </p:cNvCxnSpPr>
          <p:nvPr/>
        </p:nvCxnSpPr>
        <p:spPr>
          <a:xfrm rot="16200000" flipH="1">
            <a:off x="6877050" y="3181350"/>
            <a:ext cx="838200" cy="419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54167 -0.1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-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55451 -0.005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Схема осмоса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886200" cy="406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905000" y="5257800"/>
            <a:ext cx="3396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724400" y="1600200"/>
            <a:ext cx="3581400" cy="482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 rot="5400000" flipH="1" flipV="1">
            <a:off x="4762500" y="37719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4191000" y="39624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5791200" y="37338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6477000" y="40386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5867400" y="35814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5067300" y="41529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4876800" y="2971800"/>
            <a:ext cx="762000" cy="609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5562600" y="2819400"/>
            <a:ext cx="838200" cy="838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5943600" y="3276600"/>
            <a:ext cx="457200" cy="152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5829300" y="2781300"/>
            <a:ext cx="121920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724400" y="2819400"/>
            <a:ext cx="1524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4686300" y="2552700"/>
            <a:ext cx="18288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6705600" y="2895600"/>
            <a:ext cx="685800" cy="685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V="1">
            <a:off x="5791200" y="2667000"/>
            <a:ext cx="990600" cy="838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7200900" y="2933700"/>
            <a:ext cx="12954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 flipH="1" flipV="1">
            <a:off x="7543800" y="2895600"/>
            <a:ext cx="99060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0" name="Picture 3" descr="F:\temp\Osmosis\Копия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362200"/>
            <a:ext cx="2245179" cy="3962400"/>
          </a:xfrm>
          <a:prstGeom prst="rect">
            <a:avLst/>
          </a:prstGeom>
          <a:noFill/>
          <a:effectLst/>
        </p:spPr>
      </p:pic>
      <p:sp>
        <p:nvSpPr>
          <p:cNvPr id="51" name="Прямоугольник 50"/>
          <p:cNvSpPr/>
          <p:nvPr/>
        </p:nvSpPr>
        <p:spPr>
          <a:xfrm>
            <a:off x="2971800" y="2438400"/>
            <a:ext cx="114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724400" y="1600200"/>
            <a:ext cx="356319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Прямоугольник 52"/>
          <p:cNvSpPr/>
          <p:nvPr/>
        </p:nvSpPr>
        <p:spPr>
          <a:xfrm>
            <a:off x="152400" y="762000"/>
            <a:ext cx="3429000" cy="2362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2"/>
                </a:solidFill>
              </a:rPr>
              <a:t>Раствор прекращает подниматься, когда </a:t>
            </a:r>
            <a:r>
              <a:rPr lang="ru-RU" sz="1400" b="1" i="1" smtClean="0">
                <a:solidFill>
                  <a:schemeClr val="accent2"/>
                </a:solidFill>
              </a:rPr>
              <a:t>возникшее гидростатическое </a:t>
            </a:r>
            <a:r>
              <a:rPr lang="ru-RU" sz="1400" b="1" i="1" dirty="0" smtClean="0">
                <a:solidFill>
                  <a:schemeClr val="accent2"/>
                </a:solidFill>
              </a:rPr>
              <a:t>давление станет равным осмотическому давлению</a:t>
            </a:r>
            <a:endParaRPr lang="ru-RU" sz="14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48976 -0.22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buNone/>
            </a:pPr>
            <a:endParaRPr lang="ru-RU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buNone/>
            </a:pPr>
            <a:endParaRPr lang="ru-RU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Осмотическое давление</a:t>
            </a:r>
            <a:r>
              <a:rPr lang="en-US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</a:t>
            </a:r>
            <a:r>
              <a:rPr lang="ru-RU" sz="32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давление, которое растворенное вещество оказывает на полупроницаемую перегородку</a:t>
            </a:r>
            <a:endParaRPr lang="en-US" sz="3200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Уравнение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Вант-Гоффа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l-GR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π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V=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nR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  </a:t>
            </a:r>
          </a:p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осмотическое давление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l-G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cRT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),</a:t>
            </a:r>
          </a:p>
          <a:p>
            <a:pPr algn="ctr">
              <a:buNone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 –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молярная концентрация раствора,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V-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объем раствора,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n-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число молей растворенного вещества, </a:t>
            </a:r>
          </a:p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R-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универсальная газовая постоянная,</a:t>
            </a:r>
          </a:p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Т- температура  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828800"/>
            <a:ext cx="3581400" cy="465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3875 0.28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Роль осмотического давления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Осмотическое давление играет важную роль в процессах, происходя- происходящих в живых организмах и растениях. В них имеются многочисленные по- полупроницаемые перегородки (оболочки клеток, стенки кровеносных сосудов, пищеварительного тракта и др.). Распределение воды и растворенных в ней веществ в тканях в значительной мере определяется осмотическим давлением. 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Обратный осмос - прохождение воды через мембрану из более концентрированного в менее концентрированный раствор в результате воздействия давления, превышающего разницу осмотических давлений обоих растворов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 descr="F:\temp\Osmosis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57400"/>
            <a:ext cx="3884378" cy="4019550"/>
          </a:xfrm>
          <a:prstGeom prst="rect">
            <a:avLst/>
          </a:prstGeom>
          <a:noFill/>
        </p:spPr>
      </p:pic>
      <p:pic>
        <p:nvPicPr>
          <p:cNvPr id="50" name="Picture 3" descr="F:\temp\Osmosis\Копия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33600"/>
            <a:ext cx="2245179" cy="3962400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Схема обратного осмоса</a:t>
            </a:r>
            <a:endParaRPr lang="ru-RU" sz="3600" dirty="0"/>
          </a:p>
        </p:txBody>
      </p:sp>
      <p:cxnSp>
        <p:nvCxnSpPr>
          <p:cNvPr id="63" name="Прямая со стрелкой 62"/>
          <p:cNvCxnSpPr/>
          <p:nvPr/>
        </p:nvCxnSpPr>
        <p:spPr>
          <a:xfrm rot="5400000">
            <a:off x="4115594" y="2056606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endCxn id="68" idx="1"/>
          </p:cNvCxnSpPr>
          <p:nvPr/>
        </p:nvCxnSpPr>
        <p:spPr>
          <a:xfrm flipV="1">
            <a:off x="4572000" y="1675606"/>
            <a:ext cx="686594" cy="53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5258594" y="1523206"/>
            <a:ext cx="20574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Давление Р&gt;</a:t>
            </a:r>
            <a:r>
              <a:rPr lang="ru-RU" b="1" i="1" dirty="0" err="1" smtClean="0">
                <a:solidFill>
                  <a:srgbClr val="00B0F0"/>
                </a:solidFill>
              </a:rPr>
              <a:t>Р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о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553200" y="2667000"/>
            <a:ext cx="23622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Раствор с высокой концентрацией солей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629400" y="4572000"/>
            <a:ext cx="23622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Полупроницаемая мембрана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81000" y="4267200"/>
            <a:ext cx="23622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Раствор с низкой концентрацией солей </a:t>
            </a:r>
            <a:endParaRPr lang="ru-RU" b="1" i="1" dirty="0">
              <a:solidFill>
                <a:srgbClr val="00B0F0"/>
              </a:solidFill>
            </a:endParaRPr>
          </a:p>
        </p:txBody>
      </p:sp>
      <p:cxnSp>
        <p:nvCxnSpPr>
          <p:cNvPr id="72" name="Прямая соединительная линия 71"/>
          <p:cNvCxnSpPr>
            <a:endCxn id="69" idx="1"/>
          </p:cNvCxnSpPr>
          <p:nvPr/>
        </p:nvCxnSpPr>
        <p:spPr>
          <a:xfrm flipV="1">
            <a:off x="4572000" y="3048000"/>
            <a:ext cx="1981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4572000" y="4724400"/>
            <a:ext cx="1981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2590800" y="4495800"/>
            <a:ext cx="16002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5486400" y="2057400"/>
            <a:ext cx="34290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00B0F0"/>
                </a:solidFill>
              </a:rPr>
              <a:t>Р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о</a:t>
            </a:r>
            <a:r>
              <a:rPr lang="ru-RU" sz="1600" b="1" i="1" dirty="0" smtClean="0">
                <a:solidFill>
                  <a:srgbClr val="00B0F0"/>
                </a:solidFill>
              </a:rPr>
              <a:t> - </a:t>
            </a:r>
            <a:r>
              <a:rPr lang="ru-RU" b="1" i="1" dirty="0" smtClean="0">
                <a:solidFill>
                  <a:srgbClr val="00B0F0"/>
                </a:solidFill>
              </a:rPr>
              <a:t>осмотическое давление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55112E-17 L -0.00017 0.14444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9" grpId="0" animBg="1"/>
      <p:bldP spid="70" grpId="0" animBg="1"/>
      <p:bldP spid="71" grpId="0" animBg="1"/>
      <p:bldP spid="88" grpId="0" animBg="1"/>
      <p:bldP spid="8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1089</TotalTime>
  <Words>189</Words>
  <Application>Microsoft Office PowerPoint</Application>
  <PresentationFormat>Экран (4:3)</PresentationFormat>
  <Paragraphs>32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Осмотическое давление</vt:lpstr>
      <vt:lpstr>Осмос — самопроизвольный переход , растворителя через полупроницаемую  мембрану, разделяющую растворитель или  два раствора с различной концентрацией  растворенного вещества.</vt:lpstr>
      <vt:lpstr>Схема осмоса</vt:lpstr>
      <vt:lpstr>Схема осмоса</vt:lpstr>
      <vt:lpstr>Слайд 5</vt:lpstr>
      <vt:lpstr>Уравнение Вант-Гоффа</vt:lpstr>
      <vt:lpstr>Роль осмотического давления</vt:lpstr>
      <vt:lpstr> </vt:lpstr>
      <vt:lpstr>Схема обратного осмоса</vt:lpstr>
      <vt:lpstr>Применение обратного осмоса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Осмотическое давление</dc:title>
  <cp:lastModifiedBy>Lisa</cp:lastModifiedBy>
  <cp:revision>140</cp:revision>
  <dcterms:modified xsi:type="dcterms:W3CDTF">2014-05-13T02:29:53Z</dcterms:modified>
</cp:coreProperties>
</file>