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6" r:id="rId5"/>
    <p:sldId id="258" r:id="rId6"/>
    <p:sldId id="267" r:id="rId7"/>
    <p:sldId id="268" r:id="rId8"/>
    <p:sldId id="269" r:id="rId9"/>
    <p:sldId id="271" r:id="rId10"/>
    <p:sldId id="270" r:id="rId11"/>
    <p:sldId id="272" r:id="rId12"/>
    <p:sldId id="274" r:id="rId13"/>
    <p:sldId id="273" r:id="rId14"/>
    <p:sldId id="260" r:id="rId15"/>
    <p:sldId id="26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A3E"/>
    <a:srgbClr val="BC58B0"/>
    <a:srgbClr val="005024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35DF-1179-4134-8BE6-38B3A05CFC8C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54BD-AEC4-4916-ACA0-B2B37665D6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35DF-1179-4134-8BE6-38B3A05CFC8C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54BD-AEC4-4916-ACA0-B2B37665D6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35DF-1179-4134-8BE6-38B3A05CFC8C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54BD-AEC4-4916-ACA0-B2B37665D6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35DF-1179-4134-8BE6-38B3A05CFC8C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54BD-AEC4-4916-ACA0-B2B37665D6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35DF-1179-4134-8BE6-38B3A05CFC8C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54BD-AEC4-4916-ACA0-B2B37665D6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35DF-1179-4134-8BE6-38B3A05CFC8C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54BD-AEC4-4916-ACA0-B2B37665D6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35DF-1179-4134-8BE6-38B3A05CFC8C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54BD-AEC4-4916-ACA0-B2B37665D6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35DF-1179-4134-8BE6-38B3A05CFC8C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54BD-AEC4-4916-ACA0-B2B37665D6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35DF-1179-4134-8BE6-38B3A05CFC8C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54BD-AEC4-4916-ACA0-B2B37665D6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35DF-1179-4134-8BE6-38B3A05CFC8C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54BD-AEC4-4916-ACA0-B2B37665D6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35DF-1179-4134-8BE6-38B3A05CFC8C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54BD-AEC4-4916-ACA0-B2B37665D6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D35DF-1179-4134-8BE6-38B3A05CFC8C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654BD-AEC4-4916-ACA0-B2B37665D64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071546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Изображения, даваемые линзой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214942" y="5286388"/>
            <a:ext cx="3543280" cy="118109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Домашнее задание: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§ 67, упр. 34 (2,3)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779754">
            <a:off x="264170" y="2486420"/>
            <a:ext cx="2106486" cy="162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3929066"/>
            <a:ext cx="1674937" cy="2317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7950" y="2786058"/>
            <a:ext cx="2500295" cy="2287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5" y="5728772"/>
            <a:ext cx="1857388" cy="947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35731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Получение изображения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smtClean="0">
                <a:solidFill>
                  <a:srgbClr val="002060"/>
                </a:solidFill>
              </a:rPr>
              <a:t>предмета, расположенного в точке двойного фокуса</a:t>
            </a:r>
            <a:r>
              <a:rPr lang="ru-RU" sz="3600" dirty="0" smtClean="0">
                <a:solidFill>
                  <a:srgbClr val="002060"/>
                </a:solidFill>
              </a:rPr>
              <a:t/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d </a:t>
            </a:r>
            <a:r>
              <a:rPr lang="ru-RU" sz="2400" dirty="0" smtClean="0">
                <a:solidFill>
                  <a:srgbClr val="002060"/>
                </a:solidFill>
              </a:rPr>
              <a:t>=</a:t>
            </a:r>
            <a:r>
              <a:rPr lang="en-US" sz="2400" dirty="0" smtClean="0">
                <a:solidFill>
                  <a:srgbClr val="002060"/>
                </a:solidFill>
              </a:rPr>
              <a:t> 2 F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214414" y="3429000"/>
            <a:ext cx="7000924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6200000" flipH="1">
            <a:off x="2714612" y="3357562"/>
            <a:ext cx="3643338" cy="71438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3214678" y="335756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 flipH="1">
            <a:off x="5715008" y="3357562"/>
            <a:ext cx="124786" cy="1253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7000892" y="335756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928794" y="335756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28926" y="3429000"/>
            <a:ext cx="373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F</a:t>
            </a:r>
            <a:endParaRPr lang="ru-RU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5857884" y="3429000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</a:t>
            </a:r>
            <a:endParaRPr lang="ru-RU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1428728" y="3429000"/>
            <a:ext cx="5325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2F</a:t>
            </a:r>
            <a:endParaRPr lang="ru-RU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7143768" y="3429000"/>
            <a:ext cx="5325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2F</a:t>
            </a:r>
            <a:endParaRPr lang="ru-RU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4071934" y="3357562"/>
            <a:ext cx="4219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О</a:t>
            </a:r>
          </a:p>
        </p:txBody>
      </p:sp>
      <p:sp>
        <p:nvSpPr>
          <p:cNvPr id="24" name="Овал 23"/>
          <p:cNvSpPr/>
          <p:nvPr/>
        </p:nvSpPr>
        <p:spPr>
          <a:xfrm>
            <a:off x="4500562" y="3357562"/>
            <a:ext cx="142876" cy="142876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верх 24"/>
          <p:cNvSpPr/>
          <p:nvPr/>
        </p:nvSpPr>
        <p:spPr>
          <a:xfrm>
            <a:off x="1928794" y="2428868"/>
            <a:ext cx="142876" cy="10001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Прямая со стрелкой 26"/>
          <p:cNvCxnSpPr>
            <a:stCxn id="25" idx="0"/>
          </p:cNvCxnSpPr>
          <p:nvPr/>
        </p:nvCxnSpPr>
        <p:spPr>
          <a:xfrm rot="5400000" flipH="1" flipV="1">
            <a:off x="3250397" y="1178703"/>
            <a:ext cx="1588" cy="250033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4500562" y="2428868"/>
            <a:ext cx="3429024" cy="2714644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25" idx="0"/>
          </p:cNvCxnSpPr>
          <p:nvPr/>
        </p:nvCxnSpPr>
        <p:spPr>
          <a:xfrm rot="16200000" flipH="1">
            <a:off x="3857620" y="571480"/>
            <a:ext cx="2500330" cy="6215106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Стрелка вниз 32"/>
          <p:cNvSpPr/>
          <p:nvPr/>
        </p:nvSpPr>
        <p:spPr>
          <a:xfrm>
            <a:off x="7000892" y="3429000"/>
            <a:ext cx="142876" cy="10715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5786446" y="1714488"/>
            <a:ext cx="27860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Действительное</a:t>
            </a:r>
          </a:p>
          <a:p>
            <a:r>
              <a:rPr lang="ru-RU" sz="2400" b="1" dirty="0" smtClean="0">
                <a:solidFill>
                  <a:srgbClr val="0070C0"/>
                </a:solidFill>
              </a:rPr>
              <a:t>Перевернутое</a:t>
            </a:r>
          </a:p>
          <a:p>
            <a:r>
              <a:rPr lang="ru-RU" sz="2400" b="1" dirty="0" smtClean="0">
                <a:solidFill>
                  <a:srgbClr val="0070C0"/>
                </a:solidFill>
              </a:rPr>
              <a:t>Равное по размеру</a:t>
            </a:r>
            <a:endParaRPr lang="ru-RU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Получение изображения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предмета, расположенного в фокусе собирающей линзы</a:t>
            </a:r>
            <a:r>
              <a:rPr lang="ru-RU" sz="3600" dirty="0" smtClean="0">
                <a:solidFill>
                  <a:srgbClr val="002060"/>
                </a:solidFill>
              </a:rPr>
              <a:t/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d </a:t>
            </a:r>
            <a:r>
              <a:rPr lang="ru-RU" sz="2400" dirty="0" smtClean="0">
                <a:solidFill>
                  <a:srgbClr val="002060"/>
                </a:solidFill>
              </a:rPr>
              <a:t>= </a:t>
            </a:r>
            <a:r>
              <a:rPr lang="en-US" sz="2400" dirty="0" smtClean="0">
                <a:solidFill>
                  <a:srgbClr val="002060"/>
                </a:solidFill>
              </a:rPr>
              <a:t>F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214414" y="3429000"/>
            <a:ext cx="7000924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6200000" flipH="1">
            <a:off x="2714612" y="3357562"/>
            <a:ext cx="3643338" cy="71438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3214678" y="335756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 flipH="1">
            <a:off x="5715008" y="3357562"/>
            <a:ext cx="124786" cy="1253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7000892" y="335756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928794" y="335756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28926" y="3429000"/>
            <a:ext cx="373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F</a:t>
            </a:r>
            <a:endParaRPr lang="ru-RU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5857884" y="3429000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</a:t>
            </a:r>
            <a:endParaRPr lang="ru-RU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1428728" y="3429000"/>
            <a:ext cx="5325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2F</a:t>
            </a:r>
            <a:endParaRPr lang="ru-RU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7143768" y="3429000"/>
            <a:ext cx="5325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2F</a:t>
            </a:r>
            <a:endParaRPr lang="ru-RU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4071934" y="3357562"/>
            <a:ext cx="4219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О</a:t>
            </a:r>
          </a:p>
        </p:txBody>
      </p:sp>
      <p:sp>
        <p:nvSpPr>
          <p:cNvPr id="24" name="Овал 23"/>
          <p:cNvSpPr/>
          <p:nvPr/>
        </p:nvSpPr>
        <p:spPr>
          <a:xfrm>
            <a:off x="4500562" y="3357562"/>
            <a:ext cx="142876" cy="142876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верх 24"/>
          <p:cNvSpPr/>
          <p:nvPr/>
        </p:nvSpPr>
        <p:spPr>
          <a:xfrm>
            <a:off x="3214678" y="2428868"/>
            <a:ext cx="142876" cy="10001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Прямая со стрелкой 26"/>
          <p:cNvCxnSpPr>
            <a:stCxn id="25" idx="0"/>
          </p:cNvCxnSpPr>
          <p:nvPr/>
        </p:nvCxnSpPr>
        <p:spPr>
          <a:xfrm rot="5400000" flipH="1" flipV="1">
            <a:off x="3893339" y="1821645"/>
            <a:ext cx="1588" cy="1214446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4500562" y="2428868"/>
            <a:ext cx="3071834" cy="2357454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25" idx="0"/>
          </p:cNvCxnSpPr>
          <p:nvPr/>
        </p:nvCxnSpPr>
        <p:spPr>
          <a:xfrm rot="16200000" flipH="1">
            <a:off x="3714744" y="2000240"/>
            <a:ext cx="2714644" cy="35719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Получение изображения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предмета, расположенного перед </a:t>
            </a:r>
            <a:r>
              <a:rPr lang="ru-RU" sz="2400" dirty="0" smtClean="0">
                <a:solidFill>
                  <a:srgbClr val="002060"/>
                </a:solidFill>
              </a:rPr>
              <a:t>главным </a:t>
            </a:r>
            <a:r>
              <a:rPr lang="ru-RU" sz="2400" dirty="0" smtClean="0">
                <a:solidFill>
                  <a:srgbClr val="002060"/>
                </a:solidFill>
              </a:rPr>
              <a:t>фокусом: </a:t>
            </a:r>
            <a:r>
              <a:rPr lang="en-US" sz="2400" dirty="0" smtClean="0">
                <a:solidFill>
                  <a:srgbClr val="002060"/>
                </a:solidFill>
              </a:rPr>
              <a:t>d </a:t>
            </a:r>
            <a:r>
              <a:rPr lang="en-US" sz="2400" dirty="0">
                <a:solidFill>
                  <a:srgbClr val="002060"/>
                </a:solidFill>
              </a:rPr>
              <a:t>&lt;</a:t>
            </a:r>
            <a:r>
              <a:rPr lang="en-US" sz="2400" dirty="0" smtClean="0">
                <a:solidFill>
                  <a:srgbClr val="002060"/>
                </a:solidFill>
              </a:rPr>
              <a:t> F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214414" y="3429000"/>
            <a:ext cx="7000924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6200000" flipH="1">
            <a:off x="2714612" y="3357562"/>
            <a:ext cx="3643338" cy="71438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3214678" y="335756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 flipH="1">
            <a:off x="5715008" y="3357562"/>
            <a:ext cx="124786" cy="1253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7000892" y="335756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928794" y="335756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28926" y="3429000"/>
            <a:ext cx="373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F</a:t>
            </a:r>
            <a:endParaRPr lang="ru-RU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5857884" y="3429000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</a:t>
            </a:r>
            <a:endParaRPr lang="ru-RU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1428728" y="3429000"/>
            <a:ext cx="5325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2F</a:t>
            </a:r>
            <a:endParaRPr lang="ru-RU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7143768" y="3429000"/>
            <a:ext cx="5325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2F</a:t>
            </a:r>
            <a:endParaRPr lang="ru-RU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4071934" y="3357562"/>
            <a:ext cx="4219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О</a:t>
            </a:r>
          </a:p>
        </p:txBody>
      </p:sp>
      <p:sp>
        <p:nvSpPr>
          <p:cNvPr id="24" name="Овал 23"/>
          <p:cNvSpPr/>
          <p:nvPr/>
        </p:nvSpPr>
        <p:spPr>
          <a:xfrm>
            <a:off x="4500562" y="3357562"/>
            <a:ext cx="142876" cy="142876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верх 24"/>
          <p:cNvSpPr/>
          <p:nvPr/>
        </p:nvSpPr>
        <p:spPr>
          <a:xfrm>
            <a:off x="3571868" y="2786058"/>
            <a:ext cx="142876" cy="64294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Прямая со стрелкой 26"/>
          <p:cNvCxnSpPr>
            <a:stCxn id="25" idx="0"/>
          </p:cNvCxnSpPr>
          <p:nvPr/>
        </p:nvCxnSpPr>
        <p:spPr>
          <a:xfrm rot="5400000" flipH="1" flipV="1">
            <a:off x="4071934" y="2357430"/>
            <a:ext cx="1588" cy="857256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4500562" y="2786058"/>
            <a:ext cx="3571900" cy="178595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25" idx="0"/>
          </p:cNvCxnSpPr>
          <p:nvPr/>
        </p:nvCxnSpPr>
        <p:spPr>
          <a:xfrm rot="16200000" flipH="1">
            <a:off x="4179091" y="2250273"/>
            <a:ext cx="2428892" cy="3500462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10800000">
            <a:off x="928662" y="1000108"/>
            <a:ext cx="3571900" cy="178595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stCxn id="25" idx="0"/>
          </p:cNvCxnSpPr>
          <p:nvPr/>
        </p:nvCxnSpPr>
        <p:spPr>
          <a:xfrm rot="16200000" flipV="1">
            <a:off x="1428728" y="571480"/>
            <a:ext cx="1857388" cy="2571768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Стрелка вверх 38"/>
          <p:cNvSpPr/>
          <p:nvPr/>
        </p:nvSpPr>
        <p:spPr>
          <a:xfrm>
            <a:off x="1643042" y="1428736"/>
            <a:ext cx="142876" cy="200026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/>
          <p:cNvSpPr txBox="1"/>
          <p:nvPr/>
        </p:nvSpPr>
        <p:spPr>
          <a:xfrm>
            <a:off x="6429388" y="1500174"/>
            <a:ext cx="19416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Прямое </a:t>
            </a:r>
          </a:p>
          <a:p>
            <a:r>
              <a:rPr lang="ru-RU" sz="2400" b="1" dirty="0" smtClean="0">
                <a:solidFill>
                  <a:srgbClr val="0070C0"/>
                </a:solidFill>
              </a:rPr>
              <a:t>Увеличенное</a:t>
            </a:r>
          </a:p>
          <a:p>
            <a:r>
              <a:rPr lang="ru-RU" sz="2400" b="1" dirty="0" smtClean="0">
                <a:solidFill>
                  <a:srgbClr val="0070C0"/>
                </a:solidFill>
              </a:rPr>
              <a:t>мнимое</a:t>
            </a:r>
            <a:endParaRPr lang="ru-RU" sz="2400" b="1" dirty="0">
              <a:solidFill>
                <a:srgbClr val="0070C0"/>
              </a:solidFill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143375"/>
            <a:ext cx="381000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Получение изображения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предмета в рассеивающей линзе</a:t>
            </a:r>
            <a:br>
              <a:rPr lang="ru-RU" sz="2400" dirty="0" smtClean="0">
                <a:solidFill>
                  <a:srgbClr val="002060"/>
                </a:solidFill>
              </a:rPr>
            </a:b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214414" y="3429000"/>
            <a:ext cx="7000924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3214678" y="335756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 flipH="1">
            <a:off x="5715008" y="3357562"/>
            <a:ext cx="124786" cy="1253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7000892" y="335756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928794" y="335756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28926" y="3429000"/>
            <a:ext cx="373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F</a:t>
            </a:r>
            <a:endParaRPr lang="ru-RU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5857884" y="3429000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</a:t>
            </a:r>
            <a:endParaRPr lang="ru-RU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1428728" y="3429000"/>
            <a:ext cx="5325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2F</a:t>
            </a:r>
            <a:endParaRPr lang="ru-RU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7143768" y="3429000"/>
            <a:ext cx="5325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2F</a:t>
            </a:r>
            <a:endParaRPr lang="ru-RU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4071934" y="3357562"/>
            <a:ext cx="4219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О</a:t>
            </a:r>
          </a:p>
        </p:txBody>
      </p:sp>
      <p:sp>
        <p:nvSpPr>
          <p:cNvPr id="24" name="Овал 23"/>
          <p:cNvSpPr/>
          <p:nvPr/>
        </p:nvSpPr>
        <p:spPr>
          <a:xfrm>
            <a:off x="4500562" y="3357562"/>
            <a:ext cx="142876" cy="142876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верх 24"/>
          <p:cNvSpPr/>
          <p:nvPr/>
        </p:nvSpPr>
        <p:spPr>
          <a:xfrm>
            <a:off x="2571736" y="2428868"/>
            <a:ext cx="214314" cy="10001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Прямая со стрелкой 26"/>
          <p:cNvCxnSpPr>
            <a:stCxn id="25" idx="0"/>
          </p:cNvCxnSpPr>
          <p:nvPr/>
        </p:nvCxnSpPr>
        <p:spPr>
          <a:xfrm rot="5400000" flipH="1" flipV="1">
            <a:off x="3589727" y="1518034"/>
            <a:ext cx="1588" cy="1821669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5400000" flipH="1" flipV="1">
            <a:off x="3286116" y="3429000"/>
            <a:ext cx="15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16200000" flipH="1">
            <a:off x="3071802" y="3357562"/>
            <a:ext cx="2928958" cy="7143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 flipH="1" flipV="1">
            <a:off x="4464843" y="1750207"/>
            <a:ext cx="214314" cy="14287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16200000" flipV="1">
            <a:off x="4321967" y="1750207"/>
            <a:ext cx="214314" cy="14287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>
            <a:off x="4393405" y="4893479"/>
            <a:ext cx="214314" cy="14287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16200000" flipH="1">
            <a:off x="4536281" y="4893479"/>
            <a:ext cx="214314" cy="14287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V="1">
            <a:off x="2428860" y="2428868"/>
            <a:ext cx="2071702" cy="1714512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flipV="1">
            <a:off x="4500562" y="1500174"/>
            <a:ext cx="1143008" cy="928694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>
            <a:stCxn id="25" idx="0"/>
          </p:cNvCxnSpPr>
          <p:nvPr/>
        </p:nvCxnSpPr>
        <p:spPr>
          <a:xfrm rot="16200000" flipH="1">
            <a:off x="3589727" y="1518034"/>
            <a:ext cx="2000266" cy="3821935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Стрелка вверх 55"/>
          <p:cNvSpPr/>
          <p:nvPr/>
        </p:nvSpPr>
        <p:spPr>
          <a:xfrm>
            <a:off x="3714744" y="3000372"/>
            <a:ext cx="142876" cy="4286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TextBox 56"/>
          <p:cNvSpPr txBox="1"/>
          <p:nvPr/>
        </p:nvSpPr>
        <p:spPr>
          <a:xfrm>
            <a:off x="6286512" y="1285860"/>
            <a:ext cx="20830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Прямое</a:t>
            </a:r>
          </a:p>
          <a:p>
            <a:r>
              <a:rPr lang="ru-RU" sz="2400" b="1" dirty="0" smtClean="0">
                <a:solidFill>
                  <a:srgbClr val="0070C0"/>
                </a:solidFill>
              </a:rPr>
              <a:t>Уменьшенное</a:t>
            </a:r>
          </a:p>
          <a:p>
            <a:r>
              <a:rPr lang="ru-RU" sz="2400" b="1" dirty="0" smtClean="0">
                <a:solidFill>
                  <a:srgbClr val="0070C0"/>
                </a:solidFill>
              </a:rPr>
              <a:t>мнимое</a:t>
            </a:r>
            <a:endParaRPr lang="ru-RU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Закрепление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1"/>
            <a:ext cx="8229600" cy="314327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1. В зависимости от чего меняются изображения, даваемые линзой?</a:t>
            </a:r>
          </a:p>
          <a:p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Можно ли с помощью вогнутой линзы получить действительное изображение?</a:t>
            </a:r>
          </a:p>
          <a:p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Какие изображения называются мнимыми?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85728"/>
            <a:ext cx="6615130" cy="796908"/>
          </a:xfrm>
        </p:spPr>
        <p:txBody>
          <a:bodyPr/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hlinkClick r:id="rId2" action="ppaction://hlinksldjump"/>
              </a:rPr>
              <a:t>Повторение</a:t>
            </a:r>
            <a:endParaRPr lang="ru-RU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436268" y="1000108"/>
            <a:ext cx="2976583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142844" y="3786190"/>
            <a:ext cx="8858312" cy="2751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buClr>
                <a:srgbClr val="FF0000"/>
              </a:buClr>
              <a:buSzPct val="90000"/>
            </a:pPr>
            <a:r>
              <a:rPr lang="ru-RU" sz="2400" b="1" dirty="0" smtClean="0">
                <a:solidFill>
                  <a:srgbClr val="C00000"/>
                </a:solidFill>
              </a:rPr>
              <a:t>Главная оптическая ось </a:t>
            </a:r>
            <a:r>
              <a:rPr lang="ru-RU" sz="2400" b="1" dirty="0" smtClean="0"/>
              <a:t>– прямая, на которой лежат центры сферических поверхностей, ограничивающих линзу.</a:t>
            </a:r>
          </a:p>
          <a:p>
            <a:pPr algn="just">
              <a:lnSpc>
                <a:spcPct val="90000"/>
              </a:lnSpc>
              <a:buClr>
                <a:srgbClr val="FF0000"/>
              </a:buClr>
              <a:buSzPct val="90000"/>
            </a:pPr>
            <a:endParaRPr lang="ru-RU" sz="2400" b="1" dirty="0" smtClean="0"/>
          </a:p>
          <a:p>
            <a:pPr algn="just">
              <a:lnSpc>
                <a:spcPct val="90000"/>
              </a:lnSpc>
              <a:buClr>
                <a:srgbClr val="FF0000"/>
              </a:buClr>
              <a:buSzPct val="90000"/>
            </a:pPr>
            <a:r>
              <a:rPr lang="ru-RU" sz="2400" b="1" dirty="0" smtClean="0">
                <a:solidFill>
                  <a:srgbClr val="C00000"/>
                </a:solidFill>
              </a:rPr>
              <a:t>Главный оптический центр линзы </a:t>
            </a:r>
            <a:r>
              <a:rPr lang="ru-RU" sz="2400" b="1" dirty="0" smtClean="0"/>
              <a:t>– точка, лежащая на главной оптической оси в центре линзы.</a:t>
            </a:r>
          </a:p>
          <a:p>
            <a:pPr algn="just">
              <a:lnSpc>
                <a:spcPct val="90000"/>
              </a:lnSpc>
              <a:buClr>
                <a:srgbClr val="FF0000"/>
              </a:buClr>
              <a:buSzPct val="90000"/>
            </a:pPr>
            <a:endParaRPr lang="ru-RU" sz="2400" b="1" dirty="0" smtClean="0"/>
          </a:p>
          <a:p>
            <a:pPr algn="just">
              <a:lnSpc>
                <a:spcPct val="90000"/>
              </a:lnSpc>
              <a:buClr>
                <a:srgbClr val="FF0000"/>
              </a:buClr>
              <a:buSzPct val="90000"/>
            </a:pPr>
            <a:r>
              <a:rPr lang="ru-RU" sz="2400" b="1" dirty="0" smtClean="0">
                <a:solidFill>
                  <a:srgbClr val="C00000"/>
                </a:solidFill>
              </a:rPr>
              <a:t>Фокус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smtClean="0"/>
              <a:t>– точка, в которой после преломления собираются лучи, падавшие на линзу параллельно главной оптической оси.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Основные линии и точки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hlinkClick r:id="rId2" action="ppaction://hlinksldjump"/>
              </a:rPr>
              <a:t>линзы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142976" y="3857628"/>
            <a:ext cx="7000924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6200000" flipH="1">
            <a:off x="2714612" y="3786190"/>
            <a:ext cx="3643338" cy="71438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3214678" y="378619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 flipH="1">
            <a:off x="5715008" y="3786190"/>
            <a:ext cx="124786" cy="1253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7000892" y="378619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928794" y="378619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43240" y="4071942"/>
            <a:ext cx="373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F</a:t>
            </a:r>
            <a:endParaRPr lang="ru-RU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5643570" y="4071942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</a:t>
            </a:r>
            <a:endParaRPr lang="ru-RU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1571604" y="4143380"/>
            <a:ext cx="5325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2F</a:t>
            </a:r>
            <a:endParaRPr lang="ru-RU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6929454" y="4143380"/>
            <a:ext cx="5325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2F</a:t>
            </a:r>
            <a:endParaRPr lang="ru-RU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4071934" y="3357562"/>
            <a:ext cx="4219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О</a:t>
            </a:r>
          </a:p>
        </p:txBody>
      </p:sp>
      <p:sp>
        <p:nvSpPr>
          <p:cNvPr id="24" name="Овал 23"/>
          <p:cNvSpPr/>
          <p:nvPr/>
        </p:nvSpPr>
        <p:spPr>
          <a:xfrm>
            <a:off x="4429124" y="3786190"/>
            <a:ext cx="142876" cy="142876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Ход лучей в собирающей линзе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142976" y="3857628"/>
            <a:ext cx="7000924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6200000" flipH="1">
            <a:off x="2714612" y="3786190"/>
            <a:ext cx="3643338" cy="71438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3214678" y="378619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 flipH="1">
            <a:off x="5715008" y="3786190"/>
            <a:ext cx="124786" cy="1253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7000892" y="378619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928794" y="378619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57488" y="3857628"/>
            <a:ext cx="373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F</a:t>
            </a:r>
            <a:endParaRPr lang="ru-RU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5572132" y="4000504"/>
            <a:ext cx="349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</a:t>
            </a:r>
            <a:endParaRPr lang="ru-RU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1428728" y="3857628"/>
            <a:ext cx="5325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2F</a:t>
            </a:r>
            <a:endParaRPr lang="ru-RU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7286644" y="3929066"/>
            <a:ext cx="5325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2F</a:t>
            </a:r>
            <a:endParaRPr lang="ru-RU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4071934" y="3357562"/>
            <a:ext cx="4219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О</a:t>
            </a:r>
          </a:p>
        </p:txBody>
      </p:sp>
      <p:sp>
        <p:nvSpPr>
          <p:cNvPr id="24" name="Овал 23"/>
          <p:cNvSpPr/>
          <p:nvPr/>
        </p:nvSpPr>
        <p:spPr>
          <a:xfrm>
            <a:off x="4429124" y="3786190"/>
            <a:ext cx="142876" cy="142876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1500166" y="2428868"/>
            <a:ext cx="3000396" cy="1588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1500166" y="2857496"/>
            <a:ext cx="3000396" cy="1588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1500166" y="3286124"/>
            <a:ext cx="3000396" cy="1588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16200000" flipH="1">
            <a:off x="4393405" y="2536025"/>
            <a:ext cx="2714644" cy="2500330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1571604" y="5143512"/>
            <a:ext cx="3000396" cy="1588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1571604" y="4714884"/>
            <a:ext cx="3000396" cy="1588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1571604" y="4286256"/>
            <a:ext cx="3000396" cy="1588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4500562" y="2857496"/>
            <a:ext cx="2714644" cy="2071702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4500562" y="3286124"/>
            <a:ext cx="2857520" cy="1214446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flipV="1">
            <a:off x="4572000" y="3214686"/>
            <a:ext cx="2857520" cy="1071570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flipV="1">
            <a:off x="4572000" y="2714620"/>
            <a:ext cx="2643206" cy="2000264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rot="5400000" flipH="1" flipV="1">
            <a:off x="4464843" y="2607463"/>
            <a:ext cx="2643206" cy="2428892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Ход лучей в рассеивающей линзе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142976" y="3857628"/>
            <a:ext cx="7000924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3214678" y="378619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 flipH="1">
            <a:off x="5715008" y="3786190"/>
            <a:ext cx="124786" cy="1253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7000892" y="378619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928794" y="378619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28926" y="3857628"/>
            <a:ext cx="373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F</a:t>
            </a:r>
            <a:endParaRPr lang="ru-RU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5429256" y="3857628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</a:t>
            </a:r>
            <a:endParaRPr lang="ru-RU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1357290" y="3786190"/>
            <a:ext cx="5325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2F</a:t>
            </a:r>
            <a:endParaRPr lang="ru-RU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6500826" y="3929066"/>
            <a:ext cx="5325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2F</a:t>
            </a:r>
            <a:endParaRPr lang="ru-RU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4071934" y="3357562"/>
            <a:ext cx="4219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О</a:t>
            </a:r>
          </a:p>
        </p:txBody>
      </p:sp>
      <p:sp>
        <p:nvSpPr>
          <p:cNvPr id="24" name="Овал 23"/>
          <p:cNvSpPr/>
          <p:nvPr/>
        </p:nvSpPr>
        <p:spPr>
          <a:xfrm>
            <a:off x="4429124" y="3786190"/>
            <a:ext cx="142876" cy="142876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rot="5400000">
            <a:off x="2678893" y="3821909"/>
            <a:ext cx="3643338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 flipH="1" flipV="1">
            <a:off x="4500562" y="1785926"/>
            <a:ext cx="214314" cy="21431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16200000" flipV="1">
            <a:off x="4286248" y="1785926"/>
            <a:ext cx="214314" cy="21431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16200000" flipH="1">
            <a:off x="4500562" y="5643578"/>
            <a:ext cx="214314" cy="21431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4250529" y="5607859"/>
            <a:ext cx="285752" cy="21431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1500166" y="2428868"/>
            <a:ext cx="3000396" cy="1588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1500166" y="3143248"/>
            <a:ext cx="3000396" cy="1588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1500166" y="5143512"/>
            <a:ext cx="3000396" cy="1588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1500166" y="4500570"/>
            <a:ext cx="3000396" cy="1588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1000100" y="3143248"/>
            <a:ext cx="3500462" cy="2000264"/>
          </a:xfrm>
          <a:prstGeom prst="line">
            <a:avLst/>
          </a:prstGeom>
          <a:ln w="2540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1500166" y="2643182"/>
            <a:ext cx="3214710" cy="2786082"/>
          </a:xfrm>
          <a:prstGeom prst="line">
            <a:avLst/>
          </a:prstGeom>
          <a:ln w="2540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rot="5400000" flipH="1" flipV="1">
            <a:off x="4393405" y="1464455"/>
            <a:ext cx="1071570" cy="857256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flipV="1">
            <a:off x="4500562" y="2143116"/>
            <a:ext cx="1714512" cy="1000132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10800000">
            <a:off x="1214414" y="2714620"/>
            <a:ext cx="3286148" cy="1785950"/>
          </a:xfrm>
          <a:prstGeom prst="line">
            <a:avLst/>
          </a:prstGeom>
          <a:ln w="2540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16200000" flipV="1">
            <a:off x="1607323" y="2250273"/>
            <a:ext cx="3000396" cy="2786082"/>
          </a:xfrm>
          <a:prstGeom prst="line">
            <a:avLst/>
          </a:prstGeom>
          <a:ln w="2540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4500562" y="4500570"/>
            <a:ext cx="1714512" cy="928694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 rot="16200000" flipH="1">
            <a:off x="4429124" y="5214950"/>
            <a:ext cx="1214446" cy="1071570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Характеристика изображения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688" y="1714488"/>
            <a:ext cx="8858312" cy="1757362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solidFill>
                  <a:srgbClr val="002060"/>
                </a:solidFill>
              </a:rPr>
              <a:t>1) увеличенное / уменьшенное / равное по размеру предмету;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</a:rPr>
              <a:t>2) прямое / перевернутое;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</a:rPr>
              <a:t>3) действительное / мнимое.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171771"/>
            <a:ext cx="5500694" cy="3686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Два замечательных луча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158" y="3857628"/>
            <a:ext cx="5286412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6200000" flipH="1">
            <a:off x="1142976" y="3714752"/>
            <a:ext cx="3643338" cy="71438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1785918" y="378619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 flipH="1">
            <a:off x="4071934" y="3786190"/>
            <a:ext cx="124786" cy="1253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5214942" y="378619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42910" y="378619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85852" y="3929066"/>
            <a:ext cx="373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F</a:t>
            </a:r>
            <a:endParaRPr lang="ru-RU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3714744" y="3929066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</a:t>
            </a:r>
            <a:endParaRPr lang="ru-RU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142844" y="4000504"/>
            <a:ext cx="5325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2F</a:t>
            </a:r>
            <a:endParaRPr lang="ru-RU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4786314" y="3929066"/>
            <a:ext cx="5325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2F</a:t>
            </a:r>
            <a:endParaRPr lang="ru-RU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2500298" y="3357562"/>
            <a:ext cx="4219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О</a:t>
            </a:r>
          </a:p>
        </p:txBody>
      </p:sp>
      <p:sp>
        <p:nvSpPr>
          <p:cNvPr id="24" name="Овал 23"/>
          <p:cNvSpPr/>
          <p:nvPr/>
        </p:nvSpPr>
        <p:spPr>
          <a:xfrm>
            <a:off x="2857488" y="3786190"/>
            <a:ext cx="142876" cy="142876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357158" y="2571744"/>
            <a:ext cx="2571800" cy="1588"/>
          </a:xfrm>
          <a:prstGeom prst="straightConnector1">
            <a:avLst/>
          </a:prstGeom>
          <a:ln w="317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16200000" flipH="1">
            <a:off x="2857488" y="2643182"/>
            <a:ext cx="2286016" cy="2143140"/>
          </a:xfrm>
          <a:prstGeom prst="straightConnector1">
            <a:avLst/>
          </a:prstGeom>
          <a:ln w="317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143372" y="1643050"/>
            <a:ext cx="450059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400" dirty="0" smtClean="0">
                <a:solidFill>
                  <a:srgbClr val="008A3E"/>
                </a:solidFill>
              </a:rPr>
              <a:t>Луч, падающий параллельно главной оптической оси, после преломления проходит через фокус.</a:t>
            </a:r>
          </a:p>
          <a:p>
            <a:pPr marL="457200" indent="-457200">
              <a:buAutoNum type="arabicPeriod"/>
            </a:pPr>
            <a:endParaRPr lang="ru-RU" sz="2000" dirty="0">
              <a:solidFill>
                <a:srgbClr val="005024"/>
              </a:solidFill>
            </a:endParaRPr>
          </a:p>
        </p:txBody>
      </p:sp>
      <p:cxnSp>
        <p:nvCxnSpPr>
          <p:cNvPr id="36" name="Прямая со стрелкой 35"/>
          <p:cNvCxnSpPr/>
          <p:nvPr/>
        </p:nvCxnSpPr>
        <p:spPr>
          <a:xfrm>
            <a:off x="1500166" y="2714620"/>
            <a:ext cx="3429024" cy="2714644"/>
          </a:xfrm>
          <a:prstGeom prst="straightConnector1">
            <a:avLst/>
          </a:prstGeom>
          <a:ln w="31750">
            <a:solidFill>
              <a:srgbClr val="BC58B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71472" y="221455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1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643042" y="31432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BC58B0"/>
                </a:solidFill>
              </a:rPr>
              <a:t>2</a:t>
            </a:r>
            <a:endParaRPr lang="ru-RU" b="1" dirty="0">
              <a:solidFill>
                <a:srgbClr val="BC58B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643571" y="4214818"/>
            <a:ext cx="30718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BC58B0"/>
                </a:solidFill>
              </a:rPr>
              <a:t>2.  Луч, проходящий через оптический центр линзы, не преломляется. </a:t>
            </a:r>
            <a:endParaRPr lang="ru-RU" sz="2400" b="1" dirty="0">
              <a:solidFill>
                <a:srgbClr val="BC58B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Получение изображения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светящейся точки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142976" y="3857628"/>
            <a:ext cx="7000924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6200000" flipH="1">
            <a:off x="2714612" y="3786190"/>
            <a:ext cx="3643338" cy="71438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3214678" y="378619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 flipH="1">
            <a:off x="5715008" y="3786190"/>
            <a:ext cx="124786" cy="1253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7000892" y="378619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928794" y="378619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14678" y="3786190"/>
            <a:ext cx="373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F</a:t>
            </a:r>
            <a:endParaRPr lang="ru-RU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5500694" y="3786190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</a:t>
            </a:r>
            <a:endParaRPr lang="ru-RU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1500166" y="3857628"/>
            <a:ext cx="5325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2F</a:t>
            </a:r>
            <a:endParaRPr lang="ru-RU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6929454" y="3786190"/>
            <a:ext cx="5325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2F</a:t>
            </a:r>
            <a:endParaRPr lang="ru-RU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4071934" y="3357562"/>
            <a:ext cx="4219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О</a:t>
            </a:r>
          </a:p>
        </p:txBody>
      </p:sp>
      <p:sp>
        <p:nvSpPr>
          <p:cNvPr id="24" name="Овал 23"/>
          <p:cNvSpPr/>
          <p:nvPr/>
        </p:nvSpPr>
        <p:spPr>
          <a:xfrm>
            <a:off x="4429124" y="3786190"/>
            <a:ext cx="142876" cy="142876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5-конечная звезда 24"/>
          <p:cNvSpPr/>
          <p:nvPr/>
        </p:nvSpPr>
        <p:spPr>
          <a:xfrm>
            <a:off x="1357290" y="2643182"/>
            <a:ext cx="428628" cy="357190"/>
          </a:xfrm>
          <a:prstGeom prst="star5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1643042" y="2857496"/>
            <a:ext cx="2857520" cy="1588"/>
          </a:xfrm>
          <a:prstGeom prst="straightConnector1">
            <a:avLst/>
          </a:prstGeom>
          <a:ln w="31750">
            <a:solidFill>
              <a:srgbClr val="008A3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4500562" y="2857496"/>
            <a:ext cx="3357586" cy="2571768"/>
          </a:xfrm>
          <a:prstGeom prst="straightConnector1">
            <a:avLst/>
          </a:prstGeom>
          <a:ln w="31750">
            <a:solidFill>
              <a:srgbClr val="008A3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1643042" y="2857496"/>
            <a:ext cx="6786610" cy="2357454"/>
          </a:xfrm>
          <a:prstGeom prst="straightConnector1">
            <a:avLst/>
          </a:prstGeom>
          <a:ln w="31750">
            <a:solidFill>
              <a:srgbClr val="BC58B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5-конечная звезда 31"/>
          <p:cNvSpPr/>
          <p:nvPr/>
        </p:nvSpPr>
        <p:spPr>
          <a:xfrm>
            <a:off x="6715140" y="4500570"/>
            <a:ext cx="357190" cy="35719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1285852" y="2285992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S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286512" y="4786322"/>
            <a:ext cx="453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S`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Получение изображения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ru-RU" sz="3600" dirty="0" smtClean="0">
                <a:solidFill>
                  <a:srgbClr val="002060"/>
                </a:solidFill>
              </a:rPr>
              <a:t>предмета, расположенного за двойным фокусом</a:t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en-US" sz="3600" dirty="0" smtClean="0">
                <a:solidFill>
                  <a:srgbClr val="002060"/>
                </a:solidFill>
              </a:rPr>
              <a:t>d &gt; 2 F</a:t>
            </a:r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142976" y="4000504"/>
            <a:ext cx="7000924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6200000" flipH="1">
            <a:off x="2821769" y="3964785"/>
            <a:ext cx="3429024" cy="71438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3214678" y="392906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 flipH="1">
            <a:off x="5715008" y="3929066"/>
            <a:ext cx="124786" cy="1253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7000892" y="392906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928794" y="392906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71802" y="4000504"/>
            <a:ext cx="373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F</a:t>
            </a:r>
            <a:endParaRPr lang="ru-RU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5643570" y="4071942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</a:t>
            </a:r>
            <a:endParaRPr lang="ru-RU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1785918" y="4071942"/>
            <a:ext cx="5325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2F</a:t>
            </a:r>
            <a:endParaRPr lang="ru-RU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7215206" y="3929066"/>
            <a:ext cx="5325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2F</a:t>
            </a:r>
            <a:endParaRPr lang="ru-RU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4000496" y="4071942"/>
            <a:ext cx="4219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О</a:t>
            </a:r>
          </a:p>
        </p:txBody>
      </p:sp>
      <p:sp>
        <p:nvSpPr>
          <p:cNvPr id="24" name="Овал 23"/>
          <p:cNvSpPr/>
          <p:nvPr/>
        </p:nvSpPr>
        <p:spPr>
          <a:xfrm>
            <a:off x="4429124" y="3929066"/>
            <a:ext cx="142876" cy="142876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 rot="16200000">
            <a:off x="892943" y="3250405"/>
            <a:ext cx="1285884" cy="214314"/>
          </a:xfrm>
          <a:prstGeom prst="rightArrow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7" name="Прямая со стрелкой 36"/>
          <p:cNvCxnSpPr>
            <a:stCxn id="28" idx="3"/>
          </p:cNvCxnSpPr>
          <p:nvPr/>
        </p:nvCxnSpPr>
        <p:spPr>
          <a:xfrm rot="5400000" flipH="1" flipV="1">
            <a:off x="3018223" y="1232282"/>
            <a:ext cx="1588" cy="2964677"/>
          </a:xfrm>
          <a:prstGeom prst="straightConnector1">
            <a:avLst/>
          </a:prstGeom>
          <a:ln w="31750">
            <a:solidFill>
              <a:srgbClr val="00502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rot="16200000" flipH="1">
            <a:off x="4500562" y="2714620"/>
            <a:ext cx="3143272" cy="3143272"/>
          </a:xfrm>
          <a:prstGeom prst="straightConnector1">
            <a:avLst/>
          </a:prstGeom>
          <a:ln w="31750">
            <a:solidFill>
              <a:srgbClr val="00502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28" idx="3"/>
          </p:cNvCxnSpPr>
          <p:nvPr/>
        </p:nvCxnSpPr>
        <p:spPr>
          <a:xfrm rot="16200000" flipH="1">
            <a:off x="3411132" y="839373"/>
            <a:ext cx="2857520" cy="6608015"/>
          </a:xfrm>
          <a:prstGeom prst="straightConnector1">
            <a:avLst/>
          </a:prstGeom>
          <a:ln w="31750">
            <a:solidFill>
              <a:srgbClr val="BC58B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Стрелка вниз 41"/>
          <p:cNvSpPr/>
          <p:nvPr/>
        </p:nvSpPr>
        <p:spPr>
          <a:xfrm>
            <a:off x="6715140" y="4000504"/>
            <a:ext cx="142876" cy="1000132"/>
          </a:xfrm>
          <a:prstGeom prst="downArrow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TextBox 43"/>
          <p:cNvSpPr txBox="1"/>
          <p:nvPr/>
        </p:nvSpPr>
        <p:spPr>
          <a:xfrm>
            <a:off x="6072198" y="1857364"/>
            <a:ext cx="24409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0070C0"/>
                </a:solidFill>
              </a:rPr>
              <a:t>Действительное,</a:t>
            </a:r>
          </a:p>
          <a:p>
            <a:pPr algn="just"/>
            <a:r>
              <a:rPr lang="ru-RU" sz="2400" b="1" dirty="0">
                <a:solidFill>
                  <a:srgbClr val="0070C0"/>
                </a:solidFill>
              </a:rPr>
              <a:t>п</a:t>
            </a:r>
            <a:r>
              <a:rPr lang="ru-RU" sz="2400" b="1" dirty="0" smtClean="0">
                <a:solidFill>
                  <a:srgbClr val="0070C0"/>
                </a:solidFill>
              </a:rPr>
              <a:t>еревернутое,</a:t>
            </a:r>
          </a:p>
          <a:p>
            <a:pPr algn="just"/>
            <a:r>
              <a:rPr lang="ru-RU" sz="2400" b="1" dirty="0">
                <a:solidFill>
                  <a:srgbClr val="0070C0"/>
                </a:solidFill>
              </a:rPr>
              <a:t>у</a:t>
            </a:r>
            <a:r>
              <a:rPr lang="ru-RU" sz="2400" b="1" dirty="0" smtClean="0">
                <a:solidFill>
                  <a:srgbClr val="0070C0"/>
                </a:solidFill>
              </a:rPr>
              <a:t>меньшенное.</a:t>
            </a:r>
            <a:endParaRPr lang="ru-RU" sz="2400" b="1" dirty="0">
              <a:solidFill>
                <a:srgbClr val="0070C0"/>
              </a:solidFill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786322"/>
            <a:ext cx="3048000" cy="157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Получение изображения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smtClean="0">
                <a:solidFill>
                  <a:srgbClr val="002060"/>
                </a:solidFill>
              </a:rPr>
              <a:t>предмета, расположенного между фокусом и двойным фокусом</a:t>
            </a:r>
            <a:r>
              <a:rPr lang="ru-RU" sz="3600" dirty="0" smtClean="0">
                <a:solidFill>
                  <a:srgbClr val="002060"/>
                </a:solidFill>
              </a:rPr>
              <a:t/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F &lt; d &lt; 2 F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142976" y="3786190"/>
            <a:ext cx="7000924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6200000" flipH="1">
            <a:off x="2714612" y="3786190"/>
            <a:ext cx="3643338" cy="71438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3214678" y="371475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 flipH="1">
            <a:off x="5715008" y="3714752"/>
            <a:ext cx="124786" cy="1253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7000892" y="371475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928794" y="371475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28926" y="3714752"/>
            <a:ext cx="373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F</a:t>
            </a:r>
            <a:endParaRPr lang="ru-RU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5857884" y="3786190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</a:t>
            </a:r>
            <a:endParaRPr lang="ru-RU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1357290" y="3786190"/>
            <a:ext cx="5325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2F</a:t>
            </a:r>
            <a:endParaRPr lang="ru-RU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7143768" y="3786190"/>
            <a:ext cx="5325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2F</a:t>
            </a:r>
            <a:endParaRPr lang="ru-RU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4071934" y="3357562"/>
            <a:ext cx="4219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О</a:t>
            </a:r>
          </a:p>
        </p:txBody>
      </p:sp>
      <p:sp>
        <p:nvSpPr>
          <p:cNvPr id="24" name="Овал 23"/>
          <p:cNvSpPr/>
          <p:nvPr/>
        </p:nvSpPr>
        <p:spPr>
          <a:xfrm>
            <a:off x="4500562" y="3714752"/>
            <a:ext cx="142876" cy="142876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верх 24"/>
          <p:cNvSpPr/>
          <p:nvPr/>
        </p:nvSpPr>
        <p:spPr>
          <a:xfrm>
            <a:off x="2571736" y="3214686"/>
            <a:ext cx="142876" cy="121444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Прямая со стрелкой 26"/>
          <p:cNvCxnSpPr>
            <a:stCxn id="25" idx="0"/>
          </p:cNvCxnSpPr>
          <p:nvPr/>
        </p:nvCxnSpPr>
        <p:spPr>
          <a:xfrm rot="5400000" flipH="1" flipV="1">
            <a:off x="3571868" y="2285992"/>
            <a:ext cx="1588" cy="1857388"/>
          </a:xfrm>
          <a:prstGeom prst="straightConnector1">
            <a:avLst/>
          </a:prstGeom>
          <a:ln w="31750">
            <a:solidFill>
              <a:srgbClr val="008A3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4500562" y="3214686"/>
            <a:ext cx="4357718" cy="2071702"/>
          </a:xfrm>
          <a:prstGeom prst="straightConnector1">
            <a:avLst/>
          </a:prstGeom>
          <a:ln w="31750">
            <a:solidFill>
              <a:srgbClr val="008A3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25" idx="0"/>
          </p:cNvCxnSpPr>
          <p:nvPr/>
        </p:nvCxnSpPr>
        <p:spPr>
          <a:xfrm rot="16200000" flipH="1">
            <a:off x="4822033" y="1035827"/>
            <a:ext cx="1857388" cy="6215106"/>
          </a:xfrm>
          <a:prstGeom prst="straightConnector1">
            <a:avLst/>
          </a:prstGeom>
          <a:ln w="31750">
            <a:solidFill>
              <a:srgbClr val="008A3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25" idx="2"/>
          </p:cNvCxnSpPr>
          <p:nvPr/>
        </p:nvCxnSpPr>
        <p:spPr>
          <a:xfrm rot="16200000" flipH="1">
            <a:off x="3607587" y="3464719"/>
            <a:ext cx="1588" cy="1928826"/>
          </a:xfrm>
          <a:prstGeom prst="straightConnector1">
            <a:avLst/>
          </a:prstGeom>
          <a:ln w="3175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V="1">
            <a:off x="4572000" y="2285992"/>
            <a:ext cx="3929090" cy="2143140"/>
          </a:xfrm>
          <a:prstGeom prst="straightConnector1">
            <a:avLst/>
          </a:prstGeom>
          <a:ln w="317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25" idx="2"/>
          </p:cNvCxnSpPr>
          <p:nvPr/>
        </p:nvCxnSpPr>
        <p:spPr>
          <a:xfrm rot="5400000" flipH="1" flipV="1">
            <a:off x="4607719" y="464323"/>
            <a:ext cx="2000264" cy="5929354"/>
          </a:xfrm>
          <a:prstGeom prst="straightConnector1">
            <a:avLst/>
          </a:prstGeom>
          <a:ln w="317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Стрелка вниз 43"/>
          <p:cNvSpPr/>
          <p:nvPr/>
        </p:nvSpPr>
        <p:spPr>
          <a:xfrm>
            <a:off x="7572396" y="2786058"/>
            <a:ext cx="142876" cy="19288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TextBox 47"/>
          <p:cNvSpPr txBox="1"/>
          <p:nvPr/>
        </p:nvSpPr>
        <p:spPr>
          <a:xfrm>
            <a:off x="2428860" y="4429132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А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428860" y="2928934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В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358082" y="235743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А1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286644" y="4714884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В1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28596" y="1714488"/>
            <a:ext cx="24409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Действительное,</a:t>
            </a:r>
          </a:p>
          <a:p>
            <a:r>
              <a:rPr lang="ru-RU" sz="2400" b="1" dirty="0" smtClean="0">
                <a:solidFill>
                  <a:srgbClr val="0070C0"/>
                </a:solidFill>
              </a:rPr>
              <a:t>Перевернутое,</a:t>
            </a:r>
          </a:p>
          <a:p>
            <a:r>
              <a:rPr lang="ru-RU" sz="2400" b="1" dirty="0" smtClean="0">
                <a:solidFill>
                  <a:srgbClr val="0070C0"/>
                </a:solidFill>
              </a:rPr>
              <a:t>увеличенное</a:t>
            </a:r>
            <a:endParaRPr lang="ru-RU" sz="2400" b="1" dirty="0">
              <a:solidFill>
                <a:srgbClr val="0070C0"/>
              </a:solidFill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467225"/>
            <a:ext cx="2400300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51" grpId="0"/>
      <p:bldP spid="52" grpId="0"/>
      <p:bldP spid="5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374</Words>
  <Application>Microsoft Office PowerPoint</Application>
  <PresentationFormat>Экран (4:3)</PresentationFormat>
  <Paragraphs>176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Изображения, даваемые линзой</vt:lpstr>
      <vt:lpstr>Основные линии и точки линзы</vt:lpstr>
      <vt:lpstr>Ход лучей в собирающей линзе</vt:lpstr>
      <vt:lpstr>Ход лучей в рассеивающей линзе</vt:lpstr>
      <vt:lpstr>Характеристика изображения</vt:lpstr>
      <vt:lpstr>Два замечательных луча</vt:lpstr>
      <vt:lpstr>Получение изображения светящейся точки</vt:lpstr>
      <vt:lpstr>Получение изображения предмета, расположенного за двойным фокусом d &gt; 2 F</vt:lpstr>
      <vt:lpstr>Получение изображения предмета, расположенного между фокусом и двойным фокусом F &lt; d &lt; 2 F</vt:lpstr>
      <vt:lpstr>Получение изображения предмета, расположенного в точке двойного фокуса d = 2 F</vt:lpstr>
      <vt:lpstr>Получение изображения предмета, расположенного в фокусе собирающей линзы d = F</vt:lpstr>
      <vt:lpstr>Получение изображения предмета, расположенного перед главным фокусом: d &lt; F</vt:lpstr>
      <vt:lpstr>Получение изображения предмета в рассеивающей линзе </vt:lpstr>
      <vt:lpstr>Закрепление</vt:lpstr>
      <vt:lpstr>Повторение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Изображения, даваемые линзой</dc:title>
  <dc:creator>SPA</dc:creator>
  <cp:lastModifiedBy>SPA</cp:lastModifiedBy>
  <cp:revision>69</cp:revision>
  <dcterms:created xsi:type="dcterms:W3CDTF">2014-04-23T18:41:52Z</dcterms:created>
  <dcterms:modified xsi:type="dcterms:W3CDTF">2014-04-23T23:07:56Z</dcterms:modified>
</cp:coreProperties>
</file>