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1" r:id="rId6"/>
    <p:sldId id="260" r:id="rId7"/>
    <p:sldId id="264" r:id="rId8"/>
    <p:sldId id="266" r:id="rId9"/>
    <p:sldId id="271" r:id="rId10"/>
    <p:sldId id="272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22420-1D21-4AA7-85A5-AE66D0BB949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21EA3-C032-4DE2-8801-CDDB5630B3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21EA3-C032-4DE2-8801-CDDB5630B33F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21EA3-C032-4DE2-8801-CDDB5630B33F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878DB-E732-40EA-9993-80D537CE2922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FD534-62A6-46BD-A364-153B33653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48490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ЛИНЗЫ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34307">
            <a:off x="182158" y="5163638"/>
            <a:ext cx="2036727" cy="127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88146">
            <a:off x="6718947" y="2678694"/>
            <a:ext cx="2297362" cy="13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24252">
            <a:off x="174224" y="2218488"/>
            <a:ext cx="2208226" cy="129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Разновидности линз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229600" cy="485118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57412"/>
                <a:gridCol w="3000396"/>
                <a:gridCol w="2971792"/>
              </a:tblGrid>
              <a:tr h="1606829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Собирающие</a:t>
                      </a:r>
                    </a:p>
                    <a:p>
                      <a:pPr algn="ctr"/>
                      <a:r>
                        <a:rPr lang="ru-RU" sz="2400" dirty="0" smtClean="0"/>
                        <a:t>(выпуклые)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Рассеивающие</a:t>
                      </a:r>
                    </a:p>
                    <a:p>
                      <a:pPr algn="ctr"/>
                      <a:r>
                        <a:rPr lang="ru-RU" sz="2400" dirty="0" smtClean="0"/>
                        <a:t>(вогнутые)</a:t>
                      </a:r>
                      <a:endParaRPr lang="ru-RU" sz="2400" dirty="0"/>
                    </a:p>
                  </a:txBody>
                  <a:tcPr anchor="ctr"/>
                </a:tc>
              </a:tr>
              <a:tr h="110781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Изображение на чертеже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21365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Ход лучей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3714744" y="357187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786976" y="3571082"/>
            <a:ext cx="857256" cy="1588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643702" y="3571876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001686" y="3571876"/>
            <a:ext cx="570710" cy="79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7250925" y="3178967"/>
            <a:ext cx="142876" cy="714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 flipV="1">
            <a:off x="7179487" y="3178967"/>
            <a:ext cx="142876" cy="714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7179487" y="3893347"/>
            <a:ext cx="142876" cy="714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7250925" y="3893347"/>
            <a:ext cx="142876" cy="714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 descr="ход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4429132"/>
            <a:ext cx="2714644" cy="1477794"/>
          </a:xfrm>
          <a:prstGeom prst="rect">
            <a:avLst/>
          </a:prstGeom>
        </p:spPr>
      </p:pic>
      <p:pic>
        <p:nvPicPr>
          <p:cNvPr id="29" name="Рисунок 28" descr="ход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429132"/>
            <a:ext cx="2570703" cy="146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615262" cy="7969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Основные линии и точки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857760"/>
            <a:ext cx="8301038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Главная оптическая ось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Оптический центр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Фокус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Фокусное расстояние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57298"/>
            <a:ext cx="8490070" cy="32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Оптическая сила линзы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124" name="Object 2"/>
          <p:cNvGraphicFramePr>
            <a:graphicFrameLocks noChangeAspect="1"/>
          </p:cNvGraphicFramePr>
          <p:nvPr/>
        </p:nvGraphicFramePr>
        <p:xfrm>
          <a:off x="3500430" y="1428736"/>
          <a:ext cx="2232025" cy="2219325"/>
        </p:xfrm>
        <a:graphic>
          <a:graphicData uri="http://schemas.openxmlformats.org/presentationml/2006/ole">
            <p:oleObj spid="_x0000_s5124" name="Точечный рисунок" r:id="rId4" imgW="2762636" imgH="2742857" progId="Paint.Picture">
              <p:embed/>
            </p:oleObj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ph idx="1"/>
          </p:nvPr>
        </p:nvGraphicFramePr>
        <p:xfrm>
          <a:off x="3714744" y="1785926"/>
          <a:ext cx="1741247" cy="1499407"/>
        </p:xfrm>
        <a:graphic>
          <a:graphicData uri="http://schemas.openxmlformats.org/presentationml/2006/ole">
            <p:oleObj spid="_x0000_s5123" name="Формула" r:id="rId5" imgW="457002" imgH="393529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10" y="3714752"/>
            <a:ext cx="7858180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диоптрия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это оптическая сила линзы, фокусное расстояние которой равно 1 м.</a:t>
            </a:r>
          </a:p>
          <a:p>
            <a:pPr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 0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собирающих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линз,</a:t>
            </a:r>
          </a:p>
          <a:p>
            <a:pPr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 &lt;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рассеивающих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линз.</a:t>
            </a:r>
          </a:p>
          <a:p>
            <a:pPr>
              <a:defRPr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Оптическая сила линзы равна 4 дптр. Каково ее фокусное расстояние? Эта линза является собирающей или рассеивающей?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Проверка усвоения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1.  </a:t>
            </a:r>
            <a:r>
              <a:rPr lang="ru-RU" dirty="0" smtClean="0"/>
              <a:t>Линзой </a:t>
            </a:r>
            <a:r>
              <a:rPr lang="ru-RU" dirty="0" smtClean="0"/>
              <a:t>называют...</a:t>
            </a:r>
          </a:p>
          <a:p>
            <a:pPr>
              <a:buNone/>
            </a:pPr>
            <a:r>
              <a:rPr lang="ru-RU" dirty="0" smtClean="0"/>
              <a:t>	А</a:t>
            </a:r>
            <a:r>
              <a:rPr lang="ru-RU" dirty="0" smtClean="0"/>
              <a:t>. Прозрачное тело, ограниченное сферической поверхностью. </a:t>
            </a:r>
          </a:p>
          <a:p>
            <a:pPr>
              <a:buNone/>
            </a:pPr>
            <a:r>
              <a:rPr lang="ru-RU" dirty="0" smtClean="0"/>
              <a:t>	Б</a:t>
            </a:r>
            <a:r>
              <a:rPr lang="ru-RU" dirty="0" smtClean="0"/>
              <a:t>. Прозрачное тело. </a:t>
            </a:r>
          </a:p>
          <a:p>
            <a:pPr>
              <a:buNone/>
            </a:pPr>
            <a:r>
              <a:rPr lang="ru-RU" dirty="0" smtClean="0"/>
              <a:t>	В</a:t>
            </a:r>
            <a:r>
              <a:rPr lang="ru-RU" dirty="0" smtClean="0"/>
              <a:t>. Тело, ограниченное сферической поверхностью.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marL="514350" lvl="0" indent="-514350">
              <a:buAutoNum type="arabicPeriod" startAt="2"/>
            </a:pPr>
            <a:r>
              <a:rPr lang="ru-RU" dirty="0" smtClean="0"/>
              <a:t>На </a:t>
            </a:r>
            <a:r>
              <a:rPr lang="ru-RU" dirty="0" smtClean="0"/>
              <a:t>рисунке изображены стеклянные линзы. Какие из них являются собирающими</a:t>
            </a:r>
            <a:r>
              <a:rPr lang="ru-RU" dirty="0" smtClean="0"/>
              <a:t>?</a:t>
            </a:r>
          </a:p>
          <a:p>
            <a:pPr marL="514350" lvl="0" indent="-514350">
              <a:buAutoNum type="arabicPeriod" startAt="2"/>
            </a:pPr>
            <a:endParaRPr lang="ru-RU" dirty="0" smtClean="0"/>
          </a:p>
          <a:p>
            <a:pPr marL="514350" lvl="0" indent="-514350">
              <a:buAutoNum type="arabicPeriod" startAt="2"/>
            </a:pPr>
            <a:endParaRPr lang="ru-RU" dirty="0" smtClean="0"/>
          </a:p>
          <a:p>
            <a:pPr marL="514350" lvl="0" indent="-514350">
              <a:buAutoNum type="arabicPeriod" startAt="2"/>
            </a:pPr>
            <a:endParaRPr lang="ru-RU" dirty="0" smtClean="0"/>
          </a:p>
          <a:p>
            <a:pPr marL="514350" lvl="0" indent="-514350">
              <a:buAutoNum type="arabicPeriod" startAt="2"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3.  Какова </a:t>
            </a:r>
            <a:r>
              <a:rPr lang="ru-RU" dirty="0" smtClean="0"/>
              <a:t>оптическая сила линзы, если ее фокусное расстояние равно 16 мм? </a:t>
            </a:r>
          </a:p>
          <a:p>
            <a:pPr>
              <a:buNone/>
            </a:pPr>
            <a:r>
              <a:rPr lang="ru-RU" dirty="0" smtClean="0"/>
              <a:t>                                          </a:t>
            </a:r>
          </a:p>
          <a:p>
            <a:pPr>
              <a:buNone/>
            </a:pPr>
            <a:r>
              <a:rPr lang="ru-RU" b="1" dirty="0" smtClean="0"/>
              <a:t>А. </a:t>
            </a:r>
            <a:r>
              <a:rPr lang="ru-RU" b="1" dirty="0" smtClean="0"/>
              <a:t> </a:t>
            </a:r>
            <a:r>
              <a:rPr lang="ru-RU" dirty="0" smtClean="0"/>
              <a:t>16 </a:t>
            </a:r>
            <a:r>
              <a:rPr lang="ru-RU" dirty="0" smtClean="0"/>
              <a:t>дптр</a:t>
            </a:r>
            <a:r>
              <a:rPr lang="ru-RU" b="1" dirty="0" smtClean="0"/>
              <a:t>.                Б</a:t>
            </a:r>
            <a:r>
              <a:rPr lang="ru-RU" b="1" dirty="0" smtClean="0"/>
              <a:t>.  </a:t>
            </a:r>
            <a:r>
              <a:rPr lang="ru-RU" dirty="0" smtClean="0"/>
              <a:t>-16 дптр.               </a:t>
            </a:r>
            <a:r>
              <a:rPr lang="ru-RU" b="1" dirty="0" smtClean="0"/>
              <a:t>В</a:t>
            </a:r>
            <a:r>
              <a:rPr lang="ru-RU" b="1" dirty="0" smtClean="0"/>
              <a:t>.  </a:t>
            </a:r>
            <a:r>
              <a:rPr lang="ru-RU" dirty="0" smtClean="0"/>
              <a:t>0,0625 дптр.</a:t>
            </a:r>
          </a:p>
          <a:p>
            <a:pPr>
              <a:buNone/>
            </a:pPr>
            <a:r>
              <a:rPr lang="ru-RU" b="1" dirty="0" smtClean="0"/>
              <a:t>Г. </a:t>
            </a:r>
            <a:r>
              <a:rPr lang="ru-RU" b="1" dirty="0" smtClean="0"/>
              <a:t> </a:t>
            </a:r>
            <a:r>
              <a:rPr lang="ru-RU" dirty="0" smtClean="0"/>
              <a:t>-</a:t>
            </a:r>
            <a:r>
              <a:rPr lang="ru-RU" dirty="0" smtClean="0"/>
              <a:t>0,0625 дптр.       </a:t>
            </a:r>
            <a:r>
              <a:rPr lang="ru-RU" b="1" dirty="0" smtClean="0"/>
              <a:t> Д</a:t>
            </a:r>
            <a:r>
              <a:rPr lang="ru-RU" b="1" dirty="0" smtClean="0"/>
              <a:t>.  </a:t>
            </a:r>
            <a:r>
              <a:rPr lang="ru-RU" dirty="0" smtClean="0"/>
              <a:t>62,5 дптр.           </a:t>
            </a:r>
            <a:r>
              <a:rPr lang="ru-RU" b="1" dirty="0" smtClean="0"/>
              <a:t> Е. </a:t>
            </a:r>
            <a:r>
              <a:rPr lang="ru-RU" b="1" dirty="0" smtClean="0"/>
              <a:t> </a:t>
            </a:r>
            <a:r>
              <a:rPr lang="ru-RU" dirty="0" smtClean="0"/>
              <a:t>-</a:t>
            </a:r>
            <a:r>
              <a:rPr lang="ru-RU" dirty="0" smtClean="0"/>
              <a:t>62,5 дптр.</a:t>
            </a:r>
          </a:p>
          <a:p>
            <a:endParaRPr lang="ru-RU" dirty="0"/>
          </a:p>
        </p:txBody>
      </p:sp>
      <p:pic>
        <p:nvPicPr>
          <p:cNvPr id="9" name="Рисунок 8" descr="96112_html_739538d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3286124"/>
            <a:ext cx="3286148" cy="1404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Проверка усвоения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357299"/>
            <a:ext cx="2643206" cy="19288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dirty="0" smtClean="0"/>
              <a:t>1.	 А</a:t>
            </a:r>
          </a:p>
          <a:p>
            <a:pPr algn="just"/>
            <a:r>
              <a:rPr lang="ru-RU" dirty="0" smtClean="0"/>
              <a:t>2. 	Б, В</a:t>
            </a:r>
          </a:p>
          <a:p>
            <a:pPr algn="just"/>
            <a:r>
              <a:rPr lang="ru-RU" dirty="0" smtClean="0"/>
              <a:t>3. 	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00438"/>
            <a:ext cx="8643998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 результата</a:t>
            </a: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3929066"/>
          <a:ext cx="8643999" cy="228601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81333"/>
                <a:gridCol w="2881333"/>
                <a:gridCol w="2881333"/>
              </a:tblGrid>
              <a:tr h="51954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Урок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Я на уроке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Итог</a:t>
                      </a:r>
                      <a:endParaRPr lang="ru-RU" sz="2400" dirty="0"/>
                    </a:p>
                  </a:txBody>
                  <a:tcPr anchor="ctr"/>
                </a:tc>
              </a:tr>
              <a:tr h="1766467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Интересно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Скучно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Безразлично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Работал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Отдыхал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Ждал</a:t>
                      </a:r>
                      <a:r>
                        <a:rPr lang="ru-RU" sz="2400" baseline="0" dirty="0" smtClean="0"/>
                        <a:t> звонка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Понял материал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/>
                        <a:t>Узнал</a:t>
                      </a:r>
                      <a:r>
                        <a:rPr lang="ru-RU" sz="2400" baseline="0" dirty="0" smtClean="0"/>
                        <a:t> больше, чем раньше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baseline="0" dirty="0" smtClean="0"/>
                        <a:t>Не понял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Домашнее задание: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§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66, упр. 33 (1 – устно, 2 - письменно)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 «Глаз как оптический прибор» на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270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(чт.)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майл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4612" y="2428868"/>
            <a:ext cx="4097962" cy="4011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000241"/>
            <a:ext cx="8229600" cy="41434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1. Сформулировать понятие «линза».</a:t>
            </a:r>
          </a:p>
          <a:p>
            <a:r>
              <a:rPr lang="ru-RU" dirty="0" smtClean="0"/>
              <a:t>2. Научиться различать разновидности линз.</a:t>
            </a:r>
          </a:p>
          <a:p>
            <a:r>
              <a:rPr lang="ru-RU" dirty="0" smtClean="0"/>
              <a:t>3. Узнать, какими получаются изображения в линзе.</a:t>
            </a:r>
          </a:p>
          <a:p>
            <a:r>
              <a:rPr lang="ru-RU" dirty="0" smtClean="0"/>
              <a:t>4. Познакомиться с физическими характеристиками линз.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500438"/>
            <a:ext cx="2564560" cy="180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57977">
            <a:off x="3987358" y="1389016"/>
            <a:ext cx="1950510" cy="21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Применение линз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 bwMode="auto">
          <a:xfrm rot="20949104">
            <a:off x="448251" y="1482033"/>
            <a:ext cx="3035137" cy="201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591369"/>
            <a:ext cx="4357686" cy="326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16252">
            <a:off x="574874" y="4717819"/>
            <a:ext cx="2383898" cy="1430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857232"/>
            <a:ext cx="2586043" cy="260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Повторение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отражение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2000240"/>
            <a:ext cx="8332615" cy="35600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8573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Повторение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  <a:t>Характеристики изображения в плоском зеркале</a:t>
            </a:r>
            <a:b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100" dirty="0"/>
          </a:p>
        </p:txBody>
      </p:sp>
      <p:pic>
        <p:nvPicPr>
          <p:cNvPr id="6" name="Содержимое 5" descr="отражение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7421" y="1785926"/>
            <a:ext cx="4894457" cy="4374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Повторение</a:t>
            </a:r>
            <a:endParaRPr lang="ru-RU" dirty="0"/>
          </a:p>
        </p:txBody>
      </p:sp>
      <p:pic>
        <p:nvPicPr>
          <p:cNvPr id="4" name="Содержимое 3" descr="преломление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4480" y="1500174"/>
            <a:ext cx="6860807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464066"/>
            <a:ext cx="5143504" cy="4393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Линза - это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428736"/>
            <a:ext cx="8501122" cy="19002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	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прозрачное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тело,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ограниченное двумя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криволинейными (чаще всего сферическими) или криволинейной и плоской поверхностями.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Разновидности линз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229600" cy="507209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743200"/>
                <a:gridCol w="2743200"/>
                <a:gridCol w="2743200"/>
              </a:tblGrid>
              <a:tr h="1154891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Собирающие</a:t>
                      </a:r>
                    </a:p>
                    <a:p>
                      <a:pPr algn="ctr"/>
                      <a:r>
                        <a:rPr lang="ru-RU" sz="2400" dirty="0" smtClean="0"/>
                        <a:t>(              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Рассеивающие</a:t>
                      </a:r>
                    </a:p>
                    <a:p>
                      <a:pPr algn="ctr"/>
                      <a:r>
                        <a:rPr lang="ru-RU" sz="2400" dirty="0" smtClean="0"/>
                        <a:t>(               )</a:t>
                      </a:r>
                      <a:endParaRPr lang="ru-RU" sz="2400" dirty="0"/>
                    </a:p>
                  </a:txBody>
                  <a:tcPr anchor="ctr"/>
                </a:tc>
              </a:tr>
              <a:tr h="134444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Форма</a:t>
                      </a:r>
                    </a:p>
                    <a:p>
                      <a:pPr algn="ctr"/>
                      <a:r>
                        <a:rPr lang="ru-RU" sz="2000" dirty="0" smtClean="0"/>
                        <a:t>(рисунки,</a:t>
                      </a:r>
                      <a:r>
                        <a:rPr lang="ru-RU" sz="2000" baseline="0" dirty="0" smtClean="0"/>
                        <a:t> название, описание</a:t>
                      </a:r>
                      <a:r>
                        <a:rPr lang="ru-RU" sz="2000" dirty="0" smtClean="0"/>
                        <a:t>)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103714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Изображение на чертеже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153561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Ход лучей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Разновидности линз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229600" cy="500065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743200"/>
                <a:gridCol w="2743200"/>
                <a:gridCol w="2743200"/>
              </a:tblGrid>
              <a:tr h="1341367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Собирающие</a:t>
                      </a:r>
                    </a:p>
                    <a:p>
                      <a:pPr algn="ctr"/>
                      <a:r>
                        <a:rPr lang="ru-RU" sz="2400" dirty="0" smtClean="0"/>
                        <a:t>(выпуклые)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Рассеивающие</a:t>
                      </a:r>
                    </a:p>
                    <a:p>
                      <a:pPr algn="ctr"/>
                      <a:r>
                        <a:rPr lang="ru-RU" sz="2400" dirty="0" smtClean="0"/>
                        <a:t>(вогнутые)</a:t>
                      </a:r>
                      <a:endParaRPr lang="ru-RU" sz="2400" dirty="0"/>
                    </a:p>
                  </a:txBody>
                  <a:tcPr anchor="ctr"/>
                </a:tc>
              </a:tr>
              <a:tr h="36592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Форма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2400" dirty="0" smtClean="0"/>
                    </a:p>
                    <a:p>
                      <a:pPr algn="l"/>
                      <a:endParaRPr lang="ru-RU" sz="2400" dirty="0" smtClean="0"/>
                    </a:p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Двояковыпуклая, плосковыпуклая,</a:t>
                      </a:r>
                      <a:r>
                        <a:rPr lang="ru-RU" sz="2000" baseline="0" dirty="0" smtClean="0"/>
                        <a:t> вогнуто-выпуклая.</a:t>
                      </a:r>
                    </a:p>
                    <a:p>
                      <a:pPr algn="ctr"/>
                      <a:endParaRPr lang="ru-RU" sz="2000" baseline="0" dirty="0" smtClean="0"/>
                    </a:p>
                    <a:p>
                      <a:pPr algn="ctr"/>
                      <a:r>
                        <a:rPr lang="ru-RU" sz="2000" baseline="0" dirty="0" smtClean="0"/>
                        <a:t>Середина сечения шире, чем края.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000" dirty="0" smtClean="0"/>
                        <a:t>Двояковогнутая, плосковогнутая, выпукло-вогнутая.</a:t>
                      </a:r>
                    </a:p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Середина сечения тоньше, чем края.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вы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857496"/>
            <a:ext cx="1198664" cy="928694"/>
          </a:xfrm>
          <a:prstGeom prst="rect">
            <a:avLst/>
          </a:prstGeom>
        </p:spPr>
      </p:pic>
      <p:pic>
        <p:nvPicPr>
          <p:cNvPr id="9" name="Рисунок 8" descr="вог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2857496"/>
            <a:ext cx="1158855" cy="869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219</Words>
  <Application>Microsoft Office PowerPoint</Application>
  <PresentationFormat>Экран (4:3)</PresentationFormat>
  <Paragraphs>96</Paragraphs>
  <Slides>15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Microsoft Equation 3.0</vt:lpstr>
      <vt:lpstr>Точечный рисунок</vt:lpstr>
      <vt:lpstr>ЛИНЗЫ</vt:lpstr>
      <vt:lpstr>Цели урока:</vt:lpstr>
      <vt:lpstr>Применение линз</vt:lpstr>
      <vt:lpstr>Повторение</vt:lpstr>
      <vt:lpstr>Повторение Характеристики изображения в плоском зеркале </vt:lpstr>
      <vt:lpstr>Повторение</vt:lpstr>
      <vt:lpstr>Линза - это</vt:lpstr>
      <vt:lpstr>Разновидности линз</vt:lpstr>
      <vt:lpstr>Разновидности линз</vt:lpstr>
      <vt:lpstr>Разновидности линз</vt:lpstr>
      <vt:lpstr>Основные линии и точки</vt:lpstr>
      <vt:lpstr>Оптическая сила линзы</vt:lpstr>
      <vt:lpstr>Проверка усвоения</vt:lpstr>
      <vt:lpstr>Проверка усвоения</vt:lpstr>
      <vt:lpstr>Домашнее задание:  §66, упр. 33 (1 – устно, 2 - письменно)  доклад «Глаз как оптический прибор» на 8 мая (чт.)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SPA</dc:creator>
  <cp:lastModifiedBy>SPA</cp:lastModifiedBy>
  <cp:revision>59</cp:revision>
  <dcterms:created xsi:type="dcterms:W3CDTF">2014-04-20T16:42:17Z</dcterms:created>
  <dcterms:modified xsi:type="dcterms:W3CDTF">2014-04-20T23:47:22Z</dcterms:modified>
</cp:coreProperties>
</file>