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83" r:id="rId2"/>
    <p:sldId id="326" r:id="rId3"/>
    <p:sldId id="272" r:id="rId4"/>
    <p:sldId id="273" r:id="rId5"/>
    <p:sldId id="285" r:id="rId6"/>
    <p:sldId id="282" r:id="rId7"/>
    <p:sldId id="286" r:id="rId8"/>
    <p:sldId id="287" r:id="rId9"/>
    <p:sldId id="277" r:id="rId10"/>
    <p:sldId id="274" r:id="rId11"/>
    <p:sldId id="275" r:id="rId12"/>
    <p:sldId id="276" r:id="rId13"/>
    <p:sldId id="279" r:id="rId14"/>
    <p:sldId id="288" r:id="rId15"/>
    <p:sldId id="289" r:id="rId16"/>
    <p:sldId id="290" r:id="rId17"/>
    <p:sldId id="291" r:id="rId18"/>
    <p:sldId id="304" r:id="rId19"/>
    <p:sldId id="292" r:id="rId20"/>
    <p:sldId id="293" r:id="rId21"/>
    <p:sldId id="294" r:id="rId22"/>
    <p:sldId id="295" r:id="rId23"/>
    <p:sldId id="296" r:id="rId24"/>
    <p:sldId id="297" r:id="rId25"/>
    <p:sldId id="323" r:id="rId26"/>
    <p:sldId id="324" r:id="rId27"/>
    <p:sldId id="305" r:id="rId28"/>
    <p:sldId id="306" r:id="rId29"/>
    <p:sldId id="307" r:id="rId30"/>
    <p:sldId id="308" r:id="rId31"/>
    <p:sldId id="309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5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99"/>
    <a:srgbClr val="663300"/>
    <a:srgbClr val="0000CC"/>
    <a:srgbClr val="CC0099"/>
    <a:srgbClr val="660033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CCDF04-870F-485E-BD6D-9EF58E24CA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775E89-BF71-448B-8182-2997044153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08D741-60C6-4482-8F71-C40B3C59E0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3791FB-056E-4224-989F-593032603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58A296-08D9-4AA9-869F-B227294FC7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709B31-8150-4FB9-83C5-58A529403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71A0FE-8D1C-484D-83EE-00AC2CE75A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49DA2-DE2B-4D17-AB72-EE25C4909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54E925-F513-4797-BEEF-9841D42351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A4881-8AC3-44AF-888B-9F8C2DE24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94DB669-70B3-4ED2-A771-4B325F68FD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A8DBC6-CE93-44A6-B78A-00900B1FD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8820472" cy="43204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800" b="1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i="1" dirty="0" smtClean="0">
                <a:solidFill>
                  <a:srgbClr val="C00000"/>
                </a:solidFill>
              </a:rPr>
              <a:t>«Знаем ли мы физику?»</a:t>
            </a:r>
          </a:p>
          <a:p>
            <a:pPr algn="l">
              <a:defRPr/>
            </a:pPr>
            <a:endParaRPr lang="ru-RU" sz="3600" b="1" i="1" dirty="0" smtClean="0">
              <a:solidFill>
                <a:srgbClr val="CC0099"/>
              </a:solidFill>
              <a:latin typeface="Arial Narrow" pitchFamily="34" charset="0"/>
            </a:endParaRPr>
          </a:p>
          <a:p>
            <a:pPr algn="l">
              <a:defRPr/>
            </a:pPr>
            <a:endParaRPr lang="ru-RU" sz="3600" b="1" i="1" dirty="0" smtClean="0">
              <a:solidFill>
                <a:srgbClr val="CC0099"/>
              </a:solidFill>
              <a:latin typeface="Arial Narrow" pitchFamily="34" charset="0"/>
            </a:endParaRPr>
          </a:p>
          <a:p>
            <a:pPr algn="l">
              <a:defRPr/>
            </a:pPr>
            <a:endParaRPr lang="ru-RU" sz="3600" b="1" i="1" dirty="0" smtClean="0">
              <a:solidFill>
                <a:srgbClr val="CC0099"/>
              </a:solidFill>
              <a:latin typeface="Arial Narrow" pitchFamily="34" charset="0"/>
              <a:cs typeface="Andalus" pitchFamily="18" charset="-78"/>
            </a:endParaRPr>
          </a:p>
          <a:p>
            <a:pPr algn="l">
              <a:defRPr/>
            </a:pPr>
            <a:r>
              <a:rPr lang="ru-RU" sz="3600" b="1" i="1" dirty="0" smtClean="0">
                <a:solidFill>
                  <a:srgbClr val="CC0099"/>
                </a:solidFill>
                <a:latin typeface="Arial Narrow" pitchFamily="34" charset="0"/>
                <a:cs typeface="Andalus" pitchFamily="18" charset="-78"/>
              </a:rPr>
              <a:t>Девиз: «Пусть победят сильнейшие!»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683568" y="0"/>
            <a:ext cx="7962900" cy="20701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Физический турнир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1. Как орудие войны это изобретение упоминается в источниках XII в., XV в., в конце XVIII и середине XX 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2. Данное изобретение используется и в мирных целях.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3. Предполагается, что родина этого изобретения Китай.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4. В Европе (XIII в.) его разновидность получила название – “летающий огонь”, или “огненный волан”, а в середине ХХ в. – имя милой девушки.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660066"/>
                </a:solidFill>
                <a:latin typeface="Comic Sans MS" pitchFamily="66" charset="0"/>
              </a:rPr>
              <a:t>5. Это изобретение – основной двигатель космических кораблей.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72264" y="214290"/>
            <a:ext cx="233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ракета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1372" y="548680"/>
            <a:ext cx="1930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Что это?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52736"/>
            <a:ext cx="8229600" cy="543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1. </a:t>
            </a: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Сначала он плавал, потом стал и летать.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2. Он многим, будучи их проводником, спас жизнь.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3. Он не любит большую жару и сильную тряску.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4. Он всегда целенаправлен.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5. Он безразличен к драгоценным металлам и алмазам, но волнуется при взаимодействии с железом.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104" y="332656"/>
            <a:ext cx="3251200" cy="581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Компас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2322" y="476672"/>
            <a:ext cx="1930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Что это?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869160"/>
            <a:ext cx="2105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im6-tub-ru.yandex.net/i?id=153911831-6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4116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96752"/>
            <a:ext cx="8229600" cy="5219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00"/>
                </a:solidFill>
                <a:latin typeface="Comic Sans MS" pitchFamily="66" charset="0"/>
              </a:rPr>
              <a:t>1. С помощью этого тела можно продемонстрировать закон Паскаля и упругость газов.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00"/>
                </a:solidFill>
                <a:latin typeface="Comic Sans MS" pitchFamily="66" charset="0"/>
              </a:rPr>
              <a:t>2. Его можно использовать в науке: для исследования некоторых физических явлений.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00"/>
                </a:solidFill>
                <a:latin typeface="Comic Sans MS" pitchFamily="66" charset="0"/>
              </a:rPr>
              <a:t>3. С ним дружат некоторые спортсмены.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00"/>
                </a:solidFill>
                <a:latin typeface="Comic Sans MS" pitchFamily="66" charset="0"/>
              </a:rPr>
              <a:t>4. Оно имеет наименьшую площадь поверхности из всех геометрических фигур того же объема.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00"/>
                </a:solidFill>
                <a:latin typeface="Comic Sans MS" pitchFamily="66" charset="0"/>
              </a:rPr>
              <a:t>5. По нему плакала Таня.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72198" y="214290"/>
            <a:ext cx="2881312" cy="725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мяч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2656"/>
            <a:ext cx="2367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99"/>
                </a:solidFill>
                <a:latin typeface="Comic Sans MS" pitchFamily="66" charset="0"/>
              </a:rPr>
              <a:t>Что это?</a:t>
            </a:r>
            <a:endParaRPr lang="ru-RU" sz="40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1. Чувствительность его глаз так велика, что при идеальных условиях видимости они могут увидеть ночью с вершины высокой горы свет горящей спички на расстоянии 80 км.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2. Мощность, развиваемая его сердцем – 2,2 Вт.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3. Его мозг за 0,05 с распознает объект, изображение которого зафиксировал глаз.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4. За свою жизнь он съедает около 40 т пищи.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5. Это самое умное животное на Земле 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188913"/>
            <a:ext cx="3322638" cy="5095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Человек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4314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Это живое существо</a:t>
            </a:r>
            <a:endParaRPr lang="ru-RU" sz="32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6364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1. По отношению к нему нужно быть очень осторожным.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2. На нём нанесена шкала.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3. Обычно его изготавливают из стекла.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4. С его помощью можно наблюдать диффузию.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5. Благодаря ему можно определить объём жидкости.</a:t>
            </a:r>
            <a:endParaRPr lang="ru-RU" sz="3200" b="1" dirty="0" smtClean="0">
              <a:latin typeface="Comic Sans MS" pitchFamily="66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188913"/>
            <a:ext cx="3322638" cy="5095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Мензурка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473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Это физический прибор</a:t>
            </a:r>
            <a:endParaRPr lang="ru-RU" sz="28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Медицина, литература, физика, химия, борьба за мир. Именно в этих областях человеческой деятельности и присуждается знаменитая Нобелевская премия.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8000"/>
                </a:solidFill>
                <a:latin typeface="Comic Sans MS" pitchFamily="66" charset="0"/>
              </a:rPr>
              <a:t>1. Назовите 5 великих страстей Альфреда Нобеля</a:t>
            </a:r>
            <a:endParaRPr lang="ru-RU" sz="4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" name="Picture 5" descr="vop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652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4005064"/>
            <a:ext cx="4474840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chemeClr val="accent3"/>
                </a:solidFill>
              </a:rPr>
              <a:t>О</a:t>
            </a:r>
            <a:r>
              <a:rPr lang="ru-RU" sz="4000" b="1" dirty="0" smtClean="0">
                <a:solidFill>
                  <a:schemeClr val="accent3"/>
                </a:solidFill>
              </a:rPr>
              <a:t>дин, </a:t>
            </a:r>
            <a:r>
              <a:rPr lang="ru-RU" sz="4000" b="1" u="sng" dirty="0" smtClean="0">
                <a:solidFill>
                  <a:schemeClr val="accent3"/>
                </a:solidFill>
              </a:rPr>
              <a:t>д</a:t>
            </a:r>
            <a:r>
              <a:rPr lang="ru-RU" sz="4000" b="1" dirty="0" smtClean="0">
                <a:solidFill>
                  <a:schemeClr val="accent3"/>
                </a:solidFill>
              </a:rPr>
              <a:t>ва, </a:t>
            </a:r>
            <a:r>
              <a:rPr lang="ru-RU" sz="4000" b="1" u="sng" dirty="0" smtClean="0">
                <a:solidFill>
                  <a:schemeClr val="accent3"/>
                </a:solidFill>
              </a:rPr>
              <a:t>т</a:t>
            </a:r>
            <a:r>
              <a:rPr lang="ru-RU" sz="4000" b="1" dirty="0" smtClean="0">
                <a:solidFill>
                  <a:schemeClr val="accent3"/>
                </a:solidFill>
              </a:rPr>
              <a:t>ри, </a:t>
            </a:r>
            <a:r>
              <a:rPr lang="ru-RU" sz="4000" b="1" u="sng" dirty="0" smtClean="0">
                <a:solidFill>
                  <a:schemeClr val="accent3"/>
                </a:solidFill>
              </a:rPr>
              <a:t>ч</a:t>
            </a:r>
            <a:r>
              <a:rPr lang="ru-RU" sz="4000" b="1" dirty="0" smtClean="0">
                <a:solidFill>
                  <a:schemeClr val="accent3"/>
                </a:solidFill>
              </a:rPr>
              <a:t>етыре, П,Ш,С,…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33703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990099"/>
                </a:solidFill>
                <a:latin typeface="Comic Sans MS" pitchFamily="66" charset="0"/>
              </a:rPr>
              <a:t>2. </a:t>
            </a:r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Известный советский физик Ландау на вступительных экзаменах задавал  вопрос: «Продолжите ряд букв: О,Д,Т,Ч,…» Как нужно было его продолжить?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7596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900"/>
                </a:solidFill>
                <a:latin typeface="Comic Sans MS" pitchFamily="66" charset="0"/>
              </a:rPr>
              <a:t>3. </a:t>
            </a:r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При раскопках в Перу был обнаружен аппарат, представляющий собой две высушенные тыквы, между которыми были натянуты растительные волокна. Предшественником какого современного аппарата было это приспособление?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301208"/>
            <a:ext cx="2779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ТЕЛЕФОН</a:t>
            </a:r>
            <a:r>
              <a:rPr lang="ru-RU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6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975" y="4941168"/>
            <a:ext cx="2105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 4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Первым в России ученым-медиком, всерьёз изучавшим проблему детской близорукости, был Фёдор Фёдорович Эрисман. Он определил, что расстояние от книги до глаз, при котором глаза не уставали бы, должно быть 30-35 см. В связи с этим он, не будучи инженером, разработал конструкцию, которая получила повсеместное использование. Что это за конструкция? 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5373216"/>
            <a:ext cx="4309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Школьная парта</a:t>
            </a:r>
            <a:endParaRPr lang="ru-RU" sz="3200" dirty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7596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5. Какой способ измерения высоты предметов и зданий подсказала Фалесу из </a:t>
            </a:r>
            <a:r>
              <a:rPr lang="ru-RU" sz="3200" b="1" dirty="0" err="1" smtClean="0">
                <a:solidFill>
                  <a:srgbClr val="009900"/>
                </a:solidFill>
                <a:latin typeface="Comic Sans MS" pitchFamily="66" charset="0"/>
              </a:rPr>
              <a:t>Милета</a:t>
            </a:r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 обыкновенная палка?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924944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omic Sans MS" pitchFamily="66" charset="0"/>
              </a:rPr>
              <a:t>Когда тень от палки, поставленной вертикально, равна её длине, тень любого находящегося предмета равна его высоте, т.е. достаточно измерить тень. </a:t>
            </a:r>
            <a:r>
              <a:rPr lang="ru-RU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i-main-pic" descr="Картинка 691 из 1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17287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332038"/>
            <a:ext cx="3987800" cy="4525962"/>
          </a:xfrm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3419475" y="0"/>
            <a:ext cx="5140325" cy="3095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Разминка</a:t>
            </a:r>
          </a:p>
        </p:txBody>
      </p:sp>
      <p:pic>
        <p:nvPicPr>
          <p:cNvPr id="4101" name="Рисунок 7" descr="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852863"/>
            <a:ext cx="24479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7596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6. На соревнованиях по бегу один из участников на заданной дистанции достиг скорости 9 м/с. С какой скоростью выбрасывал он при беге ступню каждой ноги?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212976"/>
            <a:ext cx="6729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При ходьбе и беге каждая нога половину времени находится в движении, а половину стоит. Значит, ступня выбрасывается со скоростью вдвое большей, чем бежит спортсмен, т.е. </a:t>
            </a:r>
          </a:p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Comic Sans MS" pitchFamily="66" charset="0"/>
              </a:rPr>
              <a:t>18 м/с. </a:t>
            </a:r>
            <a:endParaRPr lang="ru-RU" sz="24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596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7. У себя на рукаве пальто вы увидели две снежинки. Одна из них имеет сложную резную форму. Какая из них упала с большей, а какая с меньшей высоты?</a:t>
            </a:r>
            <a:endParaRPr lang="ru-RU" sz="3200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12976"/>
            <a:ext cx="8244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Чем сложнее форма снежинки, тем с большей высоты она 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упала,так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как в течение всего времени её падения продолжается процесс кристаллизации – присоединение к неё новых частиц влаги.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7596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8. Что надо </a:t>
            </a:r>
            <a:r>
              <a:rPr lang="ru-RU" sz="3200" b="1" dirty="0" err="1" smtClean="0">
                <a:solidFill>
                  <a:srgbClr val="009900"/>
                </a:solidFill>
                <a:latin typeface="Comic Sans MS" pitchFamily="66" charset="0"/>
              </a:rPr>
              <a:t>сделать,чтобы</a:t>
            </a:r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  при вашем возвращении кофе был горячий: налить в него молоко сразу перед уходом или после, когда вы вернётесь. И почему?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212976"/>
            <a:ext cx="7596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  <a:latin typeface="Comic Sans MS" pitchFamily="66" charset="0"/>
              </a:rPr>
              <a:t>Следует сразу несколько охладить кофе, влив в него молоко, чтобы дальнейшее остывание происходило медленнее. </a:t>
            </a:r>
            <a:r>
              <a:rPr lang="ru-RU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6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975" y="908720"/>
            <a:ext cx="2105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7596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9. Будет ли вода стекать с полотенца, один конец которого опущен в миску с водой, а другой свободно свешивается? Не удержат ли воду на полотенце капиллярные силы?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42900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Вода будет стекать со свешивающегося конца полотенца. Полотенце, намокнув, благодаря капиллярным силам будет работать как сифон.</a:t>
            </a:r>
            <a:r>
              <a:rPr lang="ru-RU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6" name="Picture 5" descr="vop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29200"/>
            <a:ext cx="13017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7596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10.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Большинство садоводов и огородников поливают растения и кустарники только вечером или ранним утром. С чем это связано?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645024"/>
            <a:ext cx="7722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omic Sans MS" pitchFamily="66" charset="0"/>
              </a:rPr>
              <a:t>Чтобы уменьшить испарение воды, при поливе днём листья могут получить солнечные ожоги.</a:t>
            </a:r>
            <a:r>
              <a:rPr lang="ru-RU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596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11</a:t>
            </a:r>
            <a:r>
              <a:rPr lang="ru-RU" sz="3200" b="1" dirty="0" smtClean="0">
                <a:solidFill>
                  <a:srgbClr val="FFC000"/>
                </a:solidFill>
                <a:latin typeface="Comic Sans MS" pitchFamily="66" charset="0"/>
              </a:rPr>
              <a:t>. Как звали итальянского художника, предлагающего слушать подводные звуки, приложив ухо к веслу, опущенному в воду. Таким способом, можно удостовериться, что рыбы довольно болтливы.</a:t>
            </a:r>
            <a:endParaRPr lang="ru-RU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869160"/>
            <a:ext cx="6732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Леонардо да Винчи</a:t>
            </a:r>
            <a:r>
              <a:rPr lang="ru-RU" b="1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59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9900"/>
                </a:solidFill>
                <a:latin typeface="Comic Sans MS" pitchFamily="66" charset="0"/>
              </a:rPr>
              <a:t>12. Чем объяснить то, что птицы спокойно и совершенно безнаказанно усаживаются на провода?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1297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Тело сидящей на проводе птицы представляет собой как бы ответвление цепи, сопротивление которого по сравнению с другой ветвью (короткого участка между ногами птицы) огромно. Поэтому сила тока в этой ветви (в теле птицы) ничтожна и безвредна. Но если бы птица, сидя на проводе, каким-нибудь образом (крылом, хвостом) соединилась с землёй, она мгновенно была бы убита током, который устремился бы через её тело в землю.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16832"/>
            <a:ext cx="4108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b="1" dirty="0" smtClean="0">
                <a:solidFill>
                  <a:srgbClr val="FFC000"/>
                </a:solidFill>
                <a:latin typeface="Comic Sans MS" pitchFamily="66" charset="0"/>
              </a:rPr>
              <a:t>Анаграммы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764704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CC0099"/>
                </a:solidFill>
                <a:latin typeface="Comic Sans MS" pitchFamily="66" charset="0"/>
              </a:rPr>
              <a:t>Загадки</a:t>
            </a:r>
            <a:endParaRPr lang="ru-RU" sz="5400" dirty="0">
              <a:solidFill>
                <a:srgbClr val="CC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3501008"/>
            <a:ext cx="4540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0000CC"/>
                </a:solidFill>
                <a:latin typeface="Comic Sans MS" pitchFamily="66" charset="0"/>
              </a:rPr>
              <a:t>Метаграммы</a:t>
            </a:r>
            <a:endParaRPr lang="ru-RU" sz="5400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085184"/>
            <a:ext cx="4084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Логогрифы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6" name="Picture 28" descr="C41-3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404" y="0"/>
            <a:ext cx="2016596" cy="36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vopr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429000"/>
            <a:ext cx="13017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2188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Загадки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61" y="1772816"/>
            <a:ext cx="91310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Comic Sans MS" pitchFamily="66" charset="0"/>
              </a:rPr>
              <a:t>1. В чём сущность явлений? – на это ответ</a:t>
            </a:r>
          </a:p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Comic Sans MS" pitchFamily="66" charset="0"/>
              </a:rPr>
              <a:t>Искал </a:t>
            </a:r>
            <a:r>
              <a:rPr lang="ru-RU" sz="3200" b="1" dirty="0" err="1" smtClean="0">
                <a:solidFill>
                  <a:srgbClr val="0000CC"/>
                </a:solidFill>
                <a:latin typeface="Comic Sans MS" pitchFamily="66" charset="0"/>
              </a:rPr>
              <a:t>сиракузский</a:t>
            </a:r>
            <a:r>
              <a:rPr lang="ru-RU" sz="3200" b="1" dirty="0" smtClean="0">
                <a:solidFill>
                  <a:srgbClr val="0000CC"/>
                </a:solidFill>
                <a:latin typeface="Comic Sans MS" pitchFamily="66" charset="0"/>
              </a:rPr>
              <a:t> мудрец …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077072"/>
            <a:ext cx="3217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C000"/>
                </a:solidFill>
                <a:latin typeface="Comic Sans MS" pitchFamily="66" charset="0"/>
              </a:rPr>
              <a:t>Архимед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5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2105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2188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Загадки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7155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Comic Sans MS" pitchFamily="66" charset="0"/>
              </a:rPr>
              <a:t>2. Быстрее то падает, что тяжелей?</a:t>
            </a:r>
          </a:p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Comic Sans MS" pitchFamily="66" charset="0"/>
              </a:rPr>
              <a:t>И это проверить решил …. 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9321" y="4077072"/>
            <a:ext cx="31149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008000"/>
                </a:solidFill>
                <a:latin typeface="Comic Sans MS" pitchFamily="66" charset="0"/>
              </a:rPr>
              <a:t>Галилей</a:t>
            </a:r>
            <a:endParaRPr lang="ru-RU" sz="5400" dirty="0">
              <a:solidFill>
                <a:srgbClr val="008000"/>
              </a:solidFill>
            </a:endParaRPr>
          </a:p>
        </p:txBody>
      </p:sp>
      <p:pic>
        <p:nvPicPr>
          <p:cNvPr id="27650" name="Picture 2" descr="http://im3-tub-ru.yandex.net/i?id=137390490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21196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14103"/>
            <a:ext cx="8713787" cy="554389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1.Наука, изучающая природные явления…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b="1" dirty="0" smtClean="0">
                <a:latin typeface="Comic Sans MS" pitchFamily="66" charset="0"/>
              </a:rPr>
              <a:t>2.Что упало Ньютону на голову?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3.Прибор для измерения силы?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4.В чем измеряется объем?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5.Величина, характеризующая быстроту движения…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6.Сила, с которой Земля притягивает к себе тела…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7.Сила измеряется в …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8.Что происходит с жидкостью при любой температуре?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9.Сосуды, соединенные между собой трубкой, называют …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10.Как определить пройденный путь?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0466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Вопросы 1 команде: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3266" y="10527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5123" y="14847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i-main-pic" descr="Картинка 691 из 1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268760"/>
            <a:ext cx="17287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90099"/>
                </a:solidFill>
                <a:latin typeface="Comic Sans MS" pitchFamily="66" charset="0"/>
              </a:rPr>
              <a:t>РАЗМИНКА</a:t>
            </a:r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2188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Загадки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1146" y="1772816"/>
            <a:ext cx="92544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Comic Sans MS" pitchFamily="66" charset="0"/>
              </a:rPr>
              <a:t>3. «Сложен мир из мельчайших частиц» - </a:t>
            </a:r>
          </a:p>
          <a:p>
            <a:pPr lvl="0" algn="ctr"/>
            <a:r>
              <a:rPr lang="ru-RU" sz="3200" b="1" dirty="0" smtClean="0">
                <a:solidFill>
                  <a:srgbClr val="0000CC"/>
                </a:solidFill>
                <a:latin typeface="Comic Sans MS" pitchFamily="66" charset="0"/>
              </a:rPr>
              <a:t>Так считал древний грек….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789040"/>
            <a:ext cx="35012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err="1" smtClean="0">
                <a:solidFill>
                  <a:srgbClr val="FFC000"/>
                </a:solidFill>
                <a:latin typeface="Comic Sans MS" pitchFamily="66" charset="0"/>
              </a:rPr>
              <a:t>Демокрит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5" name="Picture 6" descr="getImage?photoId=187340147843&amp;photoType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229200"/>
            <a:ext cx="1368151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n-bnet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3068960"/>
            <a:ext cx="1224136" cy="294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at18.privet.ru/lr/0b1e8262fd091a30115fb94d2113f5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62"/>
            <a:ext cx="9144000" cy="68302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6938" y="476672"/>
            <a:ext cx="3313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Анаграммы 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3285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1.Такое время года вы любите не зря: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Хорошая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погода,походы,лагеря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…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Но буквы поменяй местами –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И мы предмет получим с вами.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0131" y="4869160"/>
            <a:ext cx="3945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Лето - тело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766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latin typeface="Comic Sans MS" pitchFamily="66" charset="0"/>
              </a:rPr>
              <a:t>Анаграмма-слово или </a:t>
            </a:r>
            <a:r>
              <a:rPr lang="ru-RU" sz="2000" b="1" dirty="0" err="1" smtClean="0">
                <a:latin typeface="Comic Sans MS" pitchFamily="66" charset="0"/>
              </a:rPr>
              <a:t>словосочетание,образованное</a:t>
            </a:r>
            <a:r>
              <a:rPr lang="ru-RU" sz="2000" b="1" dirty="0" smtClean="0">
                <a:latin typeface="Comic Sans MS" pitchFamily="66" charset="0"/>
              </a:rPr>
              <a:t> перестановкой букв или слогов другого слова или словосочетания.</a:t>
            </a:r>
            <a:endParaRPr lang="ru-RU" sz="2000" dirty="0"/>
          </a:p>
        </p:txBody>
      </p:sp>
      <p:pic>
        <p:nvPicPr>
          <p:cNvPr id="6" name="Picture 8" descr="pa008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395536" y="534583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938" y="476672"/>
            <a:ext cx="3313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Анаграммы 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1016" y="2420888"/>
            <a:ext cx="670087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2. Я музыкальный инструмент,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Красиво, звонко я играю.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Но сразу стану я светить,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Лишь стоит буквы переставить.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6821" y="4869160"/>
            <a:ext cx="449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Арфа – фара.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766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latin typeface="Comic Sans MS" pitchFamily="66" charset="0"/>
              </a:rPr>
              <a:t>Анаграмма-слово или </a:t>
            </a:r>
            <a:r>
              <a:rPr lang="ru-RU" sz="2000" b="1" dirty="0" err="1" smtClean="0">
                <a:latin typeface="Comic Sans MS" pitchFamily="66" charset="0"/>
              </a:rPr>
              <a:t>словосочетание,образованное</a:t>
            </a:r>
            <a:r>
              <a:rPr lang="ru-RU" sz="2000" b="1" dirty="0" smtClean="0">
                <a:latin typeface="Comic Sans MS" pitchFamily="66" charset="0"/>
              </a:rPr>
              <a:t> перестановкой букв или слогов другого слова или словосочетания.</a:t>
            </a:r>
            <a:endParaRPr lang="ru-RU" sz="2000" dirty="0"/>
          </a:p>
        </p:txBody>
      </p:sp>
      <p:pic>
        <p:nvPicPr>
          <p:cNvPr id="6" name="i-main-pic" descr="Картинка 829 из 1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09120"/>
            <a:ext cx="15398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3313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Анаграммы 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73083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3. Что за чудо – анаграмма!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Четыре слова – целый ряд!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Один смешит нас всю программу.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Другой расколет всё подряд.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Третий лезет вон из кожи: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Он всех стремится отклонять.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А четвёртый сразу может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Узнать заряд и украшать.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3212976"/>
            <a:ext cx="3635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err="1" smtClean="0">
                <a:solidFill>
                  <a:srgbClr val="FF0000"/>
                </a:solidFill>
                <a:latin typeface="Comic Sans MS" pitchFamily="66" charset="0"/>
              </a:rPr>
              <a:t>Клоун-колун-уклон-кулон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157192"/>
            <a:ext cx="4788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Comic Sans MS" pitchFamily="66" charset="0"/>
              </a:rPr>
              <a:t>Анаграмма-слово или </a:t>
            </a:r>
            <a:r>
              <a:rPr lang="ru-RU" sz="2000" b="1" dirty="0" err="1" smtClean="0">
                <a:latin typeface="Comic Sans MS" pitchFamily="66" charset="0"/>
              </a:rPr>
              <a:t>словосочетание,образованное</a:t>
            </a:r>
            <a:r>
              <a:rPr lang="ru-RU" sz="2000" b="1" dirty="0" smtClean="0">
                <a:latin typeface="Comic Sans MS" pitchFamily="66" charset="0"/>
              </a:rPr>
              <a:t> перестановкой букв или слогов другого слова или словосочетания.</a:t>
            </a:r>
            <a:endParaRPr lang="ru-RU" sz="2000" dirty="0"/>
          </a:p>
        </p:txBody>
      </p:sp>
      <p:pic>
        <p:nvPicPr>
          <p:cNvPr id="6" name="Picture 6" descr="http://im4-tub-ru.yandex.net/i?id=8381252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160240" cy="261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38" y="476672"/>
            <a:ext cx="3634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err="1" smtClean="0">
                <a:solidFill>
                  <a:srgbClr val="CC0099"/>
                </a:solidFill>
                <a:latin typeface="Comic Sans MS" pitchFamily="66" charset="0"/>
              </a:rPr>
              <a:t>Метаграммы</a:t>
            </a:r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8840"/>
            <a:ext cx="698139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1. Я важный элемент в таблице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Но стоит букве измениться –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И я всем селам, городам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Любую новость передам.</a:t>
            </a:r>
            <a:endParaRPr lang="ru-RU" sz="3200" dirty="0" smtClean="0"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  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0"/>
            <a:ext cx="5076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latin typeface="Comic Sans MS" pitchFamily="66" charset="0"/>
              </a:rPr>
              <a:t>Метаграмма-разновидность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загадки,в</a:t>
            </a:r>
            <a:r>
              <a:rPr lang="ru-RU" sz="2000" b="1" dirty="0" smtClean="0">
                <a:latin typeface="Comic Sans MS" pitchFamily="66" charset="0"/>
              </a:rPr>
              <a:t> которой из загадываемого слова путём замены одной буквы другой получается  новое </a:t>
            </a:r>
            <a:r>
              <a:rPr lang="ru-RU" sz="2000" b="1" dirty="0" err="1" smtClean="0">
                <a:latin typeface="Comic Sans MS" pitchFamily="66" charset="0"/>
              </a:rPr>
              <a:t>слово,например</a:t>
            </a:r>
            <a:r>
              <a:rPr lang="ru-RU" sz="2000" b="1" dirty="0" smtClean="0">
                <a:latin typeface="Comic Sans MS" pitchFamily="66" charset="0"/>
              </a:rPr>
              <a:t> МЕЛЬ-МОЛЬ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941168"/>
            <a:ext cx="4331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Comic Sans MS" pitchFamily="66" charset="0"/>
              </a:rPr>
              <a:t>Радий - радио</a:t>
            </a:r>
            <a:endParaRPr lang="ru-RU" sz="4400" dirty="0"/>
          </a:p>
        </p:txBody>
      </p:sp>
      <p:pic>
        <p:nvPicPr>
          <p:cNvPr id="7" name="Picture 5" descr="vop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96952"/>
            <a:ext cx="13017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38" y="476672"/>
            <a:ext cx="3634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err="1" smtClean="0">
                <a:solidFill>
                  <a:srgbClr val="CC0099"/>
                </a:solidFill>
                <a:latin typeface="Comic Sans MS" pitchFamily="66" charset="0"/>
              </a:rPr>
              <a:t>Метаграммы</a:t>
            </a:r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3"/>
            <a:ext cx="66602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2. Я </a:t>
            </a:r>
            <a:r>
              <a:rPr lang="ru-RU" sz="3200" b="1" dirty="0" err="1" smtClean="0">
                <a:solidFill>
                  <a:srgbClr val="009900"/>
                </a:solidFill>
                <a:latin typeface="Comic Sans MS" pitchFamily="66" charset="0"/>
              </a:rPr>
              <a:t>иду,иду,иду</a:t>
            </a:r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,</a:t>
            </a:r>
          </a:p>
          <a:p>
            <a:pPr marL="514350" indent="-514350"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С места всё же не сойду.</a:t>
            </a:r>
          </a:p>
          <a:p>
            <a:pPr marL="514350" indent="-514350"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Если ж первый слог отставить</a:t>
            </a:r>
          </a:p>
          <a:p>
            <a:pPr marL="514350" indent="-514350"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И другой туда поставить,</a:t>
            </a:r>
          </a:p>
          <a:p>
            <a:pPr marL="514350" indent="-514350"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То смогу для вас, к примеру,</a:t>
            </a:r>
          </a:p>
          <a:p>
            <a:pPr marL="514350" indent="-514350"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Узнавать веществ я меру.</a:t>
            </a:r>
          </a:p>
          <a:p>
            <a:pPr marL="514350" indent="-514350" algn="ctr">
              <a:buAutoNum type="arabicPeriod"/>
            </a:pPr>
            <a:endParaRPr lang="ru-RU" sz="3200" dirty="0" smtClean="0"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  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0"/>
            <a:ext cx="5076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latin typeface="Comic Sans MS" pitchFamily="66" charset="0"/>
              </a:rPr>
              <a:t>Метаграмма-разновидность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загадки,в</a:t>
            </a:r>
            <a:r>
              <a:rPr lang="ru-RU" sz="2000" b="1" dirty="0" smtClean="0">
                <a:latin typeface="Comic Sans MS" pitchFamily="66" charset="0"/>
              </a:rPr>
              <a:t> которой из загадываемого слова путём замены одной буквы другой получается  новое </a:t>
            </a:r>
            <a:r>
              <a:rPr lang="ru-RU" sz="2000" b="1" dirty="0" err="1" smtClean="0">
                <a:latin typeface="Comic Sans MS" pitchFamily="66" charset="0"/>
              </a:rPr>
              <a:t>слово,например</a:t>
            </a:r>
            <a:r>
              <a:rPr lang="ru-RU" sz="2000" b="1" dirty="0" smtClean="0">
                <a:latin typeface="Comic Sans MS" pitchFamily="66" charset="0"/>
              </a:rPr>
              <a:t> МЕЛЬ-МОЛЬ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5013176"/>
            <a:ext cx="3752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Comic Sans MS" pitchFamily="66" charset="0"/>
              </a:rPr>
              <a:t>Часы - весы</a:t>
            </a:r>
            <a:endParaRPr lang="ru-RU" sz="4400" dirty="0"/>
          </a:p>
        </p:txBody>
      </p:sp>
      <p:pic>
        <p:nvPicPr>
          <p:cNvPr id="7" name="i-main-pic" descr="Картинка 691 из 1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36912"/>
            <a:ext cx="17287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38" y="476672"/>
            <a:ext cx="3634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err="1" smtClean="0">
                <a:solidFill>
                  <a:srgbClr val="CC0099"/>
                </a:solidFill>
                <a:latin typeface="Comic Sans MS" pitchFamily="66" charset="0"/>
              </a:rPr>
              <a:t>Метаграммы</a:t>
            </a:r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668" y="1988840"/>
            <a:ext cx="477406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3. С «М» – единица,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С «Б» – я в больнице,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С «Р» – на сцене,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А с «С» –на столе.</a:t>
            </a:r>
            <a:endParaRPr lang="ru-RU" sz="3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  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0"/>
            <a:ext cx="5076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latin typeface="Comic Sans MS" pitchFamily="66" charset="0"/>
              </a:rPr>
              <a:t>Метаграмма-разновидность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загадки,в</a:t>
            </a:r>
            <a:r>
              <a:rPr lang="ru-RU" sz="2000" b="1" dirty="0" smtClean="0">
                <a:latin typeface="Comic Sans MS" pitchFamily="66" charset="0"/>
              </a:rPr>
              <a:t> которой из загадываемого слова путём замены одной буквы другой получается  новое </a:t>
            </a:r>
            <a:r>
              <a:rPr lang="ru-RU" sz="2000" b="1" dirty="0" err="1" smtClean="0">
                <a:latin typeface="Comic Sans MS" pitchFamily="66" charset="0"/>
              </a:rPr>
              <a:t>слово,например</a:t>
            </a:r>
            <a:r>
              <a:rPr lang="ru-RU" sz="2000" b="1" dirty="0" smtClean="0">
                <a:latin typeface="Comic Sans MS" pitchFamily="66" charset="0"/>
              </a:rPr>
              <a:t> МЕЛЬ-МОЛЬ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0852" y="4869160"/>
            <a:ext cx="8034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Моль – боль – роль - соль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i-main-pic" descr="Картинка 691 из 1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36912"/>
            <a:ext cx="17287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558" y="476672"/>
            <a:ext cx="3294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Логогрифы</a:t>
            </a:r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647164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1. Я металл, меня ты знаешь: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Мощь громадная во мне;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Если «Б» ко мне добавишь,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Небо скрою в снежной мгле.</a:t>
            </a:r>
            <a:endParaRPr lang="ru-RU" sz="3200" dirty="0" smtClean="0"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  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04664"/>
            <a:ext cx="5076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Comic Sans MS" pitchFamily="66" charset="0"/>
              </a:rPr>
              <a:t>Логогрифом называется слово-загадка, меняющее своё значение при отнимании или прибавлении букв, например ЗАРЯ -ЗАРЯД,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013176"/>
            <a:ext cx="3855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Comic Sans MS" pitchFamily="66" charset="0"/>
              </a:rPr>
              <a:t>Уран - буран</a:t>
            </a:r>
            <a:endParaRPr lang="ru-RU" sz="4400" dirty="0"/>
          </a:p>
        </p:txBody>
      </p:sp>
      <p:pic>
        <p:nvPicPr>
          <p:cNvPr id="7" name="i-main-pic" descr="Картинка 829 из 1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996952"/>
            <a:ext cx="15398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558" y="476672"/>
            <a:ext cx="3294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Логогрифы</a:t>
            </a:r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2. Я с полки книгу взял, прибавил «А» –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превращенье вдруг свершилось сразу: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 книги не осталось и следа,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даже в микроскоп не видно глазу. 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  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04664"/>
            <a:ext cx="5076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Comic Sans MS" pitchFamily="66" charset="0"/>
              </a:rPr>
              <a:t>Логогрифом называется слово-загадка, меняющее своё значение при отнимании или прибавлении букв, например ЗАРЯ -ЗАРЯД,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301208"/>
            <a:ext cx="3490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Comic Sans MS" pitchFamily="66" charset="0"/>
              </a:rPr>
              <a:t>Том - атом</a:t>
            </a:r>
            <a:endParaRPr lang="ru-RU" sz="4400" dirty="0"/>
          </a:p>
        </p:txBody>
      </p:sp>
      <p:pic>
        <p:nvPicPr>
          <p:cNvPr id="7" name="Picture 5" descr="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067300"/>
            <a:ext cx="12985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558" y="476672"/>
            <a:ext cx="3294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Логогрифы</a:t>
            </a:r>
            <a:r>
              <a:rPr lang="ru-RU" sz="40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8615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3. В планету поместили слог –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И ветер воздух всколыхнёт.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Его сильнее не найти:</a:t>
            </a: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 Он всё сметает на пути.</a:t>
            </a:r>
            <a:endParaRPr lang="ru-RU" sz="3200" dirty="0" smtClean="0"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Comic Sans MS" pitchFamily="66" charset="0"/>
              </a:rPr>
              <a:t>  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04664"/>
            <a:ext cx="5076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Comic Sans MS" pitchFamily="66" charset="0"/>
              </a:rPr>
              <a:t>Логогрифом называется слово-загадка, меняющее своё значение при отнимании или прибавлении букв, например ЗАРЯ -ЗАРЯД,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797152"/>
            <a:ext cx="4139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Comic Sans MS" pitchFamily="66" charset="0"/>
              </a:rPr>
              <a:t>Уран - ураган</a:t>
            </a:r>
            <a:endParaRPr lang="ru-RU" sz="4400" dirty="0"/>
          </a:p>
        </p:txBody>
      </p:sp>
      <p:pic>
        <p:nvPicPr>
          <p:cNvPr id="7" name="Picture 5" descr="vop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157192"/>
            <a:ext cx="13017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31032" y="1124744"/>
            <a:ext cx="8712968" cy="5733256"/>
          </a:xfrm>
        </p:spPr>
        <p:txBody>
          <a:bodyPr>
            <a:normAutofit/>
          </a:bodyPr>
          <a:lstStyle/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1.Кто из ученых воскликнул: "Эврика!" </a:t>
            </a:r>
          </a:p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2.Линия, вдоль которой движется тело… </a:t>
            </a:r>
          </a:p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3.Прибор для измерения массы тела… </a:t>
            </a:r>
          </a:p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4.Из чего состоят все тела?  </a:t>
            </a:r>
          </a:p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5.Какой буквой обозначают время?  </a:t>
            </a:r>
          </a:p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6.С глубиной давление …</a:t>
            </a:r>
          </a:p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7.Формула массы.</a:t>
            </a:r>
          </a:p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8.Какие физические тела «ни </a:t>
            </a:r>
            <a:r>
              <a:rPr lang="ru-RU" sz="2800" b="1" dirty="0" err="1" smtClean="0">
                <a:solidFill>
                  <a:srgbClr val="990099"/>
                </a:solidFill>
                <a:latin typeface="Comic Sans MS" pitchFamily="66" charset="0"/>
              </a:rPr>
              <a:t>рыба,ни</a:t>
            </a: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 мясо»? </a:t>
            </a:r>
          </a:p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9.Единицей измерения скорости является </a:t>
            </a:r>
          </a:p>
          <a:p>
            <a:pPr lvl="1" eaLnBrk="1" hangingPunct="1">
              <a:buFontTx/>
              <a:buNone/>
            </a:pP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10.В формуле </a:t>
            </a:r>
            <a:r>
              <a:rPr lang="ru-RU" sz="2800" b="1" dirty="0" err="1" smtClean="0">
                <a:solidFill>
                  <a:srgbClr val="990099"/>
                </a:solidFill>
                <a:latin typeface="Comic Sans MS" pitchFamily="66" charset="0"/>
              </a:rPr>
              <a:t>F=mg</a:t>
            </a: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 , </a:t>
            </a:r>
            <a:r>
              <a:rPr lang="ru-RU" sz="2800" b="1" dirty="0" err="1" smtClean="0">
                <a:solidFill>
                  <a:srgbClr val="990099"/>
                </a:solidFill>
                <a:latin typeface="Comic Sans MS" pitchFamily="66" charset="0"/>
              </a:rPr>
              <a:t>g</a:t>
            </a:r>
            <a:r>
              <a:rPr lang="ru-RU" sz="2800" b="1" dirty="0" smtClean="0">
                <a:solidFill>
                  <a:srgbClr val="990099"/>
                </a:solidFill>
                <a:latin typeface="Comic Sans MS" pitchFamily="66" charset="0"/>
              </a:rPr>
              <a:t> - это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332656"/>
            <a:ext cx="5636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Вопросы 2 команде: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Comic Sans MS" pitchFamily="66" charset="0"/>
              </a:rPr>
              <a:t>РАЗМИНКА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1920" y="620688"/>
            <a:ext cx="529208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Отрекаясь от своих научных взглядов, больной старик-ученый воскликнул: “И все-таки она вертится!”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Он сказал вражескому солдату: “Не трогай мои чертежи!”, и погиб от руки врага. 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И художник, и механик.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Он пошел на костер, отстаивая свои убеждения. 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Он экспериментировал с лягушками, проводя опыты по физике. </a:t>
            </a:r>
            <a:endParaRPr kumimoji="0" lang="ru-RU" sz="27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564904"/>
            <a:ext cx="41399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Архимед.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 Джордано Бруно.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 Галилео Галилей.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 Леонардо да Винчи.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Луиджи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Гальвани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Установите соответствие между фамилией ученого и информацией о нем.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Задача на соответствие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95328" y="602128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</a:rPr>
              <a:t>1-2;   2-4;   3-1;  4-3;   5-5</a:t>
            </a:r>
            <a:endParaRPr lang="ru-RU" sz="2800" b="1" dirty="0">
              <a:solidFill>
                <a:srgbClr val="663300"/>
              </a:solidFill>
            </a:endParaRPr>
          </a:p>
        </p:txBody>
      </p:sp>
      <p:pic>
        <p:nvPicPr>
          <p:cNvPr id="8" name="Picture 6" descr="getImage?photoId=187340147843&amp;photoType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941168"/>
            <a:ext cx="1152127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im2-tub-ru.yandex.net/i?id=134974241-4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31032" y="1268760"/>
            <a:ext cx="8712968" cy="6309320"/>
          </a:xfrm>
        </p:spPr>
        <p:txBody>
          <a:bodyPr>
            <a:normAutofit/>
          </a:bodyPr>
          <a:lstStyle/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1.Кто изобрёл радио? </a:t>
            </a:r>
          </a:p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2.Упорядоченное движение заряженных частиц называется… </a:t>
            </a:r>
          </a:p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3.Может ли передаваться звук в безвоздушном пространстве?</a:t>
            </a:r>
          </a:p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4.Твёрже железа, но разбивается.  </a:t>
            </a:r>
          </a:p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5.Какой буквой обозначают силу?  </a:t>
            </a:r>
          </a:p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6.Ёмкость,которую использовал Архимед в лабораторных целях? </a:t>
            </a:r>
          </a:p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7.Формула для определения силы тяжести.</a:t>
            </a:r>
          </a:p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8.Как называется хвойный лес в таблице Д.И.Менделеева? </a:t>
            </a:r>
          </a:p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9.Единицей измерения давления  является… </a:t>
            </a:r>
          </a:p>
          <a:p>
            <a:pPr lvl="1" eaLnBrk="1" hangingPunct="1"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10. У каких тел всё в строгом порядке?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04664"/>
            <a:ext cx="563647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Вопросы 3 команде:</a:t>
            </a:r>
            <a:endParaRPr lang="ru-RU" sz="3600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8" descr="pa0082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52320" y="5301208"/>
            <a:ext cx="901700" cy="10556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0099"/>
                </a:solidFill>
                <a:latin typeface="Comic Sans MS" pitchFamily="66" charset="0"/>
              </a:rPr>
              <a:t>РАЗМИНКА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00042"/>
            <a:ext cx="9144000" cy="24526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7200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загадки  </a:t>
            </a:r>
            <a: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7200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lang="ru-RU" sz="7200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подсказками </a:t>
            </a:r>
            <a: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7200" b="1" kern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708920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По данным подсказкам  команда должна  понять о ком или о чём идёт речь. Подсказок 5.  Таким образом, если правильный ответ получен после первой информации, то  команде присуждают 5 баллов, если после второй – 4 балла, после третьей – 3 балла, четвёртой – 2 балла, пятой 1 балл.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229600" cy="51482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1. Он один из первых ученых, работавших на войну, и первая жертва войны среди людей науки.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2. Круг его научных интересов: математика, механика, оптика, астрономия.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3. Он сказал: «Дайте мне точку опоры, и я переверну Землю».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4. С одним из его открытий мы сталкиваемся почти каждую неделю.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5. По легенде, ему принадлежит возглас: “Эврика!”, прозвучавший вслед за сделанным им открытием.</a:t>
            </a:r>
            <a:r>
              <a:rPr lang="ru-RU" sz="2400" dirty="0" smtClean="0"/>
              <a:t>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260350"/>
            <a:ext cx="3754438" cy="581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Архимед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3635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Фамилия очень известного учёного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8229600" cy="51482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1. Этот английский учёный уже в 24 года сделал свои первые открытия в области физики и математики.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2. Он получил должность смотрителя Монетного двора Великобритании в 1695г., а через 4 года – стал его директором. Ему выдалась честь отчеканивать все монеты страны.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3. Уже в 26 лет он стал профессором.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4. Он обосновал три закона механики.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5. Существует легенда о том, что благодаря яблоку он открыл известный физический закон.</a:t>
            </a:r>
            <a:endParaRPr lang="ru-RU" sz="2400" dirty="0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9562" y="0"/>
            <a:ext cx="3754438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Исаак  Ньютон</a:t>
            </a:r>
            <a:endParaRPr lang="ru-RU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3635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Фамилия очень известного учёного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0768"/>
            <a:ext cx="8229600" cy="51482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1. Свой трудовой путь этот учёный начал в школе.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2. В 1921 г. он получил Нобелевскую премию за физико-математические исследования законов фотоэффекта.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3. В 1940 г. он написал письмо президенту США, что явилось стимулом по формированию ядерных исследований в этой стране.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4. Он изучал гравитацию.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5. Его труды были посвящены теории относительности.</a:t>
            </a:r>
            <a:r>
              <a:rPr lang="ru-RU" sz="2400" dirty="0" smtClean="0"/>
              <a:t>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576" y="0"/>
            <a:ext cx="3816424" cy="126876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Альберт 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Эйнштейн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3635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Фамилия очень известного учёного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1509</TotalTime>
  <Words>2080</Words>
  <Application>Microsoft Office PowerPoint</Application>
  <PresentationFormat>Экран (4:3)</PresentationFormat>
  <Paragraphs>233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Открытая</vt:lpstr>
      <vt:lpstr>Слайд 1</vt:lpstr>
      <vt:lpstr>Слайд 2</vt:lpstr>
      <vt:lpstr> </vt:lpstr>
      <vt:lpstr>Слайд 4</vt:lpstr>
      <vt:lpstr>Слайд 5</vt:lpstr>
      <vt:lpstr>Слайд 6</vt:lpstr>
      <vt:lpstr>Архимед</vt:lpstr>
      <vt:lpstr>Исаак  Ньютон</vt:lpstr>
      <vt:lpstr>Альберт  Эйнштейн</vt:lpstr>
      <vt:lpstr>Слайд 10</vt:lpstr>
      <vt:lpstr>Компас</vt:lpstr>
      <vt:lpstr>мяч</vt:lpstr>
      <vt:lpstr>Человек </vt:lpstr>
      <vt:lpstr>Мензурка </vt:lpstr>
      <vt:lpstr>1. Назовите 5 великих страстей Альфреда Нобеля</vt:lpstr>
      <vt:lpstr>2. Известный советский физик Ландау на вступительных экзаменах задавал  вопрос: «Продолжите ряд букв: О,Д,Т,Ч,…» Как нужно было его продолжить?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Scool22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физика</dc:title>
  <dc:creator>Teatcher</dc:creator>
  <cp:lastModifiedBy>Людмила</cp:lastModifiedBy>
  <cp:revision>130</cp:revision>
  <dcterms:created xsi:type="dcterms:W3CDTF">2007-04-27T04:36:50Z</dcterms:created>
  <dcterms:modified xsi:type="dcterms:W3CDTF">2014-05-11T12:13:24Z</dcterms:modified>
</cp:coreProperties>
</file>