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8" r:id="rId2"/>
    <p:sldId id="295" r:id="rId3"/>
    <p:sldId id="290" r:id="rId4"/>
    <p:sldId id="280" r:id="rId5"/>
    <p:sldId id="281" r:id="rId6"/>
    <p:sldId id="282" r:id="rId7"/>
    <p:sldId id="287" r:id="rId8"/>
    <p:sldId id="291" r:id="rId9"/>
    <p:sldId id="285" r:id="rId10"/>
    <p:sldId id="289" r:id="rId11"/>
    <p:sldId id="286" r:id="rId12"/>
    <p:sldId id="288" r:id="rId13"/>
    <p:sldId id="292" r:id="rId14"/>
    <p:sldId id="293" r:id="rId15"/>
    <p:sldId id="284" r:id="rId16"/>
    <p:sldId id="283" r:id="rId17"/>
    <p:sldId id="294" r:id="rId18"/>
    <p:sldId id="271" r:id="rId19"/>
    <p:sldId id="266" r:id="rId20"/>
    <p:sldId id="305" r:id="rId21"/>
    <p:sldId id="278" r:id="rId22"/>
    <p:sldId id="259" r:id="rId23"/>
    <p:sldId id="267" r:id="rId24"/>
    <p:sldId id="260" r:id="rId25"/>
    <p:sldId id="261" r:id="rId26"/>
    <p:sldId id="262" r:id="rId27"/>
    <p:sldId id="296" r:id="rId28"/>
    <p:sldId id="272" r:id="rId29"/>
    <p:sldId id="256" r:id="rId30"/>
    <p:sldId id="264" r:id="rId31"/>
    <p:sldId id="276" r:id="rId32"/>
    <p:sldId id="268" r:id="rId33"/>
    <p:sldId id="269" r:id="rId34"/>
    <p:sldId id="270" r:id="rId35"/>
    <p:sldId id="265" r:id="rId36"/>
    <p:sldId id="263" r:id="rId37"/>
    <p:sldId id="297" r:id="rId38"/>
    <p:sldId id="275" r:id="rId39"/>
    <p:sldId id="279" r:id="rId40"/>
    <p:sldId id="274" r:id="rId41"/>
    <p:sldId id="277" r:id="rId42"/>
    <p:sldId id="273" r:id="rId43"/>
    <p:sldId id="304" r:id="rId44"/>
    <p:sldId id="300" r:id="rId45"/>
    <p:sldId id="299" r:id="rId46"/>
    <p:sldId id="301" r:id="rId4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FFFFFF"/>
    <a:srgbClr val="CCCC00"/>
    <a:srgbClr val="9900CC"/>
    <a:srgbClr val="FF00FF"/>
    <a:srgbClr val="0033CC"/>
    <a:srgbClr val="A50021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4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06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/>
            <a:ahLst/>
            <a:cxnLst>
              <a:cxn ang="0">
                <a:pos x="2822" y="0"/>
              </a:cxn>
              <a:cxn ang="0">
                <a:pos x="0" y="975"/>
              </a:cxn>
              <a:cxn ang="0">
                <a:pos x="2169" y="3619"/>
              </a:cxn>
              <a:cxn ang="0">
                <a:pos x="3985" y="1125"/>
              </a:cxn>
              <a:cxn ang="0">
                <a:pos x="2822" y="0"/>
              </a:cxn>
              <a:cxn ang="0">
                <a:pos x="2822" y="0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3"/>
              <a:ext cx="416" cy="265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9" cy="667"/>
              <a:chOff x="4986" y="2752"/>
              <a:chExt cx="469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4" y="2873"/>
                <a:ext cx="63" cy="118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7" y="3000"/>
                <a:ext cx="193" cy="10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16" y="256"/>
              </a:cxn>
              <a:cxn ang="0">
                <a:pos x="1560" y="144"/>
              </a:cxn>
              <a:cxn ang="0">
                <a:pos x="1856" y="376"/>
              </a:cxn>
              <a:cxn ang="0">
                <a:pos x="2344" y="152"/>
              </a:cxn>
              <a:cxn ang="0">
                <a:pos x="3536" y="456"/>
              </a:cxn>
              <a:cxn ang="0">
                <a:pos x="4288" y="136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280" y="144"/>
              </a:cxn>
              <a:cxn ang="0">
                <a:pos x="448" y="16"/>
              </a:cxn>
              <a:cxn ang="0">
                <a:pos x="560" y="240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F22CF5E-4E31-4CBC-B625-FFDF879FD2FB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AA6D3CC-687F-444B-A976-B9C6C63EF4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7520E1-6B57-4D92-B1CA-E8055032BF8B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DE8C74-89B5-415C-9437-7182EF5DC9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EE9BAD-CB77-4842-8E2B-B6349B74F49F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F2B828-7453-4E05-9FB8-E0F5DEC699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7EF03A-849A-49BF-9F19-3377AD3435B4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C0A7D2-D8A7-4928-968B-DF738F5BC3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A66D49-325D-4BCF-9E67-4C1AFF26AE34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99EFAA-F46C-4C0D-93F7-1D12A44CEC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F87C43-24CF-445F-A3C8-AA7CCF00296B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5DF114-ED20-4677-B0FB-9D3999772C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7F4630-1EAA-4990-B261-D14F271CF446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886484-6025-490A-BDF6-AC0C7318F9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1239E0-8F85-46FA-9B4D-F6B72367EA04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1BE13C-9F44-43F1-BA30-D952E7EDFE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44BA4A-4342-4436-B827-BBB7D4014FBA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74823C-5865-4B3F-9821-FE95999121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07B7D1-F339-4204-882C-A9520DD69FFA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F990DB-28BC-4DA1-89AA-41DB55FC1F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1ECC46-79BA-493F-84EB-61CDE29777D1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7670A3-1AC4-4690-B7E1-FBDDBF6BA4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/>
            <a:ahLst/>
            <a:cxnLst>
              <a:cxn ang="0">
                <a:pos x="2903" y="433"/>
              </a:cxn>
              <a:cxn ang="0">
                <a:pos x="2565" y="80"/>
              </a:cxn>
              <a:cxn ang="0">
                <a:pos x="2241" y="0"/>
              </a:cxn>
              <a:cxn ang="0">
                <a:pos x="110" y="2811"/>
              </a:cxn>
              <a:cxn ang="0">
                <a:pos x="110" y="3228"/>
              </a:cxn>
              <a:cxn ang="0">
                <a:pos x="0" y="3631"/>
              </a:cxn>
              <a:cxn ang="0">
                <a:pos x="72" y="3686"/>
              </a:cxn>
              <a:cxn ang="0">
                <a:pos x="441" y="3355"/>
              </a:cxn>
              <a:cxn ang="0">
                <a:pos x="740" y="3228"/>
              </a:cxn>
              <a:cxn ang="0">
                <a:pos x="2903" y="433"/>
              </a:cxn>
              <a:cxn ang="0">
                <a:pos x="2903" y="433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fld id="{BDD3AC4B-BFCE-48D0-B1A0-68E036B60633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6247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247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590C357C-AE42-46E0-B348-9927510B6B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2472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/>
            <a:ahLst/>
            <a:cxnLst>
              <a:cxn ang="0">
                <a:pos x="2293" y="0"/>
              </a:cxn>
              <a:cxn ang="0">
                <a:pos x="130" y="2835"/>
              </a:cxn>
              <a:cxn ang="0">
                <a:pos x="131" y="3201"/>
              </a:cxn>
              <a:cxn ang="0">
                <a:pos x="0" y="3633"/>
              </a:cxn>
              <a:cxn ang="0">
                <a:pos x="50" y="3703"/>
              </a:cxn>
              <a:cxn ang="0">
                <a:pos x="422" y="3352"/>
              </a:cxn>
              <a:cxn ang="0">
                <a:pos x="763" y="3220"/>
              </a:cxn>
              <a:cxn ang="0">
                <a:pos x="2911" y="428"/>
              </a:cxn>
              <a:cxn ang="0">
                <a:pos x="2589" y="96"/>
              </a:cxn>
              <a:cxn ang="0">
                <a:pos x="2293" y="0"/>
              </a:cxn>
              <a:cxn ang="0">
                <a:pos x="2293" y="0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2473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/>
            <a:ahLst/>
            <a:cxnLst>
              <a:cxn ang="0">
                <a:pos x="0" y="2485"/>
              </a:cxn>
              <a:cxn ang="0">
                <a:pos x="432" y="2553"/>
              </a:cxn>
              <a:cxn ang="0">
                <a:pos x="736" y="2777"/>
              </a:cxn>
              <a:cxn ang="0">
                <a:pos x="2561" y="399"/>
              </a:cxn>
              <a:cxn ang="0">
                <a:pos x="2118" y="82"/>
              </a:cxn>
              <a:cxn ang="0">
                <a:pos x="1898" y="0"/>
              </a:cxn>
              <a:cxn ang="0">
                <a:pos x="0" y="2485"/>
              </a:cxn>
              <a:cxn ang="0">
                <a:pos x="0" y="248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1034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62475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/>
              <a:ahLst/>
              <a:cxnLst>
                <a:cxn ang="0">
                  <a:pos x="1587" y="1260"/>
                </a:cxn>
                <a:cxn ang="0">
                  <a:pos x="1420" y="1106"/>
                </a:cxn>
                <a:cxn ang="0">
                  <a:pos x="1331" y="477"/>
                </a:cxn>
                <a:cxn ang="0">
                  <a:pos x="2139" y="330"/>
                </a:cxn>
                <a:cxn ang="0">
                  <a:pos x="2177" y="203"/>
                </a:cxn>
                <a:cxn ang="0">
                  <a:pos x="2099" y="100"/>
                </a:cxn>
                <a:cxn ang="0">
                  <a:pos x="1276" y="211"/>
                </a:cxn>
                <a:cxn ang="0">
                  <a:pos x="1219" y="32"/>
                </a:cxn>
                <a:cxn ang="0">
                  <a:pos x="1085" y="0"/>
                </a:cxn>
                <a:cxn ang="0">
                  <a:pos x="958" y="28"/>
                </a:cxn>
                <a:cxn ang="0">
                  <a:pos x="888" y="106"/>
                </a:cxn>
                <a:cxn ang="0">
                  <a:pos x="937" y="285"/>
                </a:cxn>
                <a:cxn ang="0">
                  <a:pos x="660" y="441"/>
                </a:cxn>
                <a:cxn ang="0">
                  <a:pos x="983" y="473"/>
                </a:cxn>
                <a:cxn ang="0">
                  <a:pos x="1112" y="889"/>
                </a:cxn>
                <a:cxn ang="0">
                  <a:pos x="141" y="469"/>
                </a:cxn>
                <a:cxn ang="0">
                  <a:pos x="46" y="509"/>
                </a:cxn>
                <a:cxn ang="0">
                  <a:pos x="0" y="636"/>
                </a:cxn>
                <a:cxn ang="0">
                  <a:pos x="55" y="779"/>
                </a:cxn>
                <a:cxn ang="0">
                  <a:pos x="1139" y="1288"/>
                </a:cxn>
                <a:cxn ang="0">
                  <a:pos x="1378" y="1256"/>
                </a:cxn>
                <a:cxn ang="0">
                  <a:pos x="1570" y="1298"/>
                </a:cxn>
                <a:cxn ang="0">
                  <a:pos x="1587" y="1260"/>
                </a:cxn>
                <a:cxn ang="0">
                  <a:pos x="1587" y="1260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2476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20" y="0"/>
                </a:cxn>
                <a:cxn ang="0">
                  <a:pos x="143" y="233"/>
                </a:cxn>
                <a:cxn ang="0">
                  <a:pos x="8" y="258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2477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2478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2479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60" y="0"/>
                </a:cxn>
                <a:cxn ang="0">
                  <a:pos x="251" y="36"/>
                </a:cxn>
                <a:cxn ang="0">
                  <a:pos x="272" y="139"/>
                </a:cxn>
                <a:cxn ang="0">
                  <a:pos x="164" y="146"/>
                </a:cxn>
                <a:cxn ang="0">
                  <a:pos x="32" y="241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2480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/>
              <a:ahLst/>
              <a:cxnLst>
                <a:cxn ang="0">
                  <a:pos x="152" y="4"/>
                </a:cxn>
                <a:cxn ang="0">
                  <a:pos x="152" y="224"/>
                </a:cxn>
                <a:cxn ang="0">
                  <a:pos x="0" y="8"/>
                </a:cxn>
                <a:cxn ang="0">
                  <a:pos x="72" y="0"/>
                </a:cxn>
                <a:cxn ang="0">
                  <a:pos x="152" y="4"/>
                </a:cxn>
                <a:cxn ang="0">
                  <a:pos x="152" y="4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2481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87" y="0"/>
                </a:cxn>
                <a:cxn ang="0">
                  <a:pos x="232" y="6"/>
                </a:cxn>
                <a:cxn ang="0">
                  <a:pos x="386" y="764"/>
                </a:cxn>
                <a:cxn ang="0">
                  <a:pos x="279" y="720"/>
                </a:cxn>
                <a:cxn ang="0">
                  <a:pos x="152" y="677"/>
                </a:cxn>
                <a:cxn ang="0">
                  <a:pos x="0" y="80"/>
                </a:cxn>
                <a:cxn ang="0">
                  <a:pos x="0" y="80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2482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/>
              <a:ahLst/>
              <a:cxnLst>
                <a:cxn ang="0">
                  <a:pos x="692" y="0"/>
                </a:cxn>
                <a:cxn ang="0">
                  <a:pos x="0" y="106"/>
                </a:cxn>
                <a:cxn ang="0">
                  <a:pos x="28" y="348"/>
                </a:cxn>
                <a:cxn ang="0">
                  <a:pos x="715" y="237"/>
                </a:cxn>
                <a:cxn ang="0">
                  <a:pos x="728" y="43"/>
                </a:cxn>
                <a:cxn ang="0">
                  <a:pos x="692" y="0"/>
                </a:cxn>
                <a:cxn ang="0">
                  <a:pos x="692" y="0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2483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78"/>
                </a:cxn>
                <a:cxn ang="0">
                  <a:pos x="312" y="135"/>
                </a:cxn>
                <a:cxn ang="0">
                  <a:pos x="272" y="0"/>
                </a:cxn>
                <a:cxn ang="0">
                  <a:pos x="272" y="0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060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1061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62486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/>
                  <a:ahLst/>
                  <a:cxnLst>
                    <a:cxn ang="0">
                      <a:pos x="0" y="107"/>
                    </a:cxn>
                    <a:cxn ang="0">
                      <a:pos x="114" y="10"/>
                    </a:cxn>
                    <a:cxn ang="0">
                      <a:pos x="213" y="0"/>
                    </a:cxn>
                    <a:cxn ang="0">
                      <a:pos x="292" y="27"/>
                    </a:cxn>
                    <a:cxn ang="0">
                      <a:pos x="313" y="91"/>
                    </a:cxn>
                    <a:cxn ang="0">
                      <a:pos x="167" y="67"/>
                    </a:cxn>
                    <a:cxn ang="0">
                      <a:pos x="74" y="101"/>
                    </a:cxn>
                    <a:cxn ang="0">
                      <a:pos x="13" y="175"/>
                    </a:cxn>
                    <a:cxn ang="0">
                      <a:pos x="0" y="107"/>
                    </a:cxn>
                    <a:cxn ang="0">
                      <a:pos x="0" y="107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2487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160" y="266"/>
                    </a:cxn>
                    <a:cxn ang="0">
                      <a:pos x="230" y="251"/>
                    </a:cxn>
                    <a:cxn ang="0">
                      <a:pos x="223" y="17"/>
                    </a:cxn>
                    <a:cxn ang="0">
                      <a:pos x="166" y="0"/>
                    </a:cxn>
                    <a:cxn ang="0">
                      <a:pos x="179" y="197"/>
                    </a:cxn>
                    <a:cxn ang="0">
                      <a:pos x="71" y="4"/>
                    </a:cxn>
                    <a:cxn ang="0">
                      <a:pos x="0" y="40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2488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36" y="93"/>
                    </a:cxn>
                    <a:cxn ang="0">
                      <a:pos x="44" y="154"/>
                    </a:cxn>
                    <a:cxn ang="0">
                      <a:pos x="27" y="234"/>
                    </a:cxn>
                    <a:cxn ang="0">
                      <a:pos x="80" y="220"/>
                    </a:cxn>
                    <a:cxn ang="0">
                      <a:pos x="87" y="116"/>
                    </a:cxn>
                    <a:cxn ang="0">
                      <a:pos x="46" y="0"/>
                    </a:cxn>
                    <a:cxn ang="0">
                      <a:pos x="0" y="19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sp>
            <p:nvSpPr>
              <p:cNvPr id="62489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2490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2491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91" y="25"/>
                  </a:cxn>
                  <a:cxn ang="0">
                    <a:pos x="80" y="192"/>
                  </a:cxn>
                  <a:cxn ang="0">
                    <a:pos x="106" y="327"/>
                  </a:cxn>
                  <a:cxn ang="0">
                    <a:pos x="213" y="451"/>
                  </a:cxn>
                  <a:cxn ang="0">
                    <a:pos x="97" y="478"/>
                  </a:cxn>
                  <a:cxn ang="0">
                    <a:pos x="30" y="344"/>
                  </a:cxn>
                  <a:cxn ang="0">
                    <a:pos x="0" y="57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1065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62493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/>
                  <a:ahLst/>
                  <a:cxnLst>
                    <a:cxn ang="0">
                      <a:pos x="110" y="0"/>
                    </a:cxn>
                    <a:cxn ang="0">
                      <a:pos x="40" y="66"/>
                    </a:cxn>
                    <a:cxn ang="0">
                      <a:pos x="0" y="173"/>
                    </a:cxn>
                    <a:cxn ang="0">
                      <a:pos x="80" y="160"/>
                    </a:cxn>
                    <a:cxn ang="0">
                      <a:pos x="103" y="84"/>
                    </a:cxn>
                    <a:cxn ang="0">
                      <a:pos x="150" y="27"/>
                    </a:cxn>
                    <a:cxn ang="0">
                      <a:pos x="110" y="0"/>
                    </a:cxn>
                    <a:cxn ang="0">
                      <a:pos x="110" y="0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2494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/>
                  <a:ahLst/>
                  <a:cxnLst>
                    <a:cxn ang="0">
                      <a:pos x="156" y="0"/>
                    </a:cxn>
                    <a:cxn ang="0">
                      <a:pos x="63" y="52"/>
                    </a:cxn>
                    <a:cxn ang="0">
                      <a:pos x="0" y="208"/>
                    </a:cxn>
                    <a:cxn ang="0">
                      <a:pos x="67" y="358"/>
                    </a:cxn>
                    <a:cxn ang="0">
                      <a:pos x="1182" y="867"/>
                    </a:cxn>
                    <a:cxn ang="0">
                      <a:pos x="1422" y="835"/>
                    </a:cxn>
                    <a:cxn ang="0">
                      <a:pos x="1616" y="880"/>
                    </a:cxn>
                    <a:cxn ang="0">
                      <a:pos x="1684" y="808"/>
                    </a:cxn>
                    <a:cxn ang="0">
                      <a:pos x="1502" y="664"/>
                    </a:cxn>
                    <a:cxn ang="0">
                      <a:pos x="1428" y="512"/>
                    </a:cxn>
                    <a:cxn ang="0">
                      <a:pos x="1369" y="527"/>
                    </a:cxn>
                    <a:cxn ang="0">
                      <a:pos x="1439" y="664"/>
                    </a:cxn>
                    <a:cxn ang="0">
                      <a:pos x="1578" y="810"/>
                    </a:cxn>
                    <a:cxn ang="0">
                      <a:pos x="1413" y="787"/>
                    </a:cxn>
                    <a:cxn ang="0">
                      <a:pos x="1219" y="814"/>
                    </a:cxn>
                    <a:cxn ang="0">
                      <a:pos x="1255" y="650"/>
                    </a:cxn>
                    <a:cxn ang="0">
                      <a:pos x="1338" y="538"/>
                    </a:cxn>
                    <a:cxn ang="0">
                      <a:pos x="1241" y="552"/>
                    </a:cxn>
                    <a:cxn ang="0">
                      <a:pos x="1165" y="658"/>
                    </a:cxn>
                    <a:cxn ang="0">
                      <a:pos x="1139" y="791"/>
                    </a:cxn>
                    <a:cxn ang="0">
                      <a:pos x="107" y="310"/>
                    </a:cxn>
                    <a:cxn ang="0">
                      <a:pos x="80" y="215"/>
                    </a:cxn>
                    <a:cxn ang="0">
                      <a:pos x="103" y="95"/>
                    </a:cxn>
                    <a:cxn ang="0">
                      <a:pos x="217" y="0"/>
                    </a:cxn>
                    <a:cxn ang="0">
                      <a:pos x="156" y="0"/>
                    </a:cxn>
                    <a:cxn ang="0">
                      <a:pos x="156" y="0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2495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/>
                  <a:ahLst/>
                  <a:cxnLst>
                    <a:cxn ang="0">
                      <a:pos x="116" y="0"/>
                    </a:cxn>
                    <a:cxn ang="0">
                      <a:pos x="19" y="106"/>
                    </a:cxn>
                    <a:cxn ang="0">
                      <a:pos x="0" y="230"/>
                    </a:cxn>
                    <a:cxn ang="0">
                      <a:pos x="33" y="314"/>
                    </a:cxn>
                    <a:cxn ang="0">
                      <a:pos x="94" y="335"/>
                    </a:cxn>
                    <a:cxn ang="0">
                      <a:pos x="76" y="154"/>
                    </a:cxn>
                    <a:cxn ang="0">
                      <a:pos x="160" y="17"/>
                    </a:cxn>
                    <a:cxn ang="0">
                      <a:pos x="116" y="0"/>
                    </a:cxn>
                    <a:cxn ang="0">
                      <a:pos x="116" y="0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2496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/>
                  <a:ahLst/>
                  <a:cxnLst>
                    <a:cxn ang="0">
                      <a:pos x="218" y="896"/>
                    </a:cxn>
                    <a:cxn ang="0">
                      <a:pos x="0" y="124"/>
                    </a:cxn>
                    <a:cxn ang="0">
                      <a:pos x="81" y="38"/>
                    </a:cxn>
                    <a:cxn ang="0">
                      <a:pos x="258" y="0"/>
                    </a:cxn>
                    <a:cxn ang="0">
                      <a:pos x="399" y="57"/>
                    </a:cxn>
                    <a:cxn ang="0">
                      <a:pos x="642" y="1188"/>
                    </a:cxn>
                    <a:cxn ang="0">
                      <a:pos x="555" y="1091"/>
                    </a:cxn>
                    <a:cxn ang="0">
                      <a:pos x="355" y="97"/>
                    </a:cxn>
                    <a:cxn ang="0">
                      <a:pos x="226" y="61"/>
                    </a:cxn>
                    <a:cxn ang="0">
                      <a:pos x="119" y="74"/>
                    </a:cxn>
                    <a:cxn ang="0">
                      <a:pos x="76" y="141"/>
                    </a:cxn>
                    <a:cxn ang="0">
                      <a:pos x="306" y="924"/>
                    </a:cxn>
                    <a:cxn ang="0">
                      <a:pos x="218" y="896"/>
                    </a:cxn>
                    <a:cxn ang="0">
                      <a:pos x="218" y="896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2497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76" y="194"/>
                    </a:cxn>
                    <a:cxn ang="0">
                      <a:pos x="113" y="318"/>
                    </a:cxn>
                    <a:cxn ang="0">
                      <a:pos x="116" y="504"/>
                    </a:cxn>
                    <a:cxn ang="0">
                      <a:pos x="192" y="504"/>
                    </a:cxn>
                    <a:cxn ang="0">
                      <a:pos x="187" y="360"/>
                    </a:cxn>
                    <a:cxn ang="0">
                      <a:pos x="162" y="208"/>
                    </a:cxn>
                    <a:cxn ang="0">
                      <a:pos x="99" y="59"/>
                    </a:cxn>
                    <a:cxn ang="0">
                      <a:pos x="63" y="0"/>
                    </a:cxn>
                    <a:cxn ang="0">
                      <a:pos x="0" y="27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2498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/>
                  <a:ahLst/>
                  <a:cxnLst>
                    <a:cxn ang="0">
                      <a:pos x="297" y="0"/>
                    </a:cxn>
                    <a:cxn ang="0">
                      <a:pos x="257" y="17"/>
                    </a:cxn>
                    <a:cxn ang="0">
                      <a:pos x="253" y="66"/>
                    </a:cxn>
                    <a:cxn ang="0">
                      <a:pos x="0" y="169"/>
                    </a:cxn>
                    <a:cxn ang="0">
                      <a:pos x="0" y="222"/>
                    </a:cxn>
                    <a:cxn ang="0">
                      <a:pos x="284" y="226"/>
                    </a:cxn>
                    <a:cxn ang="0">
                      <a:pos x="320" y="269"/>
                    </a:cxn>
                    <a:cxn ang="0">
                      <a:pos x="390" y="266"/>
                    </a:cxn>
                    <a:cxn ang="0">
                      <a:pos x="383" y="190"/>
                    </a:cxn>
                    <a:cxn ang="0">
                      <a:pos x="116" y="176"/>
                    </a:cxn>
                    <a:cxn ang="0">
                      <a:pos x="333" y="89"/>
                    </a:cxn>
                    <a:cxn ang="0">
                      <a:pos x="297" y="0"/>
                    </a:cxn>
                    <a:cxn ang="0">
                      <a:pos x="297" y="0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2499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/>
                  <a:ahLst/>
                  <a:cxnLst>
                    <a:cxn ang="0">
                      <a:pos x="0" y="131"/>
                    </a:cxn>
                    <a:cxn ang="0">
                      <a:pos x="863" y="0"/>
                    </a:cxn>
                    <a:cxn ang="0">
                      <a:pos x="926" y="78"/>
                    </a:cxn>
                    <a:cxn ang="0">
                      <a:pos x="941" y="181"/>
                    </a:cxn>
                    <a:cxn ang="0">
                      <a:pos x="903" y="282"/>
                    </a:cxn>
                    <a:cxn ang="0">
                      <a:pos x="57" y="424"/>
                    </a:cxn>
                    <a:cxn ang="0">
                      <a:pos x="53" y="384"/>
                    </a:cxn>
                    <a:cxn ang="0">
                      <a:pos x="863" y="242"/>
                    </a:cxn>
                    <a:cxn ang="0">
                      <a:pos x="893" y="145"/>
                    </a:cxn>
                    <a:cxn ang="0">
                      <a:pos x="840" y="57"/>
                    </a:cxn>
                    <a:cxn ang="0">
                      <a:pos x="0" y="185"/>
                    </a:cxn>
                    <a:cxn ang="0">
                      <a:pos x="0" y="131"/>
                    </a:cxn>
                    <a:cxn ang="0">
                      <a:pos x="0" y="131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2500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/>
                  <a:ahLst/>
                  <a:cxnLst>
                    <a:cxn ang="0">
                      <a:pos x="0" y="126"/>
                    </a:cxn>
                    <a:cxn ang="0">
                      <a:pos x="66" y="173"/>
                    </a:cxn>
                    <a:cxn ang="0">
                      <a:pos x="222" y="166"/>
                    </a:cxn>
                    <a:cxn ang="0">
                      <a:pos x="418" y="116"/>
                    </a:cxn>
                    <a:cxn ang="0">
                      <a:pos x="488" y="42"/>
                    </a:cxn>
                    <a:cxn ang="0">
                      <a:pos x="443" y="2"/>
                    </a:cxn>
                    <a:cxn ang="0">
                      <a:pos x="253" y="0"/>
                    </a:cxn>
                    <a:cxn ang="0">
                      <a:pos x="110" y="12"/>
                    </a:cxn>
                    <a:cxn ang="0">
                      <a:pos x="15" y="76"/>
                    </a:cxn>
                    <a:cxn ang="0">
                      <a:pos x="112" y="95"/>
                    </a:cxn>
                    <a:cxn ang="0">
                      <a:pos x="275" y="53"/>
                    </a:cxn>
                    <a:cxn ang="0">
                      <a:pos x="416" y="53"/>
                    </a:cxn>
                    <a:cxn ang="0">
                      <a:pos x="268" y="110"/>
                    </a:cxn>
                    <a:cxn ang="0">
                      <a:pos x="142" y="126"/>
                    </a:cxn>
                    <a:cxn ang="0">
                      <a:pos x="0" y="126"/>
                    </a:cxn>
                    <a:cxn ang="0">
                      <a:pos x="0" y="126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</p:grpSp>
      <p:grpSp>
        <p:nvGrpSpPr>
          <p:cNvPr id="1035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62502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2503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036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1037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62506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/>
                <a:ahLst/>
                <a:cxnLst>
                  <a:cxn ang="0">
                    <a:pos x="123" y="9"/>
                  </a:cxn>
                  <a:cxn ang="0">
                    <a:pos x="131" y="342"/>
                  </a:cxn>
                  <a:cxn ang="0">
                    <a:pos x="0" y="806"/>
                  </a:cxn>
                  <a:cxn ang="0">
                    <a:pos x="79" y="789"/>
                  </a:cxn>
                  <a:cxn ang="0">
                    <a:pos x="218" y="376"/>
                  </a:cxn>
                  <a:cxn ang="0">
                    <a:pos x="245" y="0"/>
                  </a:cxn>
                  <a:cxn ang="0">
                    <a:pos x="123" y="9"/>
                  </a:cxn>
                  <a:cxn ang="0">
                    <a:pos x="123" y="9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1040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62508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98" y="184"/>
                    </a:cxn>
                    <a:cxn ang="0">
                      <a:pos x="500" y="349"/>
                    </a:cxn>
                    <a:cxn ang="0">
                      <a:pos x="604" y="140"/>
                    </a:cxn>
                    <a:cxn ang="0">
                      <a:pos x="359" y="9"/>
                    </a:cxn>
                    <a:cxn ang="0">
                      <a:pos x="464" y="184"/>
                    </a:cxn>
                    <a:cxn ang="0">
                      <a:pos x="131" y="1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2509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9" y="331"/>
                  <a:ext cx="269" cy="438"/>
                </a:xfrm>
                <a:custGeom>
                  <a:avLst/>
                  <a:gdLst/>
                  <a:ahLst/>
                  <a:cxnLst>
                    <a:cxn ang="0">
                      <a:pos x="741" y="129"/>
                    </a:cxn>
                    <a:cxn ang="0">
                      <a:pos x="485" y="352"/>
                    </a:cxn>
                    <a:cxn ang="0">
                      <a:pos x="163" y="762"/>
                    </a:cxn>
                    <a:cxn ang="0">
                      <a:pos x="0" y="1101"/>
                    </a:cxn>
                    <a:cxn ang="0">
                      <a:pos x="59" y="1230"/>
                    </a:cxn>
                    <a:cxn ang="0">
                      <a:pos x="262" y="1201"/>
                    </a:cxn>
                    <a:cxn ang="0">
                      <a:pos x="578" y="914"/>
                    </a:cxn>
                    <a:cxn ang="0">
                      <a:pos x="876" y="534"/>
                    </a:cxn>
                    <a:cxn ang="0">
                      <a:pos x="1034" y="270"/>
                    </a:cxn>
                    <a:cxn ang="0">
                      <a:pos x="1064" y="84"/>
                    </a:cxn>
                    <a:cxn ang="0">
                      <a:pos x="977" y="0"/>
                    </a:cxn>
                    <a:cxn ang="0">
                      <a:pos x="836" y="65"/>
                    </a:cxn>
                    <a:cxn ang="0">
                      <a:pos x="969" y="107"/>
                    </a:cxn>
                    <a:cxn ang="0">
                      <a:pos x="876" y="352"/>
                    </a:cxn>
                    <a:cxn ang="0">
                      <a:pos x="690" y="656"/>
                    </a:cxn>
                    <a:cxn ang="0">
                      <a:pos x="350" y="1008"/>
                    </a:cxn>
                    <a:cxn ang="0">
                      <a:pos x="116" y="1114"/>
                    </a:cxn>
                    <a:cxn ang="0">
                      <a:pos x="135" y="943"/>
                    </a:cxn>
                    <a:cxn ang="0">
                      <a:pos x="437" y="504"/>
                    </a:cxn>
                    <a:cxn ang="0">
                      <a:pos x="831" y="118"/>
                    </a:cxn>
                    <a:cxn ang="0">
                      <a:pos x="741" y="129"/>
                    </a:cxn>
                    <a:cxn ang="0">
                      <a:pos x="741" y="129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2510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9" y="181"/>
                  <a:ext cx="505" cy="898"/>
                </a:xfrm>
                <a:custGeom>
                  <a:avLst/>
                  <a:gdLst/>
                  <a:ahLst/>
                  <a:cxnLst>
                    <a:cxn ang="0">
                      <a:pos x="1941" y="0"/>
                    </a:cxn>
                    <a:cxn ang="0">
                      <a:pos x="0" y="2521"/>
                    </a:cxn>
                    <a:cxn ang="0">
                      <a:pos x="192" y="2450"/>
                    </a:cxn>
                    <a:cxn ang="0">
                      <a:pos x="2002" y="61"/>
                    </a:cxn>
                    <a:cxn ang="0">
                      <a:pos x="1941" y="0"/>
                    </a:cxn>
                    <a:cxn ang="0">
                      <a:pos x="1941" y="0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2511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/>
                  <a:ahLst/>
                  <a:cxnLst>
                    <a:cxn ang="0">
                      <a:pos x="95" y="2844"/>
                    </a:cxn>
                    <a:cxn ang="0">
                      <a:pos x="394" y="2834"/>
                    </a:cxn>
                    <a:cxn ang="0">
                      <a:pos x="821" y="3009"/>
                    </a:cxn>
                    <a:cxn ang="0">
                      <a:pos x="681" y="2817"/>
                    </a:cxn>
                    <a:cxn ang="0">
                      <a:pos x="367" y="2703"/>
                    </a:cxn>
                    <a:cxn ang="0">
                      <a:pos x="637" y="2720"/>
                    </a:cxn>
                    <a:cxn ang="0">
                      <a:pos x="979" y="2870"/>
                    </a:cxn>
                    <a:cxn ang="0">
                      <a:pos x="2859" y="420"/>
                    </a:cxn>
                    <a:cxn ang="0">
                      <a:pos x="2578" y="148"/>
                    </a:cxn>
                    <a:cxn ang="0">
                      <a:pos x="2308" y="0"/>
                    </a:cxn>
                    <a:cxn ang="0">
                      <a:pos x="2692" y="78"/>
                    </a:cxn>
                    <a:cxn ang="0">
                      <a:pos x="3007" y="428"/>
                    </a:cxn>
                    <a:cxn ang="0">
                      <a:pos x="831" y="3273"/>
                    </a:cxn>
                    <a:cxn ang="0">
                      <a:pos x="481" y="3412"/>
                    </a:cxn>
                    <a:cxn ang="0">
                      <a:pos x="105" y="3771"/>
                    </a:cxn>
                    <a:cxn ang="0">
                      <a:pos x="0" y="3667"/>
                    </a:cxn>
                    <a:cxn ang="0">
                      <a:pos x="131" y="3631"/>
                    </a:cxn>
                    <a:cxn ang="0">
                      <a:pos x="376" y="3385"/>
                    </a:cxn>
                    <a:cxn ang="0">
                      <a:pos x="165" y="3273"/>
                    </a:cxn>
                    <a:cxn ang="0">
                      <a:pos x="165" y="3176"/>
                    </a:cxn>
                    <a:cxn ang="0">
                      <a:pos x="411" y="3298"/>
                    </a:cxn>
                    <a:cxn ang="0">
                      <a:pos x="411" y="3186"/>
                    </a:cxn>
                    <a:cxn ang="0">
                      <a:pos x="603" y="3220"/>
                    </a:cxn>
                    <a:cxn ang="0">
                      <a:pos x="428" y="3079"/>
                    </a:cxn>
                    <a:cxn ang="0">
                      <a:pos x="629" y="3062"/>
                    </a:cxn>
                    <a:cxn ang="0">
                      <a:pos x="95" y="2844"/>
                    </a:cxn>
                    <a:cxn ang="0">
                      <a:pos x="95" y="2844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2512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8" y="896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255" y="106"/>
                    </a:cxn>
                    <a:cxn ang="0">
                      <a:pos x="639" y="342"/>
                    </a:cxn>
                    <a:cxn ang="0">
                      <a:pos x="673" y="289"/>
                    </a:cxn>
                    <a:cxn ang="0">
                      <a:pos x="447" y="114"/>
                    </a:cxn>
                    <a:cxn ang="0">
                      <a:pos x="26" y="0"/>
                    </a:cxn>
                    <a:cxn ang="0">
                      <a:pos x="0" y="80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2513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5"/>
                  <a:ext cx="181" cy="144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40" y="148"/>
                    </a:cxn>
                    <a:cxn ang="0">
                      <a:pos x="638" y="403"/>
                    </a:cxn>
                    <a:cxn ang="0">
                      <a:pos x="716" y="296"/>
                    </a:cxn>
                    <a:cxn ang="0">
                      <a:pos x="420" y="114"/>
                    </a:cxn>
                    <a:cxn ang="0">
                      <a:pos x="70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2514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16" y="139"/>
                    </a:cxn>
                    <a:cxn ang="0">
                      <a:pos x="649" y="411"/>
                    </a:cxn>
                    <a:cxn ang="0">
                      <a:pos x="717" y="314"/>
                    </a:cxn>
                    <a:cxn ang="0">
                      <a:pos x="394" y="87"/>
                    </a:cxn>
                    <a:cxn ang="0">
                      <a:pos x="54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2515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9" y="141"/>
                  <a:ext cx="179" cy="138"/>
                </a:xfrm>
                <a:custGeom>
                  <a:avLst/>
                  <a:gdLst/>
                  <a:ahLst/>
                  <a:cxnLst>
                    <a:cxn ang="0">
                      <a:pos x="0" y="88"/>
                    </a:cxn>
                    <a:cxn ang="0">
                      <a:pos x="272" y="131"/>
                    </a:cxn>
                    <a:cxn ang="0">
                      <a:pos x="665" y="386"/>
                    </a:cxn>
                    <a:cxn ang="0">
                      <a:pos x="709" y="308"/>
                    </a:cxn>
                    <a:cxn ang="0">
                      <a:pos x="306" y="53"/>
                    </a:cxn>
                    <a:cxn ang="0">
                      <a:pos x="43" y="0"/>
                    </a:cxn>
                    <a:cxn ang="0">
                      <a:pos x="0" y="88"/>
                    </a:cxn>
                    <a:cxn ang="0">
                      <a:pos x="0" y="88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  <p:sp>
          <p:nvSpPr>
            <p:cNvPr id="62516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slide" Target="slide21.xml"/><Relationship Id="rId7" Type="http://schemas.openxmlformats.org/officeDocument/2006/relationships/slide" Target="slide25.xml"/><Relationship Id="rId12" Type="http://schemas.openxmlformats.org/officeDocument/2006/relationships/image" Target="../media/image17.jpeg"/><Relationship Id="rId2" Type="http://schemas.openxmlformats.org/officeDocument/2006/relationships/slide" Target="slide18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2.xml"/><Relationship Id="rId11" Type="http://schemas.openxmlformats.org/officeDocument/2006/relationships/slide" Target="slide27.xml"/><Relationship Id="rId5" Type="http://schemas.openxmlformats.org/officeDocument/2006/relationships/slide" Target="slide20.xml"/><Relationship Id="rId10" Type="http://schemas.openxmlformats.org/officeDocument/2006/relationships/slide" Target="slide26.xml"/><Relationship Id="rId4" Type="http://schemas.openxmlformats.org/officeDocument/2006/relationships/slide" Target="slide24.xml"/><Relationship Id="rId9" Type="http://schemas.openxmlformats.org/officeDocument/2006/relationships/slide" Target="slide2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slide" Target="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slide" Target="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slide" Target="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gi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" Target="slide30.xml"/><Relationship Id="rId3" Type="http://schemas.openxmlformats.org/officeDocument/2006/relationships/slide" Target="slide31.xml"/><Relationship Id="rId7" Type="http://schemas.openxmlformats.org/officeDocument/2006/relationships/slide" Target="slide35.xml"/><Relationship Id="rId12" Type="http://schemas.openxmlformats.org/officeDocument/2006/relationships/image" Target="../media/image28.jpeg"/><Relationship Id="rId2" Type="http://schemas.openxmlformats.org/officeDocument/2006/relationships/slide" Target="slide28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2.xml"/><Relationship Id="rId11" Type="http://schemas.openxmlformats.org/officeDocument/2006/relationships/slide" Target="slide37.xml"/><Relationship Id="rId5" Type="http://schemas.openxmlformats.org/officeDocument/2006/relationships/slide" Target="slide29.xml"/><Relationship Id="rId10" Type="http://schemas.openxmlformats.org/officeDocument/2006/relationships/slide" Target="slide36.xml"/><Relationship Id="rId4" Type="http://schemas.openxmlformats.org/officeDocument/2006/relationships/slide" Target="slide34.xml"/><Relationship Id="rId9" Type="http://schemas.openxmlformats.org/officeDocument/2006/relationships/slide" Target="slide3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gi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slide" Target="slide27.xml"/><Relationship Id="rId7" Type="http://schemas.openxmlformats.org/officeDocument/2006/relationships/image" Target="../media/image3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0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g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slide" Target="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slide" Target="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gi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slide" Target="slide40.xml"/><Relationship Id="rId3" Type="http://schemas.openxmlformats.org/officeDocument/2006/relationships/slide" Target="slide41.xml"/><Relationship Id="rId7" Type="http://schemas.openxmlformats.org/officeDocument/2006/relationships/slide" Target="slide45.xml"/><Relationship Id="rId2" Type="http://schemas.openxmlformats.org/officeDocument/2006/relationships/slide" Target="slide38.xml"/><Relationship Id="rId1" Type="http://schemas.openxmlformats.org/officeDocument/2006/relationships/slideLayout" Target="../slideLayouts/slideLayout7.xml"/><Relationship Id="rId6" Type="http://schemas.openxmlformats.org/officeDocument/2006/relationships/slide" Target="slide42.xml"/><Relationship Id="rId11" Type="http://schemas.openxmlformats.org/officeDocument/2006/relationships/image" Target="../media/image43.png"/><Relationship Id="rId5" Type="http://schemas.openxmlformats.org/officeDocument/2006/relationships/slide" Target="slide39.xml"/><Relationship Id="rId10" Type="http://schemas.openxmlformats.org/officeDocument/2006/relationships/slide" Target="slide46.xml"/><Relationship Id="rId4" Type="http://schemas.openxmlformats.org/officeDocument/2006/relationships/slide" Target="slide44.xml"/><Relationship Id="rId9" Type="http://schemas.openxmlformats.org/officeDocument/2006/relationships/slide" Target="slide4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" Target="slide3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" Target="slide3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" Target="slide3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slide" Target="slide37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WordArt 5" descr="Частый вертикальный"/>
          <p:cNvSpPr>
            <a:spLocks noChangeArrowheads="1" noChangeShapeType="1" noTextEdit="1"/>
          </p:cNvSpPr>
          <p:nvPr/>
        </p:nvSpPr>
        <p:spPr bwMode="auto">
          <a:xfrm>
            <a:off x="1331640" y="2276872"/>
            <a:ext cx="6481762" cy="1601772"/>
          </a:xfrm>
          <a:prstGeom prst="rect">
            <a:avLst/>
          </a:prstGeom>
        </p:spPr>
        <p:txBody>
          <a:bodyPr wrap="none" fromWordArt="1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kern="10" cap="all" dirty="0" smtClean="0">
                <a:ln w="0"/>
                <a:solidFill>
                  <a:srgbClr val="660066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  <a:latin typeface="Arial"/>
                <a:cs typeface="Arial"/>
              </a:rPr>
              <a:t>механика</a:t>
            </a:r>
            <a:endParaRPr lang="ru-RU" sz="8000" b="1" kern="10" cap="all" dirty="0">
              <a:ln w="0"/>
              <a:solidFill>
                <a:srgbClr val="660066"/>
              </a:solidFill>
              <a:effectLst>
                <a:glow rad="139700">
                  <a:schemeClr val="bg2">
                    <a:lumMod val="50000"/>
                    <a:alpha val="40000"/>
                  </a:schemeClr>
                </a:glow>
                <a:reflection blurRad="12700" stA="50000" endPos="50000" dist="5000" dir="5400000" sy="-100000" rotWithShape="0"/>
              </a:effectLst>
              <a:latin typeface="Arial"/>
              <a:cs typeface="Aria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89705" y="1196752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kern="10" cap="all" dirty="0" smtClean="0">
                <a:ln w="0"/>
                <a:solidFill>
                  <a:srgbClr val="660066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  <a:latin typeface="Arial"/>
                <a:cs typeface="Arial"/>
              </a:rPr>
              <a:t> </a:t>
            </a:r>
            <a:endParaRPr lang="ru-RU" b="1" kern="10" cap="all" dirty="0">
              <a:ln w="0"/>
              <a:solidFill>
                <a:srgbClr val="660066"/>
              </a:solidFill>
              <a:effectLst>
                <a:glow rad="139700">
                  <a:schemeClr val="bg2">
                    <a:lumMod val="50000"/>
                    <a:alpha val="40000"/>
                  </a:schemeClr>
                </a:glow>
                <a:reflection blurRad="12700" stA="50000" endPos="50000" dist="5000" dir="5400000" sy="-100000" rotWithShape="0"/>
              </a:effectLst>
              <a:latin typeface="Arial"/>
              <a:cs typeface="Arial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98870" y="908720"/>
            <a:ext cx="26534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kern="10" cap="all" dirty="0" smtClean="0">
                <a:ln w="0"/>
                <a:solidFill>
                  <a:srgbClr val="00B050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  <a:latin typeface="Arial"/>
                <a:cs typeface="Arial"/>
              </a:rPr>
              <a:t>Урок-игра </a:t>
            </a:r>
            <a:r>
              <a:rPr lang="ru-RU" b="1" kern="10" cap="all" dirty="0" smtClean="0">
                <a:ln w="0"/>
                <a:solidFill>
                  <a:srgbClr val="660066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  <a:latin typeface="Arial"/>
                <a:cs typeface="Arial"/>
              </a:rPr>
              <a:t> </a:t>
            </a:r>
            <a:endParaRPr lang="ru-RU" b="1" kern="10" cap="all" dirty="0">
              <a:ln w="0"/>
              <a:solidFill>
                <a:srgbClr val="660066"/>
              </a:solidFill>
              <a:effectLst>
                <a:glow rad="139700">
                  <a:schemeClr val="bg2">
                    <a:lumMod val="50000"/>
                    <a:alpha val="40000"/>
                  </a:schemeClr>
                </a:glow>
                <a:reflection blurRad="12700" stA="50000" endPos="50000" dist="5000" dir="5400000" sy="-100000" rotWithShape="0"/>
              </a:effectLst>
              <a:latin typeface="Arial"/>
              <a:cs typeface="Arial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79177" y="5445224"/>
            <a:ext cx="35343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kern="10" cap="all" dirty="0" smtClean="0">
                <a:ln w="0"/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  <a:latin typeface="Arial"/>
                <a:cs typeface="Arial"/>
              </a:rPr>
              <a:t>Евдокимова  Л.А. </a:t>
            </a:r>
          </a:p>
          <a:p>
            <a:pPr algn="ctr"/>
            <a:r>
              <a:rPr lang="ru-RU" b="1" kern="10" cap="all" dirty="0" err="1" smtClean="0">
                <a:ln w="0"/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  <a:latin typeface="Arial"/>
                <a:cs typeface="Arial"/>
              </a:rPr>
              <a:t>Гбоу</a:t>
            </a:r>
            <a:r>
              <a:rPr lang="ru-RU" b="1" kern="10" cap="all" dirty="0" smtClean="0">
                <a:ln w="0"/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  <a:latin typeface="Arial"/>
                <a:cs typeface="Arial"/>
              </a:rPr>
              <a:t> </a:t>
            </a:r>
            <a:r>
              <a:rPr lang="ru-RU" b="1" kern="10" cap="all" dirty="0" err="1" smtClean="0">
                <a:ln w="0"/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  <a:latin typeface="Arial"/>
                <a:cs typeface="Arial"/>
              </a:rPr>
              <a:t>сош</a:t>
            </a:r>
            <a:r>
              <a:rPr lang="ru-RU" b="1" kern="10" cap="all" dirty="0" smtClean="0">
                <a:ln w="0"/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  <a:latin typeface="Arial"/>
                <a:cs typeface="Arial"/>
              </a:rPr>
              <a:t> №1924 , </a:t>
            </a:r>
            <a:r>
              <a:rPr lang="ru-RU" b="1" kern="10" cap="all" dirty="0" err="1" smtClean="0">
                <a:ln w="0"/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  <a:latin typeface="Arial"/>
                <a:cs typeface="Arial"/>
              </a:rPr>
              <a:t>мОСКВА</a:t>
            </a:r>
            <a:endParaRPr lang="ru-RU" b="1" kern="10" cap="all" dirty="0">
              <a:ln w="0"/>
              <a:effectLst>
                <a:glow rad="139700">
                  <a:schemeClr val="bg2">
                    <a:lumMod val="50000"/>
                    <a:alpha val="40000"/>
                  </a:schemeClr>
                </a:glow>
                <a:reflection blurRad="12700" stA="50000" endPos="50000" dist="5000" dir="5400000" sy="-100000" rotWithShape="0"/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UIA14NCAYBQLTECAVSA66LCAODTKXXCAUKJKM2CA760YR1CAT3ILQOCAUBFB2PCAP2EDA3CA9MRIYRCAVG7808CAN3EIMECA76RS0PCAKKLJBQCA9KHC6DCA8SBQAQCAR37BUHCAU4NM4YCAG8BE7WCA05KSG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8" y="3071813"/>
            <a:ext cx="4476750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14313" y="4071938"/>
            <a:ext cx="4038600" cy="1239837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80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первого</a:t>
            </a: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357188" y="357188"/>
            <a:ext cx="8286750" cy="258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>
                <a:latin typeface="Arial" charset="0"/>
              </a:rPr>
              <a:t> </a:t>
            </a:r>
            <a:r>
              <a:rPr lang="ru-RU" sz="5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Согласно какого закона Ньютона парашютист спускается равномерно</a:t>
            </a:r>
            <a:r>
              <a:rPr lang="en-US" sz="5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sz="3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24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/>
      <p:bldP spid="3584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357688" y="3143250"/>
            <a:ext cx="4500562" cy="33575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40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Резиновые ручки,</a:t>
            </a:r>
          </a:p>
          <a:p>
            <a:pPr algn="ctr" eaLnBrk="1" hangingPunct="1">
              <a:buFontTx/>
              <a:buNone/>
            </a:pPr>
            <a:r>
              <a:rPr lang="ru-RU" sz="40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протекторы  колёс, тормозные колодки</a:t>
            </a: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0" y="214313"/>
            <a:ext cx="4032250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3200" dirty="0">
                <a:latin typeface="Arial" charset="0"/>
              </a:rPr>
              <a:t> </a:t>
            </a:r>
            <a:r>
              <a:rPr lang="ru-RU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Назовите пару деталей велосипеда, изготовленные для увеличения силы </a:t>
            </a:r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трения</a:t>
            </a:r>
            <a:endParaRPr lang="ru-RU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3" name="Picture 5" descr="6G2BFJCAWWUPR6CAX3N2T9CAKW201SCAFK337ZCAJTA3BVCA19FBRHCAES0JZSCAE67E5HCAJLTI05CAFOJZTRCATHRRIZCAT3LB8VCA5GKPYWCA7OMWMYCAOKEEF4CA5EQOA1CAL188J2CABC8E06CAV7F23J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357188"/>
            <a:ext cx="3608388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Z2LENJCAZXQTULCAOIUHMUCANQWNM5CAV5HTRYCA1ZQGZ4CARRY5MJCAK29HEPCAALRP7YCAYAC5D1CA78V6KECA63H7ZTCAUT6SOECA0TQQARCA11FIL4CAG4R09MCA5B34B0CABZPOZPCAM71AD5CAG91RF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3" y="3143250"/>
            <a:ext cx="40005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716463" y="3143250"/>
            <a:ext cx="4038600" cy="29400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60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Из - за явления инерции</a:t>
            </a: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214282" y="285728"/>
            <a:ext cx="785812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 dirty="0">
                <a:latin typeface="Arial" charset="0"/>
              </a:rPr>
              <a:t> </a:t>
            </a:r>
            <a:r>
              <a:rPr lang="ru-RU" sz="4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Почему нельзя перебегать дорогу перед близко идущим транспортом</a:t>
            </a:r>
            <a:r>
              <a:rPr lang="en-US" sz="4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/>
      <p:bldP spid="348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635375" y="4221163"/>
            <a:ext cx="4038600" cy="143827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80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третий</a:t>
            </a:r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214313" y="357188"/>
            <a:ext cx="4786312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48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Какой закон Ньютона запрещает  поднимать себя за волосы</a:t>
            </a:r>
            <a:r>
              <a:rPr lang="en-US" sz="48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sz="32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3800" y="333375"/>
            <a:ext cx="3938588" cy="293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/>
      <p:bldP spid="389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285750"/>
            <a:ext cx="8229600" cy="1928813"/>
          </a:xfrm>
        </p:spPr>
        <p:txBody>
          <a:bodyPr anchor="ctr"/>
          <a:lstStyle/>
          <a:p>
            <a:pPr eaLnBrk="1" hangingPunct="1"/>
            <a:r>
              <a:rPr lang="ru-RU" sz="4000" b="1" dirty="0" smtClean="0">
                <a:solidFill>
                  <a:srgbClr val="7030A0"/>
                </a:solidFill>
                <a:effectLst>
                  <a:glow rad="139700">
                    <a:srgbClr val="FFFFFF"/>
                  </a:glow>
                </a:effectLst>
                <a:latin typeface="Times New Roman" pitchFamily="18" charset="0"/>
                <a:cs typeface="Times New Roman" pitchFamily="18" charset="0"/>
              </a:rPr>
              <a:t>Какое небесное тело притягивает к себе сильнее</a:t>
            </a:r>
            <a:r>
              <a:rPr lang="en-US" sz="4000" b="1" dirty="0" smtClean="0">
                <a:solidFill>
                  <a:srgbClr val="7030A0"/>
                </a:solidFill>
                <a:effectLst>
                  <a:glow rad="139700">
                    <a:srgbClr val="FFFFFF"/>
                  </a:glo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4000" b="1" dirty="0" smtClean="0">
                <a:solidFill>
                  <a:srgbClr val="7030A0"/>
                </a:solidFill>
                <a:effectLst>
                  <a:glow rad="139700">
                    <a:srgbClr val="FFFFFF"/>
                  </a:glow>
                </a:effectLst>
                <a:latin typeface="Times New Roman" pitchFamily="18" charset="0"/>
                <a:cs typeface="Times New Roman" pitchFamily="18" charset="0"/>
              </a:rPr>
              <a:t> Земля Луну или Луна Землю </a:t>
            </a:r>
            <a:r>
              <a:rPr lang="en-US" sz="4000" b="1" dirty="0" smtClean="0">
                <a:solidFill>
                  <a:srgbClr val="7030A0"/>
                </a:solidFill>
                <a:effectLst>
                  <a:glow rad="139700">
                    <a:srgbClr val="FFFFFF"/>
                  </a:glo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ru-RU" sz="4000" b="1" dirty="0" smtClean="0">
              <a:solidFill>
                <a:srgbClr val="7030A0"/>
              </a:solidFill>
              <a:effectLst>
                <a:glow rad="139700">
                  <a:srgbClr val="FFFFFF"/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500438" y="2928938"/>
            <a:ext cx="5181600" cy="3586162"/>
          </a:xfrm>
        </p:spPr>
        <p:txBody>
          <a:bodyPr/>
          <a:lstStyle/>
          <a:p>
            <a:pPr eaLnBrk="1" hangingPunct="1">
              <a:buFontTx/>
              <a:buNone/>
            </a:pPr>
            <a:endParaRPr lang="ru-RU" sz="2800" smtClean="0"/>
          </a:p>
          <a:p>
            <a:pPr algn="ctr" eaLnBrk="1" hangingPunct="1">
              <a:buFontTx/>
              <a:buNone/>
            </a:pPr>
            <a:r>
              <a:rPr lang="ru-RU" sz="4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Одинаково, по третьему закону Ньютона</a:t>
            </a:r>
          </a:p>
        </p:txBody>
      </p:sp>
      <p:pic>
        <p:nvPicPr>
          <p:cNvPr id="16388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1643063"/>
            <a:ext cx="2571750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  <p:bldP spid="3993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143125" y="5143500"/>
            <a:ext cx="5000625" cy="128587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60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 втором</a:t>
            </a: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500063" y="0"/>
            <a:ext cx="7818437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4000">
                <a:latin typeface="Arial" charset="0"/>
              </a:rPr>
              <a:t> </a:t>
            </a:r>
            <a:r>
              <a:rPr lang="ru-RU" sz="48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каком случае сила натяжения нити больше</a:t>
            </a:r>
            <a:r>
              <a:rPr lang="en-US" sz="48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sz="72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pSp>
        <p:nvGrpSpPr>
          <p:cNvPr id="2" name="Группа 17"/>
          <p:cNvGrpSpPr>
            <a:grpSpLocks/>
          </p:cNvGrpSpPr>
          <p:nvPr/>
        </p:nvGrpSpPr>
        <p:grpSpPr bwMode="auto">
          <a:xfrm>
            <a:off x="1428750" y="2286000"/>
            <a:ext cx="6819900" cy="2570163"/>
            <a:chOff x="323850" y="3716338"/>
            <a:chExt cx="4176713" cy="1657350"/>
          </a:xfrm>
        </p:grpSpPr>
        <p:sp>
          <p:nvSpPr>
            <p:cNvPr id="17415" name="Rectangle 4"/>
            <p:cNvSpPr>
              <a:spLocks noChangeArrowheads="1"/>
            </p:cNvSpPr>
            <p:nvPr/>
          </p:nvSpPr>
          <p:spPr bwMode="auto">
            <a:xfrm>
              <a:off x="971550" y="3933825"/>
              <a:ext cx="647700" cy="35877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17416" name="Rectangle 5"/>
            <p:cNvSpPr>
              <a:spLocks noChangeArrowheads="1"/>
            </p:cNvSpPr>
            <p:nvPr/>
          </p:nvSpPr>
          <p:spPr bwMode="auto">
            <a:xfrm>
              <a:off x="2627313" y="3716338"/>
              <a:ext cx="1152525" cy="6477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17417" name="Rectangle 6"/>
            <p:cNvSpPr>
              <a:spLocks noChangeArrowheads="1"/>
            </p:cNvSpPr>
            <p:nvPr/>
          </p:nvSpPr>
          <p:spPr bwMode="auto">
            <a:xfrm>
              <a:off x="1042988" y="4724400"/>
              <a:ext cx="1152525" cy="649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17418" name="Rectangle 7"/>
            <p:cNvSpPr>
              <a:spLocks noChangeArrowheads="1"/>
            </p:cNvSpPr>
            <p:nvPr/>
          </p:nvSpPr>
          <p:spPr bwMode="auto">
            <a:xfrm>
              <a:off x="3059113" y="4941888"/>
              <a:ext cx="649287" cy="36036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17419" name="Line 8"/>
            <p:cNvSpPr>
              <a:spLocks noChangeShapeType="1"/>
            </p:cNvSpPr>
            <p:nvPr/>
          </p:nvSpPr>
          <p:spPr bwMode="auto">
            <a:xfrm>
              <a:off x="1619250" y="4076700"/>
              <a:ext cx="1008063" cy="0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20" name="Line 9"/>
            <p:cNvSpPr>
              <a:spLocks noChangeShapeType="1"/>
            </p:cNvSpPr>
            <p:nvPr/>
          </p:nvSpPr>
          <p:spPr bwMode="auto">
            <a:xfrm>
              <a:off x="2195513" y="5084763"/>
              <a:ext cx="863600" cy="0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21" name="Line 10"/>
            <p:cNvSpPr>
              <a:spLocks noChangeShapeType="1"/>
            </p:cNvSpPr>
            <p:nvPr/>
          </p:nvSpPr>
          <p:spPr bwMode="auto">
            <a:xfrm>
              <a:off x="3779838" y="4076700"/>
              <a:ext cx="28733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22" name="Line 11"/>
            <p:cNvSpPr>
              <a:spLocks noChangeShapeType="1"/>
            </p:cNvSpPr>
            <p:nvPr/>
          </p:nvSpPr>
          <p:spPr bwMode="auto">
            <a:xfrm>
              <a:off x="3708400" y="5084763"/>
              <a:ext cx="28733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23" name="Line 12"/>
            <p:cNvSpPr>
              <a:spLocks noChangeShapeType="1"/>
            </p:cNvSpPr>
            <p:nvPr/>
          </p:nvSpPr>
          <p:spPr bwMode="auto">
            <a:xfrm>
              <a:off x="395288" y="5373688"/>
              <a:ext cx="4105275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24" name="Line 13"/>
            <p:cNvSpPr>
              <a:spLocks noChangeShapeType="1"/>
            </p:cNvSpPr>
            <p:nvPr/>
          </p:nvSpPr>
          <p:spPr bwMode="auto">
            <a:xfrm flipH="1">
              <a:off x="323850" y="4365625"/>
              <a:ext cx="3816350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7715250" y="2428875"/>
            <a:ext cx="8128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>
                <a:latin typeface="Arial" charset="0"/>
              </a:rPr>
              <a:t>1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7929563" y="4000500"/>
            <a:ext cx="49847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>
                <a:latin typeface="Arial" charset="0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build="p"/>
      <p:bldP spid="30723" grpId="0"/>
      <p:bldP spid="19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78450" y="1285875"/>
            <a:ext cx="376555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785813" y="4714875"/>
            <a:ext cx="7286625" cy="1614488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4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Увеличится в 3 раза</a:t>
            </a: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357188" y="500063"/>
            <a:ext cx="542925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3600">
                <a:latin typeface="Arial" charset="0"/>
              </a:rPr>
              <a:t> </a:t>
            </a:r>
            <a:r>
              <a:rPr lang="ru-RU" sz="44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Как изменится сила упругости, если удлинение увечить в 3 раза</a:t>
            </a:r>
            <a:r>
              <a:rPr lang="en-US" sz="44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sz="24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  <p:bldP spid="2970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56" name="Group 24"/>
          <p:cNvGraphicFramePr>
            <a:graphicFrameLocks noGrp="1"/>
          </p:cNvGraphicFramePr>
          <p:nvPr>
            <p:ph idx="4294967295"/>
          </p:nvPr>
        </p:nvGraphicFramePr>
        <p:xfrm>
          <a:off x="2357438" y="2071688"/>
          <a:ext cx="6126162" cy="4216401"/>
        </p:xfrm>
        <a:graphic>
          <a:graphicData uri="http://schemas.openxmlformats.org/drawingml/2006/table">
            <a:tbl>
              <a:tblPr/>
              <a:tblGrid>
                <a:gridCol w="2041525"/>
                <a:gridCol w="2043112"/>
                <a:gridCol w="2041525"/>
              </a:tblGrid>
              <a:tr h="1404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hlinkClick r:id="rId2" action="ppaction://hlinksldjump"/>
                        </a:rPr>
                        <a:t>1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hlinkClick r:id="rId3" action="ppaction://hlinksldjump"/>
                        </a:rPr>
                        <a:t>4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hlinkClick r:id="rId4" action="ppaction://hlinksldjump"/>
                        </a:rPr>
                        <a:t>7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06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hlinkClick r:id="rId5" action="ppaction://hlinksldjump"/>
                        </a:rPr>
                        <a:t>2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hlinkClick r:id="rId6" action="ppaction://hlinksldjump"/>
                        </a:rPr>
                        <a:t>5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hlinkClick r:id="rId7" action="ppaction://hlinksldjump"/>
                        </a:rPr>
                        <a:t>8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04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hlinkClick r:id="rId8" action="ppaction://hlinksldjump"/>
                        </a:rPr>
                        <a:t>3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hlinkClick r:id="rId9" action="ppaction://hlinksldjump"/>
                        </a:rPr>
                        <a:t>6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hlinkClick r:id="rId10" action="ppaction://hlinksldjump"/>
                        </a:rPr>
                        <a:t>9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476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Arial" charset="0"/>
            </a:endParaRPr>
          </a:p>
        </p:txBody>
      </p:sp>
      <p:pic>
        <p:nvPicPr>
          <p:cNvPr id="19477" name="Picture 26" descr="C41-12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0"/>
            <a:ext cx="2214563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Прямоугольник 24"/>
          <p:cNvSpPr/>
          <p:nvPr/>
        </p:nvSpPr>
        <p:spPr>
          <a:xfrm>
            <a:off x="1714480" y="500042"/>
            <a:ext cx="6858048" cy="923330"/>
          </a:xfrm>
          <a:prstGeom prst="rect">
            <a:avLst/>
          </a:prstGeom>
          <a:noFill/>
        </p:spPr>
        <p:txBody>
          <a:bodyPr spcFirstLastPara="1">
            <a:prstTxWarp prst="textArchDown">
              <a:avLst/>
            </a:prstTxWarp>
            <a:spAutoFit/>
          </a:bodyPr>
          <a:lstStyle/>
          <a:p>
            <a:pPr algn="ctr">
              <a:defRPr/>
            </a:pPr>
            <a:r>
              <a:rPr lang="ru-RU" sz="72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C00000"/>
                    </a:gs>
                    <a:gs pos="50000">
                      <a:schemeClr val="accent1">
                        <a:satMod val="280000"/>
                        <a:tint val="100000"/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atMod val="280000"/>
                        <a:tint val="100000"/>
                        <a:shade val="100000"/>
                        <a:satMod val="115000"/>
                      </a:schemeClr>
                    </a:gs>
                  </a:gsLst>
                  <a:lin ang="0" scaled="1"/>
                  <a:tileRect/>
                </a:gra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Arial" charset="0"/>
              </a:rPr>
              <a:t>Первая игра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2225675"/>
          </a:xfrm>
        </p:spPr>
        <p:txBody>
          <a:bodyPr anchor="ctr"/>
          <a:lstStyle/>
          <a:p>
            <a:pPr eaLnBrk="1" hangingPunct="1"/>
            <a:r>
              <a:rPr lang="ru-RU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КАКАЯ СИЛА ИЗОБРАЖЕНА НА РИСУНКЕ</a:t>
            </a:r>
            <a:r>
              <a:rPr lang="en-US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sz="3600" smtClean="0">
                <a:solidFill>
                  <a:srgbClr val="FF3300"/>
                </a:solidFill>
              </a:rPr>
              <a:t/>
            </a:r>
            <a:br>
              <a:rPr lang="ru-RU" sz="3600" smtClean="0">
                <a:solidFill>
                  <a:srgbClr val="FF3300"/>
                </a:solidFill>
              </a:rPr>
            </a:br>
            <a:endParaRPr lang="ru-RU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95288" y="2209800"/>
            <a:ext cx="4779962" cy="3219450"/>
          </a:xfrm>
        </p:spPr>
        <p:txBody>
          <a:bodyPr/>
          <a:lstStyle/>
          <a:p>
            <a:pPr eaLnBrk="1" hangingPunct="1"/>
            <a:endParaRPr lang="ru-RU" sz="2000" smtClean="0"/>
          </a:p>
          <a:p>
            <a:pPr eaLnBrk="1" hangingPunct="1"/>
            <a:endParaRPr lang="ru-RU" sz="2000" smtClean="0"/>
          </a:p>
          <a:p>
            <a:pPr eaLnBrk="1" hangingPunct="1"/>
            <a:r>
              <a:rPr lang="ru-RU" sz="40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А)</a:t>
            </a:r>
            <a:r>
              <a:rPr lang="ru-RU" sz="24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ВЕС</a:t>
            </a:r>
          </a:p>
          <a:p>
            <a:pPr eaLnBrk="1" hangingPunct="1"/>
            <a:r>
              <a:rPr lang="ru-RU" sz="40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Б) ТЯЖЕСТИ</a:t>
            </a:r>
          </a:p>
          <a:p>
            <a:pPr eaLnBrk="1" hangingPunct="1"/>
            <a:r>
              <a:rPr lang="ru-RU" sz="40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В) УПРУГОСТИ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05338" y="1828800"/>
            <a:ext cx="3776662" cy="3657600"/>
          </a:xfrm>
        </p:spPr>
        <p:txBody>
          <a:bodyPr/>
          <a:lstStyle/>
          <a:p>
            <a:pPr eaLnBrk="1" hangingPunct="1"/>
            <a:endParaRPr lang="ru-RU" sz="2800" smtClean="0"/>
          </a:p>
          <a:p>
            <a:pPr eaLnBrk="1" hangingPunct="1"/>
            <a:endParaRPr lang="ru-RU" sz="2800" smtClean="0"/>
          </a:p>
          <a:p>
            <a:pPr eaLnBrk="1" hangingPunct="1"/>
            <a:endParaRPr lang="ru-RU" sz="2800" smtClean="0"/>
          </a:p>
          <a:p>
            <a:pPr algn="ctr" eaLnBrk="1" hangingPunct="1">
              <a:buFontTx/>
              <a:buNone/>
            </a:pPr>
            <a:r>
              <a:rPr lang="ru-RU" sz="8000" smtClean="0">
                <a:solidFill>
                  <a:srgbClr val="FF3300"/>
                </a:solidFill>
              </a:rPr>
              <a:t>Б</a:t>
            </a:r>
          </a:p>
        </p:txBody>
      </p:sp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75" y="2286000"/>
            <a:ext cx="35750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7" descr="Ins1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163" y="5300663"/>
            <a:ext cx="1584325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468313"/>
            <a:ext cx="6870700" cy="900112"/>
          </a:xfrm>
        </p:spPr>
        <p:txBody>
          <a:bodyPr anchor="ctr"/>
          <a:lstStyle/>
          <a:p>
            <a:pPr eaLnBrk="1" hangingPunct="1"/>
            <a:r>
              <a:rPr lang="ru-RU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ЧТО ЭТО ЗА ПРИБОР</a:t>
            </a:r>
            <a:r>
              <a:rPr lang="en-US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smtClean="0">
                <a:solidFill>
                  <a:srgbClr val="FF3300"/>
                </a:solidFill>
              </a:rPr>
              <a:t/>
            </a:r>
            <a:br>
              <a:rPr lang="ru-RU" smtClean="0">
                <a:solidFill>
                  <a:srgbClr val="FF3300"/>
                </a:solidFill>
              </a:rPr>
            </a:br>
            <a:endParaRPr lang="ru-RU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643188" y="3286125"/>
            <a:ext cx="5286375" cy="2911475"/>
          </a:xfrm>
        </p:spPr>
        <p:txBody>
          <a:bodyPr/>
          <a:lstStyle/>
          <a:p>
            <a:pPr eaLnBrk="1" hangingPunct="1"/>
            <a:endParaRPr lang="ru-RU" sz="2000" smtClean="0"/>
          </a:p>
          <a:p>
            <a:pPr eaLnBrk="1" hangingPunct="1"/>
            <a:r>
              <a:rPr lang="ru-RU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А) МАНОМЕТР</a:t>
            </a:r>
          </a:p>
          <a:p>
            <a:pPr eaLnBrk="1" hangingPunct="1"/>
            <a:r>
              <a:rPr lang="ru-RU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Б) БАРОМЕТР</a:t>
            </a:r>
          </a:p>
          <a:p>
            <a:pPr eaLnBrk="1" hangingPunct="1"/>
            <a:r>
              <a:rPr lang="ru-RU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В) ДИНАМОМЕТР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05338" y="1828800"/>
            <a:ext cx="3776662" cy="958850"/>
          </a:xfrm>
        </p:spPr>
        <p:txBody>
          <a:bodyPr/>
          <a:lstStyle/>
          <a:p>
            <a:pPr eaLnBrk="1" hangingPunct="1"/>
            <a:endParaRPr lang="ru-RU" sz="2800" smtClean="0"/>
          </a:p>
          <a:p>
            <a:pPr eaLnBrk="1" hangingPunct="1"/>
            <a:endParaRPr lang="ru-RU" sz="2800" smtClean="0"/>
          </a:p>
          <a:p>
            <a:pPr eaLnBrk="1" hangingPunct="1"/>
            <a:endParaRPr lang="ru-RU" sz="2800" smtClean="0"/>
          </a:p>
        </p:txBody>
      </p:sp>
      <p:sp>
        <p:nvSpPr>
          <p:cNvPr id="21509" name="TextBox 8"/>
          <p:cNvSpPr txBox="1">
            <a:spLocks noChangeArrowheads="1"/>
          </p:cNvSpPr>
          <p:nvPr/>
        </p:nvSpPr>
        <p:spPr bwMode="auto">
          <a:xfrm>
            <a:off x="4572000" y="1357313"/>
            <a:ext cx="86836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8000">
                <a:solidFill>
                  <a:srgbClr val="00B050"/>
                </a:solidFill>
                <a:latin typeface="Arial" charset="0"/>
              </a:rPr>
              <a:t>В</a:t>
            </a:r>
          </a:p>
        </p:txBody>
      </p:sp>
      <p:pic>
        <p:nvPicPr>
          <p:cNvPr id="12294" name="Picture 6" descr="Прибор для измерения сил называется динамометром. Основные его части - пружина со стрелкой и шкала, размеченная в единицах сил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50" y="1000125"/>
            <a:ext cx="7804150" cy="181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8" descr="Ins1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875" y="5734050"/>
            <a:ext cx="1152525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4"/>
          <p:cNvSpPr>
            <a:spLocks noChangeArrowheads="1" noChangeShapeType="1" noTextEdit="1"/>
          </p:cNvSpPr>
          <p:nvPr/>
        </p:nvSpPr>
        <p:spPr bwMode="auto">
          <a:xfrm rot="-1311937">
            <a:off x="1128713" y="1865313"/>
            <a:ext cx="7254875" cy="2800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pic>
        <p:nvPicPr>
          <p:cNvPr id="4100" name="Рисунок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3" y="2544763"/>
            <a:ext cx="2857500" cy="431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 rot="21232590">
            <a:off x="690500" y="1212302"/>
            <a:ext cx="7141567" cy="186204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5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Разминка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КАКОЙ ФРУКТ</a:t>
            </a:r>
            <a:r>
              <a:rPr lang="en-US" sz="2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 МНЕНИЮ РУССО, ПОМОГ ОТКРЫТЬ ЗАКОН ВСЕМИРНОГО ТЯГОТЕНИЯ</a:t>
            </a:r>
            <a:r>
              <a:rPr lang="en-US" sz="2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2800" b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828800"/>
            <a:ext cx="4427538" cy="3657600"/>
          </a:xfrm>
        </p:spPr>
        <p:txBody>
          <a:bodyPr/>
          <a:lstStyle/>
          <a:p>
            <a:pPr eaLnBrk="1" hangingPunct="1"/>
            <a:r>
              <a:rPr lang="ru-RU" sz="48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А) ГРУША</a:t>
            </a:r>
          </a:p>
          <a:p>
            <a:pPr eaLnBrk="1" hangingPunct="1"/>
            <a:r>
              <a:rPr lang="ru-RU" sz="48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Б) СЛИВА</a:t>
            </a:r>
          </a:p>
          <a:p>
            <a:pPr eaLnBrk="1" hangingPunct="1"/>
            <a:r>
              <a:rPr lang="ru-RU" sz="48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В) ЯБЛОКО</a:t>
            </a:r>
          </a:p>
          <a:p>
            <a:endParaRPr lang="ru-RU" smtClean="0"/>
          </a:p>
        </p:txBody>
      </p:sp>
      <p:pic>
        <p:nvPicPr>
          <p:cNvPr id="64517" name="Picture 7" descr="Ins1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875" y="5734050"/>
            <a:ext cx="1152525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8" name="Rectangle 6"/>
          <p:cNvSpPr>
            <a:spLocks noChangeArrowheads="1"/>
          </p:cNvSpPr>
          <p:nvPr/>
        </p:nvSpPr>
        <p:spPr bwMode="auto">
          <a:xfrm>
            <a:off x="6227763" y="2852738"/>
            <a:ext cx="930275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8800">
                <a:solidFill>
                  <a:srgbClr val="FF3300"/>
                </a:solidFill>
                <a:latin typeface="Arial" charset="0"/>
              </a:rPr>
              <a:t>В</a:t>
            </a:r>
          </a:p>
        </p:txBody>
      </p:sp>
      <p:pic>
        <p:nvPicPr>
          <p:cNvPr id="3077" name="Picture 5" descr="62-102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4663" y="1844675"/>
            <a:ext cx="424815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-171450"/>
            <a:ext cx="6419850" cy="1728788"/>
          </a:xfrm>
        </p:spPr>
        <p:txBody>
          <a:bodyPr anchor="ctr"/>
          <a:lstStyle/>
          <a:p>
            <a:pPr eaLnBrk="1" hangingPunct="1"/>
            <a:r>
              <a:rPr lang="ru-RU" sz="4800" b="1" smtClean="0">
                <a:solidFill>
                  <a:srgbClr val="A50021"/>
                </a:solidFill>
              </a:rPr>
              <a:t>Чему равна длина волны?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828800"/>
            <a:ext cx="3776663" cy="3657600"/>
          </a:xfrm>
        </p:spPr>
        <p:txBody>
          <a:bodyPr/>
          <a:lstStyle/>
          <a:p>
            <a:pPr eaLnBrk="1" hangingPunct="1"/>
            <a:endParaRPr lang="ru-RU" sz="2000" smtClean="0"/>
          </a:p>
          <a:p>
            <a:pPr eaLnBrk="1" hangingPunct="1"/>
            <a:endParaRPr lang="ru-RU" sz="2000" smtClean="0"/>
          </a:p>
          <a:p>
            <a:pPr eaLnBrk="1" hangingPunct="1">
              <a:buFontTx/>
              <a:buNone/>
            </a:pPr>
            <a:r>
              <a:rPr lang="ru-RU" sz="36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А) 2</a:t>
            </a:r>
          </a:p>
          <a:p>
            <a:pPr eaLnBrk="1" hangingPunct="1">
              <a:buFontTx/>
              <a:buNone/>
            </a:pPr>
            <a:r>
              <a:rPr lang="ru-RU" sz="36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Б)</a:t>
            </a:r>
            <a:r>
              <a:rPr lang="en-US" sz="36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  <a:p>
            <a:pPr eaLnBrk="1" hangingPunct="1">
              <a:buFontTx/>
              <a:buNone/>
            </a:pPr>
            <a:r>
              <a:rPr lang="ru-RU" sz="36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В) 6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05338" y="1828800"/>
            <a:ext cx="3776662" cy="3657600"/>
          </a:xfrm>
        </p:spPr>
        <p:txBody>
          <a:bodyPr/>
          <a:lstStyle/>
          <a:p>
            <a:pPr eaLnBrk="1" hangingPunct="1"/>
            <a:endParaRPr lang="ru-RU" sz="2800" smtClean="0"/>
          </a:p>
          <a:p>
            <a:pPr eaLnBrk="1" hangingPunct="1"/>
            <a:endParaRPr lang="ru-RU" sz="2800" smtClean="0"/>
          </a:p>
          <a:p>
            <a:pPr eaLnBrk="1" hangingPunct="1"/>
            <a:endParaRPr lang="ru-RU" sz="2800" smtClean="0"/>
          </a:p>
          <a:p>
            <a:pPr algn="ctr" eaLnBrk="1" hangingPunct="1">
              <a:buFontTx/>
              <a:buNone/>
            </a:pPr>
            <a:r>
              <a:rPr lang="ru-RU" sz="8000" smtClean="0">
                <a:solidFill>
                  <a:srgbClr val="FF3300"/>
                </a:solidFill>
              </a:rPr>
              <a:t>А</a:t>
            </a:r>
          </a:p>
        </p:txBody>
      </p:sp>
      <p:grpSp>
        <p:nvGrpSpPr>
          <p:cNvPr id="2" name="Группа 9"/>
          <p:cNvGrpSpPr>
            <a:grpSpLocks/>
          </p:cNvGrpSpPr>
          <p:nvPr/>
        </p:nvGrpSpPr>
        <p:grpSpPr bwMode="auto">
          <a:xfrm>
            <a:off x="3929063" y="2928938"/>
            <a:ext cx="4459287" cy="1643062"/>
            <a:chOff x="5580063" y="3357563"/>
            <a:chExt cx="2736850" cy="1079500"/>
          </a:xfrm>
        </p:grpSpPr>
        <p:sp>
          <p:nvSpPr>
            <p:cNvPr id="23559" name="Rectangle 5"/>
            <p:cNvSpPr>
              <a:spLocks noChangeArrowheads="1"/>
            </p:cNvSpPr>
            <p:nvPr/>
          </p:nvSpPr>
          <p:spPr bwMode="auto">
            <a:xfrm>
              <a:off x="6300788" y="3357563"/>
              <a:ext cx="1439862" cy="10795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23560" name="Line 6"/>
            <p:cNvSpPr>
              <a:spLocks noChangeShapeType="1"/>
            </p:cNvSpPr>
            <p:nvPr/>
          </p:nvSpPr>
          <p:spPr bwMode="auto">
            <a:xfrm>
              <a:off x="6948488" y="3860800"/>
              <a:ext cx="136842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61" name="Line 7"/>
            <p:cNvSpPr>
              <a:spLocks noChangeShapeType="1"/>
            </p:cNvSpPr>
            <p:nvPr/>
          </p:nvSpPr>
          <p:spPr bwMode="auto">
            <a:xfrm flipH="1">
              <a:off x="5580063" y="3860800"/>
              <a:ext cx="1368425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23558" name="Picture 10" descr="Ins1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875" y="5734050"/>
            <a:ext cx="1152525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4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975" y="1733550"/>
            <a:ext cx="6454775" cy="36560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57166"/>
            <a:ext cx="8229600" cy="1725612"/>
          </a:xfrm>
        </p:spPr>
        <p:txBody>
          <a:bodyPr anchor="ctr"/>
          <a:lstStyle/>
          <a:p>
            <a:pPr eaLnBrk="1" hangingPunct="1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КАКУЮ СИЛУ ИСПОЛЬЗУЮТ ДОЖДЕВЫЕ ЧЕРВИ ПРИ ДВИЖЕНИИ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sz="2400" dirty="0" smtClean="0">
                <a:solidFill>
                  <a:srgbClr val="FF3300"/>
                </a:solidFill>
              </a:rPr>
              <a:t/>
            </a:r>
            <a:br>
              <a:rPr lang="ru-RU" sz="2400" dirty="0" smtClean="0">
                <a:solidFill>
                  <a:srgbClr val="FF3300"/>
                </a:solidFill>
              </a:rPr>
            </a:br>
            <a:endParaRPr lang="ru-RU" dirty="0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85750" y="1928813"/>
            <a:ext cx="4038600" cy="2400300"/>
          </a:xfrm>
        </p:spPr>
        <p:txBody>
          <a:bodyPr/>
          <a:lstStyle/>
          <a:p>
            <a:pPr eaLnBrk="1" hangingPunct="1"/>
            <a:endParaRPr lang="ru-RU" sz="2000" smtClean="0"/>
          </a:p>
          <a:p>
            <a:pPr eaLnBrk="1" hangingPunct="1"/>
            <a:r>
              <a:rPr lang="ru-RU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А) УПРУГОСТИ</a:t>
            </a:r>
          </a:p>
          <a:p>
            <a:pPr eaLnBrk="1" hangingPunct="1"/>
            <a:r>
              <a:rPr lang="ru-RU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Б) ТЯЖЕСТИ</a:t>
            </a:r>
          </a:p>
          <a:p>
            <a:pPr eaLnBrk="1" hangingPunct="1"/>
            <a:r>
              <a:rPr lang="ru-RU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В) ТРЕНИЯ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05338" y="1828800"/>
            <a:ext cx="3776662" cy="3657600"/>
          </a:xfrm>
        </p:spPr>
        <p:txBody>
          <a:bodyPr/>
          <a:lstStyle/>
          <a:p>
            <a:pPr eaLnBrk="1" hangingPunct="1"/>
            <a:endParaRPr lang="ru-RU" sz="2800" smtClean="0"/>
          </a:p>
          <a:p>
            <a:pPr eaLnBrk="1" hangingPunct="1"/>
            <a:endParaRPr lang="ru-RU" sz="2800" smtClean="0"/>
          </a:p>
          <a:p>
            <a:pPr eaLnBrk="1" hangingPunct="1"/>
            <a:endParaRPr lang="ru-RU" sz="2800" smtClean="0"/>
          </a:p>
          <a:p>
            <a:pPr algn="ctr" eaLnBrk="1" hangingPunct="1">
              <a:buFontTx/>
              <a:buNone/>
            </a:pPr>
            <a:r>
              <a:rPr lang="ru-RU" sz="8000" smtClean="0">
                <a:solidFill>
                  <a:srgbClr val="FF3300"/>
                </a:solidFill>
              </a:rPr>
              <a:t>В</a:t>
            </a:r>
          </a:p>
        </p:txBody>
      </p:sp>
      <p:pic>
        <p:nvPicPr>
          <p:cNvPr id="5125" name="Picture 5" descr="snake0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773238"/>
            <a:ext cx="4321175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7" descr="Ins1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875" y="5734050"/>
            <a:ext cx="1152525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1188" y="152400"/>
            <a:ext cx="7561262" cy="3924300"/>
          </a:xfrm>
        </p:spPr>
        <p:txBody>
          <a:bodyPr anchor="ctr"/>
          <a:lstStyle/>
          <a:p>
            <a:pPr eaLnBrk="1" hangingPunct="1"/>
            <a:r>
              <a:rPr lang="ru-RU" sz="3600" b="1" smtClean="0">
                <a:solidFill>
                  <a:srgbClr val="A50021"/>
                </a:solidFill>
              </a:rPr>
              <a:t>Девочка подбросила</a:t>
            </a:r>
            <a:r>
              <a:rPr lang="ru-RU" sz="5400" b="1" smtClean="0">
                <a:solidFill>
                  <a:srgbClr val="A50021"/>
                </a:solidFill>
              </a:rPr>
              <a:t> </a:t>
            </a:r>
            <a:r>
              <a:rPr lang="ru-RU" sz="3600" b="1" smtClean="0">
                <a:solidFill>
                  <a:srgbClr val="A50021"/>
                </a:solidFill>
              </a:rPr>
              <a:t>мячик вверх и снова поймала его. Считая, что мяч поднялся на высоту 2 м, найдите модуль перемещения меча.</a:t>
            </a:r>
            <a:r>
              <a:rPr lang="ru-RU" smtClean="0"/>
              <a:t> </a:t>
            </a:r>
            <a:r>
              <a:rPr lang="ru-RU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00563" y="4005263"/>
            <a:ext cx="3776662" cy="22018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sz="14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40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А) 2 м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40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Б) 4 м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40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В)</a:t>
            </a:r>
            <a:r>
              <a:rPr lang="ru-RU" sz="24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 м</a:t>
            </a:r>
          </a:p>
        </p:txBody>
      </p:sp>
      <p:pic>
        <p:nvPicPr>
          <p:cNvPr id="25606" name="Picture 10" descr="Ins1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875" y="5734050"/>
            <a:ext cx="1152525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1" name="Picture 11" descr="1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4076700"/>
            <a:ext cx="12382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295  E" pathEditMode="relative" ptsTypes="">
                                      <p:cBhvr>
                                        <p:cTn id="6" dur="20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0.33295 L -2.5E-6 8.67052E-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4" presetClass="exit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126288" cy="3924300"/>
          </a:xfrm>
        </p:spPr>
        <p:txBody>
          <a:bodyPr anchor="ctr"/>
          <a:lstStyle/>
          <a:p>
            <a:pPr eaLnBrk="1" hangingPunct="1"/>
            <a:r>
              <a:rPr lang="ru-RU" b="1" smtClean="0">
                <a:solidFill>
                  <a:srgbClr val="A50021"/>
                </a:solidFill>
                <a:latin typeface="Times New Roman" pitchFamily="18" charset="0"/>
              </a:rPr>
              <a:t>Движение тела описывается уравнением:</a:t>
            </a:r>
            <a:br>
              <a:rPr lang="ru-RU" b="1" smtClean="0">
                <a:solidFill>
                  <a:srgbClr val="A50021"/>
                </a:solidFill>
                <a:latin typeface="Times New Roman" pitchFamily="18" charset="0"/>
              </a:rPr>
            </a:br>
            <a:r>
              <a:rPr lang="ru-RU" sz="3200" b="1" smtClean="0">
                <a:solidFill>
                  <a:srgbClr val="A50021"/>
                </a:solidFill>
                <a:latin typeface="Times New Roman" pitchFamily="18" charset="0"/>
              </a:rPr>
              <a:t/>
            </a:r>
            <a:br>
              <a:rPr lang="ru-RU" sz="3200" b="1" smtClean="0">
                <a:solidFill>
                  <a:srgbClr val="A50021"/>
                </a:solidFill>
                <a:latin typeface="Times New Roman" pitchFamily="18" charset="0"/>
              </a:rPr>
            </a:br>
            <a:r>
              <a:rPr lang="ru-RU" sz="3200" b="1" smtClean="0">
                <a:solidFill>
                  <a:srgbClr val="A50021"/>
                </a:solidFill>
                <a:latin typeface="Times New Roman" pitchFamily="18" charset="0"/>
              </a:rPr>
              <a:t/>
            </a:r>
            <a:br>
              <a:rPr lang="ru-RU" sz="3200" b="1" smtClean="0">
                <a:solidFill>
                  <a:srgbClr val="A50021"/>
                </a:solidFill>
                <a:latin typeface="Times New Roman" pitchFamily="18" charset="0"/>
              </a:rPr>
            </a:br>
            <a:r>
              <a:rPr lang="ru-RU" sz="3200" b="1" smtClean="0">
                <a:solidFill>
                  <a:srgbClr val="A50021"/>
                </a:solidFill>
                <a:latin typeface="Times New Roman" pitchFamily="18" charset="0"/>
              </a:rPr>
              <a:t/>
            </a:r>
            <a:br>
              <a:rPr lang="ru-RU" sz="3200" b="1" smtClean="0">
                <a:solidFill>
                  <a:srgbClr val="A50021"/>
                </a:solidFill>
                <a:latin typeface="Times New Roman" pitchFamily="18" charset="0"/>
              </a:rPr>
            </a:br>
            <a:r>
              <a:rPr lang="ru-RU" sz="4000" b="1" smtClean="0">
                <a:solidFill>
                  <a:srgbClr val="A50021"/>
                </a:solidFill>
                <a:latin typeface="Times New Roman" pitchFamily="18" charset="0"/>
              </a:rPr>
              <a:t>С какой скоростью движется тело?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508625" y="3716338"/>
            <a:ext cx="4537075" cy="9779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4400" b="1" smtClean="0">
                <a:solidFill>
                  <a:schemeClr val="folHlink"/>
                </a:solidFill>
                <a:latin typeface="Times New Roman" pitchFamily="18" charset="0"/>
              </a:rPr>
              <a:t>А)</a:t>
            </a:r>
            <a:r>
              <a:rPr lang="ru-RU" b="1" smtClean="0">
                <a:solidFill>
                  <a:schemeClr val="folHlink"/>
                </a:solidFill>
                <a:latin typeface="Times New Roman" pitchFamily="18" charset="0"/>
              </a:rPr>
              <a:t> </a:t>
            </a:r>
            <a:r>
              <a:rPr lang="ru-RU" sz="4400" b="1" smtClean="0">
                <a:solidFill>
                  <a:schemeClr val="folHlink"/>
                </a:solidFill>
                <a:latin typeface="Times New Roman" pitchFamily="18" charset="0"/>
              </a:rPr>
              <a:t>-270</a:t>
            </a:r>
          </a:p>
          <a:p>
            <a:pPr eaLnBrk="1" hangingPunct="1">
              <a:buFontTx/>
              <a:buNone/>
            </a:pPr>
            <a:r>
              <a:rPr lang="ru-RU" sz="4400" b="1" smtClean="0">
                <a:solidFill>
                  <a:schemeClr val="folHlink"/>
                </a:solidFill>
                <a:latin typeface="Times New Roman" pitchFamily="18" charset="0"/>
              </a:rPr>
              <a:t>Б) 12</a:t>
            </a:r>
          </a:p>
          <a:p>
            <a:pPr eaLnBrk="1" hangingPunct="1">
              <a:buFontTx/>
              <a:buNone/>
            </a:pPr>
            <a:r>
              <a:rPr lang="ru-RU" sz="4400" b="1" smtClean="0">
                <a:solidFill>
                  <a:schemeClr val="folHlink"/>
                </a:solidFill>
                <a:latin typeface="Times New Roman" pitchFamily="18" charset="0"/>
              </a:rPr>
              <a:t>В) 270</a:t>
            </a:r>
          </a:p>
          <a:p>
            <a:pPr eaLnBrk="1" hangingPunct="1">
              <a:buFontTx/>
              <a:buNone/>
            </a:pPr>
            <a:endParaRPr lang="ru-RU" sz="4400" b="1" smtClean="0">
              <a:solidFill>
                <a:schemeClr val="folHlink"/>
              </a:solidFill>
              <a:latin typeface="Times New Roman" pitchFamily="18" charset="0"/>
            </a:endParaRPr>
          </a:p>
        </p:txBody>
      </p:sp>
      <p:pic>
        <p:nvPicPr>
          <p:cNvPr id="26629" name="Picture 19" descr="Ins1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613" y="4941888"/>
            <a:ext cx="1512887" cy="117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2" name="Picture 1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088" y="1916113"/>
            <a:ext cx="6608762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decel="1000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decel="1000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ru-RU" sz="4800" b="1" smtClean="0">
                <a:solidFill>
                  <a:srgbClr val="A50021"/>
                </a:solidFill>
                <a:latin typeface="Times New Roman" pitchFamily="18" charset="0"/>
              </a:rPr>
              <a:t>КТО ЭТОТ СЭР</a:t>
            </a:r>
            <a:r>
              <a:rPr lang="en-US" sz="4800" b="1" smtClean="0">
                <a:solidFill>
                  <a:srgbClr val="A50021"/>
                </a:solidFill>
                <a:latin typeface="Times New Roman" pitchFamily="18" charset="0"/>
              </a:rPr>
              <a:t>?</a:t>
            </a:r>
            <a:r>
              <a:rPr lang="ru-RU" sz="4800" b="1" smtClean="0">
                <a:solidFill>
                  <a:srgbClr val="A50021"/>
                </a:solidFill>
                <a:latin typeface="Times New Roman" pitchFamily="18" charset="0"/>
              </a:rPr>
              <a:t/>
            </a:r>
            <a:br>
              <a:rPr lang="ru-RU" sz="4800" b="1" smtClean="0">
                <a:solidFill>
                  <a:srgbClr val="A50021"/>
                </a:solidFill>
                <a:latin typeface="Times New Roman" pitchFamily="18" charset="0"/>
              </a:rPr>
            </a:br>
            <a:endParaRPr lang="ru-RU" sz="4800" b="1" smtClean="0">
              <a:solidFill>
                <a:srgbClr val="A50021"/>
              </a:solidFill>
              <a:latin typeface="Times New Roman" pitchFamily="18" charset="0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827088" y="1341438"/>
            <a:ext cx="3776662" cy="3657600"/>
          </a:xfrm>
        </p:spPr>
        <p:txBody>
          <a:bodyPr/>
          <a:lstStyle/>
          <a:p>
            <a:pPr eaLnBrk="1" hangingPunct="1"/>
            <a:endParaRPr lang="ru-RU" sz="2000" smtClean="0">
              <a:solidFill>
                <a:srgbClr val="FF3300"/>
              </a:solidFill>
            </a:endParaRPr>
          </a:p>
          <a:p>
            <a:pPr eaLnBrk="1" hangingPunct="1"/>
            <a:r>
              <a:rPr lang="ru-RU" b="1" smtClean="0">
                <a:solidFill>
                  <a:schemeClr val="folHlink"/>
                </a:solidFill>
                <a:latin typeface="Times New Roman" pitchFamily="18" charset="0"/>
              </a:rPr>
              <a:t>А)</a:t>
            </a:r>
            <a:r>
              <a:rPr lang="ru-RU" sz="2000" b="1" smtClean="0">
                <a:solidFill>
                  <a:schemeClr val="folHlink"/>
                </a:solidFill>
                <a:latin typeface="Times New Roman" pitchFamily="18" charset="0"/>
              </a:rPr>
              <a:t> </a:t>
            </a:r>
            <a:r>
              <a:rPr lang="ru-RU" b="1" smtClean="0">
                <a:solidFill>
                  <a:schemeClr val="folHlink"/>
                </a:solidFill>
                <a:latin typeface="Times New Roman" pitchFamily="18" charset="0"/>
              </a:rPr>
              <a:t>ГАЛИЛЕЙ</a:t>
            </a:r>
          </a:p>
          <a:p>
            <a:pPr eaLnBrk="1" hangingPunct="1"/>
            <a:endParaRPr lang="ru-RU" b="1" smtClean="0">
              <a:solidFill>
                <a:schemeClr val="folHlink"/>
              </a:solidFill>
              <a:latin typeface="Times New Roman" pitchFamily="18" charset="0"/>
            </a:endParaRPr>
          </a:p>
          <a:p>
            <a:pPr eaLnBrk="1" hangingPunct="1"/>
            <a:r>
              <a:rPr lang="ru-RU" b="1" smtClean="0">
                <a:solidFill>
                  <a:schemeClr val="folHlink"/>
                </a:solidFill>
                <a:latin typeface="Times New Roman" pitchFamily="18" charset="0"/>
              </a:rPr>
              <a:t>Б)</a:t>
            </a:r>
            <a:r>
              <a:rPr lang="ru-RU" sz="2000" b="1" smtClean="0">
                <a:solidFill>
                  <a:schemeClr val="folHlink"/>
                </a:solidFill>
                <a:latin typeface="Times New Roman" pitchFamily="18" charset="0"/>
              </a:rPr>
              <a:t> </a:t>
            </a:r>
            <a:r>
              <a:rPr lang="ru-RU" b="1" smtClean="0">
                <a:solidFill>
                  <a:schemeClr val="folHlink"/>
                </a:solidFill>
                <a:latin typeface="Times New Roman" pitchFamily="18" charset="0"/>
              </a:rPr>
              <a:t>ГУК</a:t>
            </a:r>
          </a:p>
          <a:p>
            <a:pPr eaLnBrk="1" hangingPunct="1"/>
            <a:endParaRPr lang="ru-RU" b="1" smtClean="0">
              <a:solidFill>
                <a:schemeClr val="folHlink"/>
              </a:solidFill>
              <a:latin typeface="Times New Roman" pitchFamily="18" charset="0"/>
            </a:endParaRPr>
          </a:p>
          <a:p>
            <a:pPr eaLnBrk="1" hangingPunct="1"/>
            <a:r>
              <a:rPr lang="ru-RU" b="1" smtClean="0">
                <a:solidFill>
                  <a:schemeClr val="folHlink"/>
                </a:solidFill>
                <a:latin typeface="Times New Roman" pitchFamily="18" charset="0"/>
              </a:rPr>
              <a:t>В)</a:t>
            </a:r>
            <a:r>
              <a:rPr lang="ru-RU" sz="2000" b="1" smtClean="0">
                <a:solidFill>
                  <a:schemeClr val="folHlink"/>
                </a:solidFill>
                <a:latin typeface="Times New Roman" pitchFamily="18" charset="0"/>
              </a:rPr>
              <a:t> </a:t>
            </a:r>
            <a:r>
              <a:rPr lang="ru-RU" b="1" smtClean="0">
                <a:solidFill>
                  <a:schemeClr val="folHlink"/>
                </a:solidFill>
                <a:latin typeface="Times New Roman" pitchFamily="18" charset="0"/>
              </a:rPr>
              <a:t>НЬЮТОН</a:t>
            </a:r>
          </a:p>
        </p:txBody>
      </p:sp>
      <p:pic>
        <p:nvPicPr>
          <p:cNvPr id="27652" name="Picture 5" descr="Ньюто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7388" y="1412875"/>
            <a:ext cx="3587750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7" descr="Ins1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875" y="5734050"/>
            <a:ext cx="1152525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3988" cy="2339975"/>
          </a:xfrm>
        </p:spPr>
        <p:txBody>
          <a:bodyPr anchor="ctr"/>
          <a:lstStyle/>
          <a:p>
            <a:pPr eaLnBrk="1" hangingPunct="1"/>
            <a:r>
              <a:rPr lang="ru-RU" sz="4000" b="1" smtClean="0">
                <a:solidFill>
                  <a:srgbClr val="A50021"/>
                </a:solidFill>
                <a:latin typeface="Times New Roman" pitchFamily="18" charset="0"/>
              </a:rPr>
              <a:t>НА КАКОЕ ЯБЛОКО ДЕЙСТВУЕТ БОЛЬШАЯ СИЛА ТЯЖЕСТИ</a:t>
            </a:r>
            <a:r>
              <a:rPr lang="en-US" sz="4000" b="1" smtClean="0">
                <a:solidFill>
                  <a:srgbClr val="A50021"/>
                </a:solidFill>
                <a:latin typeface="Times New Roman" pitchFamily="18" charset="0"/>
              </a:rPr>
              <a:t>?</a:t>
            </a:r>
            <a:r>
              <a:rPr lang="ru-RU" sz="4000" b="1" smtClean="0">
                <a:solidFill>
                  <a:srgbClr val="A50021"/>
                </a:solidFill>
                <a:latin typeface="Times New Roman" pitchFamily="18" charset="0"/>
              </a:rPr>
              <a:t/>
            </a:r>
            <a:br>
              <a:rPr lang="ru-RU" sz="4000" b="1" smtClean="0">
                <a:solidFill>
                  <a:srgbClr val="A50021"/>
                </a:solidFill>
                <a:latin typeface="Times New Roman" pitchFamily="18" charset="0"/>
              </a:rPr>
            </a:br>
            <a:endParaRPr lang="ru-RU" sz="4000" b="1" smtClean="0">
              <a:solidFill>
                <a:srgbClr val="A50021"/>
              </a:solidFill>
              <a:latin typeface="Times New Roman" pitchFamily="18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0" y="2349500"/>
            <a:ext cx="3776663" cy="3657600"/>
          </a:xfrm>
        </p:spPr>
        <p:txBody>
          <a:bodyPr/>
          <a:lstStyle/>
          <a:p>
            <a:pPr eaLnBrk="1" hangingPunct="1"/>
            <a:endParaRPr lang="ru-RU" sz="2000" smtClean="0">
              <a:solidFill>
                <a:srgbClr val="FF3300"/>
              </a:solidFill>
            </a:endParaRPr>
          </a:p>
          <a:p>
            <a:pPr eaLnBrk="1" hangingPunct="1"/>
            <a:r>
              <a:rPr lang="ru-RU" b="1" smtClean="0">
                <a:solidFill>
                  <a:schemeClr val="folHlink"/>
                </a:solidFill>
                <a:latin typeface="Times New Roman" pitchFamily="18" charset="0"/>
              </a:rPr>
              <a:t>А)</a:t>
            </a:r>
            <a:r>
              <a:rPr lang="ru-RU" sz="2000" b="1" smtClean="0">
                <a:solidFill>
                  <a:schemeClr val="folHlink"/>
                </a:solidFill>
                <a:latin typeface="Times New Roman" pitchFamily="18" charset="0"/>
              </a:rPr>
              <a:t>  </a:t>
            </a:r>
            <a:r>
              <a:rPr lang="ru-RU" b="1" smtClean="0">
                <a:solidFill>
                  <a:schemeClr val="folHlink"/>
                </a:solidFill>
                <a:latin typeface="Times New Roman" pitchFamily="18" charset="0"/>
              </a:rPr>
              <a:t>МОЧЁНОЕ</a:t>
            </a:r>
          </a:p>
          <a:p>
            <a:pPr eaLnBrk="1" hangingPunct="1"/>
            <a:endParaRPr lang="ru-RU" b="1" smtClean="0">
              <a:solidFill>
                <a:schemeClr val="folHlink"/>
              </a:solidFill>
              <a:latin typeface="Times New Roman" pitchFamily="18" charset="0"/>
            </a:endParaRPr>
          </a:p>
          <a:p>
            <a:pPr eaLnBrk="1" hangingPunct="1"/>
            <a:r>
              <a:rPr lang="ru-RU" b="1" smtClean="0">
                <a:solidFill>
                  <a:schemeClr val="folHlink"/>
                </a:solidFill>
                <a:latin typeface="Times New Roman" pitchFamily="18" charset="0"/>
              </a:rPr>
              <a:t>Б)</a:t>
            </a:r>
            <a:r>
              <a:rPr lang="ru-RU" sz="2000" b="1" smtClean="0">
                <a:solidFill>
                  <a:schemeClr val="folHlink"/>
                </a:solidFill>
                <a:latin typeface="Times New Roman" pitchFamily="18" charset="0"/>
              </a:rPr>
              <a:t>  </a:t>
            </a:r>
            <a:r>
              <a:rPr lang="ru-RU" b="1" smtClean="0">
                <a:solidFill>
                  <a:schemeClr val="folHlink"/>
                </a:solidFill>
                <a:latin typeface="Times New Roman" pitchFamily="18" charset="0"/>
              </a:rPr>
              <a:t>СУШЁНОЕ</a:t>
            </a:r>
          </a:p>
          <a:p>
            <a:pPr eaLnBrk="1" hangingPunct="1"/>
            <a:endParaRPr lang="ru-RU" b="1" smtClean="0">
              <a:solidFill>
                <a:schemeClr val="folHlink"/>
              </a:solidFill>
              <a:latin typeface="Times New Roman" pitchFamily="18" charset="0"/>
            </a:endParaRPr>
          </a:p>
          <a:p>
            <a:pPr eaLnBrk="1" hangingPunct="1"/>
            <a:r>
              <a:rPr lang="ru-RU" b="1" smtClean="0">
                <a:solidFill>
                  <a:schemeClr val="folHlink"/>
                </a:solidFill>
                <a:latin typeface="Times New Roman" pitchFamily="18" charset="0"/>
              </a:rPr>
              <a:t>В)</a:t>
            </a:r>
            <a:r>
              <a:rPr lang="ru-RU" sz="2000" b="1" smtClean="0">
                <a:solidFill>
                  <a:schemeClr val="folHlink"/>
                </a:solidFill>
                <a:latin typeface="Times New Roman" pitchFamily="18" charset="0"/>
              </a:rPr>
              <a:t>  </a:t>
            </a:r>
            <a:r>
              <a:rPr lang="ru-RU" b="1" smtClean="0">
                <a:solidFill>
                  <a:schemeClr val="folHlink"/>
                </a:solidFill>
                <a:latin typeface="Times New Roman" pitchFamily="18" charset="0"/>
              </a:rPr>
              <a:t>ПЕЧЁНОЕ</a:t>
            </a:r>
          </a:p>
        </p:txBody>
      </p:sp>
      <p:pic>
        <p:nvPicPr>
          <p:cNvPr id="28676" name="Picture 6"/>
          <p:cNvPicPr>
            <a:picLocks noChangeAspect="1" noChangeArrowheads="1"/>
          </p:cNvPicPr>
          <p:nvPr/>
        </p:nvPicPr>
        <p:blipFill>
          <a:blip r:embed="rId2" cstate="print"/>
          <a:srcRect l="41142" t="29010" r="48572" b="61220"/>
          <a:stretch>
            <a:fillRect/>
          </a:stretch>
        </p:blipFill>
        <p:spPr bwMode="auto">
          <a:xfrm>
            <a:off x="323850" y="2708275"/>
            <a:ext cx="3311525" cy="238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8" descr="Ins1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875" y="5734050"/>
            <a:ext cx="1152525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4" presetClass="exit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4" presetClass="exit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WordArt 14" descr="Частый вертикальный"/>
          <p:cNvSpPr>
            <a:spLocks noChangeArrowheads="1" noChangeShapeType="1" noTextEdit="1"/>
          </p:cNvSpPr>
          <p:nvPr/>
        </p:nvSpPr>
        <p:spPr bwMode="auto">
          <a:xfrm>
            <a:off x="1042988" y="0"/>
            <a:ext cx="6480175" cy="2160588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ВТОРАЯ ИГРА</a:t>
            </a:r>
          </a:p>
        </p:txBody>
      </p:sp>
      <p:graphicFrame>
        <p:nvGraphicFramePr>
          <p:cNvPr id="28707" name="Group 35"/>
          <p:cNvGraphicFramePr>
            <a:graphicFrameLocks noGrp="1"/>
          </p:cNvGraphicFramePr>
          <p:nvPr/>
        </p:nvGraphicFramePr>
        <p:xfrm>
          <a:off x="3348038" y="2420938"/>
          <a:ext cx="5014912" cy="3919538"/>
        </p:xfrm>
        <a:graphic>
          <a:graphicData uri="http://schemas.openxmlformats.org/drawingml/2006/table">
            <a:tbl>
              <a:tblPr/>
              <a:tblGrid>
                <a:gridCol w="1671637"/>
                <a:gridCol w="1671638"/>
                <a:gridCol w="1671637"/>
              </a:tblGrid>
              <a:tr h="1350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hlinkClick r:id="rId2" action="ppaction://hlinksldjump"/>
                        </a:rPr>
                        <a:t>1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hlinkClick r:id="rId3" action="ppaction://hlinksldjump"/>
                        </a:rPr>
                        <a:t>4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hlinkClick r:id="rId4" action="ppaction://hlinksldjump"/>
                        </a:rPr>
                        <a:t>7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85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hlinkClick r:id="rId5" action="ppaction://hlinksldjump"/>
                        </a:rPr>
                        <a:t>2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hlinkClick r:id="rId6" action="ppaction://hlinksldjump"/>
                        </a:rPr>
                        <a:t>5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hlinkClick r:id="rId7" action="ppaction://hlinksldjump"/>
                        </a:rPr>
                        <a:t>8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82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hlinkClick r:id="rId8" action="ppaction://hlinksldjump"/>
                        </a:rPr>
                        <a:t>3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hlinkClick r:id="rId9" action="ppaction://hlinksldjump"/>
                        </a:rPr>
                        <a:t>6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hlinkClick r:id="rId10" action="ppaction://hlinksldjump"/>
                        </a:rPr>
                        <a:t>9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9717" name="Picture 36" descr="Звонок к знаниям">
            <a:hlinkClick r:id="rId11" action="ppaction://hlinksldjump"/>
          </p:cNvPr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12" cstate="print"/>
          <a:srcRect/>
          <a:stretch>
            <a:fillRect/>
          </a:stretch>
        </p:blipFill>
        <p:spPr>
          <a:xfrm>
            <a:off x="0" y="3429000"/>
            <a:ext cx="2554288" cy="32400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ru-RU" sz="3600" b="1" smtClean="0">
                <a:solidFill>
                  <a:srgbClr val="0033CC"/>
                </a:solidFill>
              </a:rPr>
              <a:t>КАКАЯ СИЛА ИЗОБРАЖЕНА НА РИСУНКЕ</a:t>
            </a:r>
            <a:r>
              <a:rPr lang="en-US" sz="3600" b="1" smtClean="0">
                <a:solidFill>
                  <a:srgbClr val="0033CC"/>
                </a:solidFill>
              </a:rPr>
              <a:t>?</a:t>
            </a:r>
            <a:r>
              <a:rPr lang="ru-RU" sz="3600" b="1" smtClean="0">
                <a:solidFill>
                  <a:srgbClr val="0033CC"/>
                </a:solidFill>
              </a:rPr>
              <a:t/>
            </a:r>
            <a:br>
              <a:rPr lang="ru-RU" sz="3600" b="1" smtClean="0">
                <a:solidFill>
                  <a:srgbClr val="0033CC"/>
                </a:solidFill>
              </a:rPr>
            </a:br>
            <a:endParaRPr lang="ru-RU" sz="3600" b="1" smtClean="0">
              <a:solidFill>
                <a:srgbClr val="0033CC"/>
              </a:solidFill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828800"/>
            <a:ext cx="3776663" cy="3657600"/>
          </a:xfrm>
        </p:spPr>
        <p:txBody>
          <a:bodyPr/>
          <a:lstStyle/>
          <a:p>
            <a:pPr eaLnBrk="1" hangingPunct="1"/>
            <a:endParaRPr lang="ru-RU" sz="2000" smtClean="0">
              <a:solidFill>
                <a:srgbClr val="FF3300"/>
              </a:solidFill>
            </a:endParaRPr>
          </a:p>
          <a:p>
            <a:pPr eaLnBrk="1" hangingPunct="1"/>
            <a:r>
              <a:rPr lang="ru-RU" b="1" smtClean="0">
                <a:solidFill>
                  <a:schemeClr val="hlink"/>
                </a:solidFill>
              </a:rPr>
              <a:t>А)</a:t>
            </a:r>
            <a:r>
              <a:rPr lang="ru-RU" sz="2000" b="1" smtClean="0">
                <a:solidFill>
                  <a:schemeClr val="hlink"/>
                </a:solidFill>
              </a:rPr>
              <a:t> </a:t>
            </a:r>
            <a:r>
              <a:rPr lang="ru-RU" b="1" smtClean="0">
                <a:solidFill>
                  <a:schemeClr val="hlink"/>
                </a:solidFill>
              </a:rPr>
              <a:t>ТЯЖЕСТИ</a:t>
            </a:r>
          </a:p>
          <a:p>
            <a:pPr eaLnBrk="1" hangingPunct="1"/>
            <a:r>
              <a:rPr lang="ru-RU" b="1" smtClean="0">
                <a:solidFill>
                  <a:schemeClr val="hlink"/>
                </a:solidFill>
              </a:rPr>
              <a:t>Б)</a:t>
            </a:r>
            <a:r>
              <a:rPr lang="ru-RU" sz="2000" b="1" smtClean="0">
                <a:solidFill>
                  <a:schemeClr val="hlink"/>
                </a:solidFill>
              </a:rPr>
              <a:t> </a:t>
            </a:r>
            <a:r>
              <a:rPr lang="ru-RU" b="1" smtClean="0">
                <a:solidFill>
                  <a:schemeClr val="hlink"/>
                </a:solidFill>
              </a:rPr>
              <a:t>ВЕС</a:t>
            </a:r>
          </a:p>
          <a:p>
            <a:pPr eaLnBrk="1" hangingPunct="1"/>
            <a:r>
              <a:rPr lang="ru-RU" b="1" smtClean="0">
                <a:solidFill>
                  <a:schemeClr val="hlink"/>
                </a:solidFill>
              </a:rPr>
              <a:t>В)</a:t>
            </a:r>
            <a:r>
              <a:rPr lang="ru-RU" sz="2000" b="1" smtClean="0">
                <a:solidFill>
                  <a:schemeClr val="hlink"/>
                </a:solidFill>
              </a:rPr>
              <a:t> </a:t>
            </a:r>
            <a:r>
              <a:rPr lang="ru-RU" b="1" smtClean="0">
                <a:solidFill>
                  <a:schemeClr val="hlink"/>
                </a:solidFill>
              </a:rPr>
              <a:t>УПРУГОСТИ</a:t>
            </a:r>
          </a:p>
        </p:txBody>
      </p:sp>
      <p:pic>
        <p:nvPicPr>
          <p:cNvPr id="30724" name="Picture 9" descr="Косолапый мишка давит на опору - прогнувшуюся доску. Согласно определению сила давления мишки на доску называется его весо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75275" y="1700213"/>
            <a:ext cx="2620963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10" descr="vopros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875" y="5157788"/>
            <a:ext cx="1157288" cy="113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decel="100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decel="1000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pPr eaLnBrk="1" hangingPunct="1">
              <a:defRPr/>
            </a:pPr>
            <a:r>
              <a:rPr lang="ru-RU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перемещение</a:t>
            </a:r>
          </a:p>
        </p:txBody>
      </p:sp>
      <p:pic>
        <p:nvPicPr>
          <p:cNvPr id="3174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2708275"/>
            <a:ext cx="6657975" cy="247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Rectangle 6"/>
          <p:cNvSpPr>
            <a:spLocks noGrp="1" noChangeArrowheads="1"/>
          </p:cNvSpPr>
          <p:nvPr>
            <p:ph type="subTitle" idx="4294967295"/>
          </p:nvPr>
        </p:nvSpPr>
        <p:spPr>
          <a:xfrm>
            <a:off x="1403350" y="549275"/>
            <a:ext cx="6400800" cy="1752600"/>
          </a:xfrm>
        </p:spPr>
        <p:txBody>
          <a:bodyPr/>
          <a:lstStyle/>
          <a:p>
            <a:pPr marL="0" indent="0" algn="ctr" eaLnBrk="1" hangingPunct="1">
              <a:buFontTx/>
              <a:buNone/>
              <a:defRPr/>
            </a:pPr>
            <a:r>
              <a:rPr lang="ru-RU" b="1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А. Скорость</a:t>
            </a:r>
          </a:p>
          <a:p>
            <a:pPr marL="0" indent="0" algn="ctr" eaLnBrk="1" hangingPunct="1">
              <a:buFontTx/>
              <a:buNone/>
              <a:defRPr/>
            </a:pPr>
            <a:r>
              <a:rPr lang="ru-RU" b="1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Б. Ускорение </a:t>
            </a:r>
          </a:p>
          <a:p>
            <a:pPr marL="0" indent="0" algn="ctr" eaLnBrk="1" hangingPunct="1">
              <a:buFontTx/>
              <a:buNone/>
              <a:defRPr/>
            </a:pPr>
            <a:r>
              <a:rPr lang="ru-RU" b="1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В. Перемещение</a:t>
            </a:r>
            <a:r>
              <a:rPr lang="ru-RU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pic>
        <p:nvPicPr>
          <p:cNvPr id="31749" name="Picture 6" descr="vopros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588" y="5373688"/>
            <a:ext cx="1157287" cy="113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37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3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3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33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61AJD6CAXISRVTCA8KXHS1CA8QX16XCA0LGRKMCAM6CEY7CAL2OFMNCAA8HFAUCAIQ9VS0CAMAI0V5CABV5K0VCA8N4QDLCAFQQ15SCAWJ4PF1CAADQAUMCA35JG11CAXNUB6ACAWFQ5TZCAY6TB0FCA5UWJLJ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716463" y="1989138"/>
            <a:ext cx="4038600" cy="4525962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8000" b="1" dirty="0" smtClean="0">
                <a:solidFill>
                  <a:srgbClr val="00B050"/>
                </a:solidFill>
                <a:effectLst>
                  <a:glow rad="139700">
                    <a:srgbClr val="FFFFFF"/>
                  </a:glow>
                </a:effectLst>
                <a:latin typeface="Times New Roman" pitchFamily="18" charset="0"/>
                <a:cs typeface="Times New Roman" pitchFamily="18" charset="0"/>
              </a:rPr>
              <a:t>первый</a:t>
            </a: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395288" y="404813"/>
            <a:ext cx="4748212" cy="415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44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39700">
                    <a:srgbClr val="FFFFFF"/>
                  </a:glow>
                </a:effectLst>
                <a:latin typeface="Times New Roman" pitchFamily="18" charset="0"/>
                <a:cs typeface="Times New Roman" pitchFamily="18" charset="0"/>
              </a:rPr>
              <a:t>Какой закон Ньютона используется при стряхивании с одежды пыли, капелек воды?</a:t>
            </a:r>
            <a:r>
              <a:rPr lang="ru-RU" sz="28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39700">
                    <a:srgbClr val="FFFFFF"/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/>
      <p:bldP spid="3686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ru-RU" sz="2800" b="1" smtClean="0">
                <a:solidFill>
                  <a:srgbClr val="0033CC"/>
                </a:solidFill>
              </a:rPr>
              <a:t>МАЛОСТЬ КАКОЙ СИЛЫ НЕ ПОЗВОЛЯЕТ НАМ УДЕРЖИВАТЬ ЖИВУЮ РЫБУ В РУКЕ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23850" y="1828800"/>
            <a:ext cx="4752975" cy="3657600"/>
          </a:xfrm>
        </p:spPr>
        <p:txBody>
          <a:bodyPr/>
          <a:lstStyle/>
          <a:p>
            <a:pPr eaLnBrk="1" hangingPunct="1"/>
            <a:endParaRPr lang="en-US" sz="2800" smtClean="0"/>
          </a:p>
          <a:p>
            <a:pPr eaLnBrk="1" hangingPunct="1"/>
            <a:r>
              <a:rPr lang="ru-RU" sz="2800" smtClean="0">
                <a:solidFill>
                  <a:schemeClr val="hlink"/>
                </a:solidFill>
              </a:rPr>
              <a:t>А) </a:t>
            </a:r>
            <a:r>
              <a:rPr lang="ru-RU" sz="4000" smtClean="0">
                <a:solidFill>
                  <a:schemeClr val="hlink"/>
                </a:solidFill>
              </a:rPr>
              <a:t>УПРУГОСТИ</a:t>
            </a:r>
          </a:p>
          <a:p>
            <a:pPr eaLnBrk="1" hangingPunct="1"/>
            <a:r>
              <a:rPr lang="ru-RU" sz="2800" smtClean="0">
                <a:solidFill>
                  <a:schemeClr val="hlink"/>
                </a:solidFill>
              </a:rPr>
              <a:t>Б) </a:t>
            </a:r>
            <a:r>
              <a:rPr lang="ru-RU" sz="4000" smtClean="0">
                <a:solidFill>
                  <a:schemeClr val="hlink"/>
                </a:solidFill>
              </a:rPr>
              <a:t>ТРЕНИЯ</a:t>
            </a:r>
          </a:p>
          <a:p>
            <a:pPr eaLnBrk="1" hangingPunct="1"/>
            <a:r>
              <a:rPr lang="ru-RU" sz="2800" smtClean="0">
                <a:solidFill>
                  <a:schemeClr val="hlink"/>
                </a:solidFill>
              </a:rPr>
              <a:t>В) </a:t>
            </a:r>
            <a:r>
              <a:rPr lang="ru-RU" sz="4000" smtClean="0">
                <a:solidFill>
                  <a:schemeClr val="hlink"/>
                </a:solidFill>
              </a:rPr>
              <a:t>ТЯЖЕСТИ</a:t>
            </a:r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000750" y="1828800"/>
            <a:ext cx="2381250" cy="3243263"/>
          </a:xfrm>
        </p:spPr>
        <p:txBody>
          <a:bodyPr/>
          <a:lstStyle/>
          <a:p>
            <a:pPr eaLnBrk="1" hangingPunct="1"/>
            <a:endParaRPr lang="ru-RU" sz="2800" smtClean="0"/>
          </a:p>
          <a:p>
            <a:pPr eaLnBrk="1" hangingPunct="1"/>
            <a:endParaRPr lang="ru-RU" sz="2800" smtClean="0"/>
          </a:p>
          <a:p>
            <a:pPr eaLnBrk="1" hangingPunct="1">
              <a:buFontTx/>
              <a:buNone/>
            </a:pPr>
            <a:r>
              <a:rPr lang="ru-RU" sz="9600" smtClean="0">
                <a:solidFill>
                  <a:srgbClr val="FF0000"/>
                </a:solidFill>
              </a:rPr>
              <a:t>Б</a:t>
            </a:r>
          </a:p>
          <a:p>
            <a:pPr eaLnBrk="1" hangingPunct="1"/>
            <a:endParaRPr lang="ru-RU" sz="2800" smtClean="0"/>
          </a:p>
          <a:p>
            <a:pPr algn="ctr" eaLnBrk="1" hangingPunct="1">
              <a:buFontTx/>
              <a:buNone/>
            </a:pPr>
            <a:endParaRPr lang="ru-RU" sz="8000" smtClean="0">
              <a:solidFill>
                <a:srgbClr val="FF3300"/>
              </a:solidFill>
            </a:endParaRPr>
          </a:p>
        </p:txBody>
      </p:sp>
      <p:pic>
        <p:nvPicPr>
          <p:cNvPr id="10245" name="Picture 5" descr="CAQJ4XA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88" y="1928813"/>
            <a:ext cx="346075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7" descr="vopros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675" y="5373688"/>
            <a:ext cx="1157288" cy="113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5" name="TextBox 6"/>
          <p:cNvSpPr txBox="1">
            <a:spLocks noChangeArrowheads="1"/>
          </p:cNvSpPr>
          <p:nvPr/>
        </p:nvSpPr>
        <p:spPr bwMode="auto">
          <a:xfrm>
            <a:off x="6786563" y="3429000"/>
            <a:ext cx="184150" cy="186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15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0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decel="1000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decel="100000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08" name="Picture 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163" y="2852738"/>
            <a:ext cx="3168650" cy="2149475"/>
          </a:xfrm>
          <a:prstGeom prst="rect">
            <a:avLst/>
          </a:prstGeom>
          <a:noFill/>
        </p:spPr>
      </p:pic>
      <p:sp>
        <p:nvSpPr>
          <p:cNvPr id="337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60350"/>
            <a:ext cx="5902325" cy="2339975"/>
          </a:xfrm>
        </p:spPr>
        <p:txBody>
          <a:bodyPr anchor="ctr"/>
          <a:lstStyle/>
          <a:p>
            <a:pPr eaLnBrk="1" hangingPunct="1"/>
            <a:r>
              <a:rPr lang="ru-RU" sz="3600" b="1" smtClean="0">
                <a:solidFill>
                  <a:srgbClr val="0033CC"/>
                </a:solidFill>
              </a:rPr>
              <a:t>ЧЕМУ РАВНА РАВНОДЕЙСТВУЮЩАЯ</a:t>
            </a:r>
            <a:r>
              <a:rPr lang="en-US" sz="3600" b="1" smtClean="0">
                <a:solidFill>
                  <a:srgbClr val="0033CC"/>
                </a:solidFill>
              </a:rPr>
              <a:t>?</a:t>
            </a:r>
            <a:r>
              <a:rPr lang="ru-RU" sz="3600" b="1" smtClean="0">
                <a:solidFill>
                  <a:srgbClr val="0033CC"/>
                </a:solidFill>
              </a:rPr>
              <a:t/>
            </a:r>
            <a:br>
              <a:rPr lang="ru-RU" sz="3600" b="1" smtClean="0">
                <a:solidFill>
                  <a:srgbClr val="0033CC"/>
                </a:solidFill>
              </a:rPr>
            </a:br>
            <a:endParaRPr lang="ru-RU" sz="3600" b="1" smtClean="0">
              <a:solidFill>
                <a:srgbClr val="0033CC"/>
              </a:solidFill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50825" y="1628775"/>
            <a:ext cx="5329238" cy="3657600"/>
          </a:xfrm>
        </p:spPr>
        <p:txBody>
          <a:bodyPr/>
          <a:lstStyle/>
          <a:p>
            <a:pPr eaLnBrk="1" hangingPunct="1"/>
            <a:endParaRPr lang="ru-RU" sz="2000" smtClean="0">
              <a:solidFill>
                <a:srgbClr val="FF3300"/>
              </a:solidFill>
            </a:endParaRPr>
          </a:p>
          <a:p>
            <a:pPr eaLnBrk="1" hangingPunct="1"/>
            <a:endParaRPr lang="ru-RU" sz="2000" smtClean="0"/>
          </a:p>
          <a:p>
            <a:pPr eaLnBrk="1" hangingPunct="1">
              <a:buFontTx/>
              <a:buNone/>
            </a:pPr>
            <a:endParaRPr lang="ru-RU" sz="3600" smtClean="0">
              <a:solidFill>
                <a:schemeClr val="hlink"/>
              </a:solidFill>
            </a:endParaRPr>
          </a:p>
          <a:p>
            <a:pPr eaLnBrk="1" hangingPunct="1">
              <a:buFontTx/>
              <a:buNone/>
            </a:pPr>
            <a:endParaRPr lang="ru-RU" sz="3600" smtClean="0">
              <a:solidFill>
                <a:schemeClr val="hlink"/>
              </a:solidFill>
            </a:endParaRP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292725" y="1828800"/>
            <a:ext cx="3089275" cy="3657600"/>
          </a:xfrm>
        </p:spPr>
        <p:txBody>
          <a:bodyPr/>
          <a:lstStyle/>
          <a:p>
            <a:pPr eaLnBrk="1" hangingPunct="1"/>
            <a:endParaRPr lang="ru-RU" sz="2800" smtClean="0"/>
          </a:p>
          <a:p>
            <a:pPr eaLnBrk="1" hangingPunct="1"/>
            <a:endParaRPr lang="ru-RU" sz="2800" smtClean="0"/>
          </a:p>
          <a:p>
            <a:pPr eaLnBrk="1" hangingPunct="1"/>
            <a:endParaRPr lang="ru-RU" sz="2800" smtClean="0"/>
          </a:p>
          <a:p>
            <a:pPr algn="ctr" eaLnBrk="1" hangingPunct="1">
              <a:buFontTx/>
              <a:buNone/>
            </a:pPr>
            <a:endParaRPr lang="ru-RU" sz="8000" smtClean="0">
              <a:solidFill>
                <a:srgbClr val="FF3300"/>
              </a:solidFill>
            </a:endParaRPr>
          </a:p>
        </p:txBody>
      </p:sp>
      <p:pic>
        <p:nvPicPr>
          <p:cNvPr id="33801" name="Picture 14" descr="vopros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738" y="5300663"/>
            <a:ext cx="1157287" cy="113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2" name="i-main-pic" descr="Картинка 80 из 14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1863" y="188913"/>
            <a:ext cx="2916237" cy="225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5" name="Picture 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64163" y="2636838"/>
            <a:ext cx="3240087" cy="2900362"/>
          </a:xfrm>
          <a:prstGeom prst="rect">
            <a:avLst/>
          </a:prstGeom>
          <a:noFill/>
        </p:spPr>
      </p:pic>
      <p:pic>
        <p:nvPicPr>
          <p:cNvPr id="33806" name="Picture 1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9750" y="2133600"/>
            <a:ext cx="3924300" cy="1260475"/>
          </a:xfrm>
          <a:prstGeom prst="rect">
            <a:avLst/>
          </a:prstGeom>
          <a:noFill/>
        </p:spPr>
      </p:pic>
      <p:pic>
        <p:nvPicPr>
          <p:cNvPr id="33807" name="Picture 1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9750" y="3933825"/>
            <a:ext cx="3816350" cy="121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38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38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338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338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38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54" presetClass="exit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38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ru-RU" sz="3200" b="1" smtClean="0">
                <a:solidFill>
                  <a:srgbClr val="0033CC"/>
                </a:solidFill>
              </a:rPr>
              <a:t>КАКАЯ СИЛА ПОМОГАЕТ ВСЕМ ПОДНИМАТЬСЯ В ГОРЫ</a:t>
            </a:r>
            <a:r>
              <a:rPr lang="en-US" sz="3200" b="1" smtClean="0">
                <a:solidFill>
                  <a:srgbClr val="0033CC"/>
                </a:solidFill>
              </a:rPr>
              <a:t>?</a:t>
            </a:r>
            <a:r>
              <a:rPr lang="ru-RU" sz="3200" b="1" smtClean="0">
                <a:solidFill>
                  <a:srgbClr val="0033CC"/>
                </a:solidFill>
              </a:rPr>
              <a:t/>
            </a:r>
            <a:br>
              <a:rPr lang="ru-RU" sz="3200" b="1" smtClean="0">
                <a:solidFill>
                  <a:srgbClr val="0033CC"/>
                </a:solidFill>
              </a:rPr>
            </a:br>
            <a:endParaRPr lang="ru-RU" sz="3200" b="1" smtClean="0">
              <a:solidFill>
                <a:srgbClr val="0033CC"/>
              </a:solidFill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8313" y="1844675"/>
            <a:ext cx="4462462" cy="3657600"/>
          </a:xfrm>
        </p:spPr>
        <p:txBody>
          <a:bodyPr/>
          <a:lstStyle/>
          <a:p>
            <a:pPr eaLnBrk="1" hangingPunct="1"/>
            <a:endParaRPr lang="ru-RU" sz="2400" smtClean="0"/>
          </a:p>
          <a:p>
            <a:pPr eaLnBrk="1" hangingPunct="1"/>
            <a:r>
              <a:rPr lang="ru-RU" sz="3600" smtClean="0">
                <a:solidFill>
                  <a:schemeClr val="hlink"/>
                </a:solidFill>
              </a:rPr>
              <a:t>А)</a:t>
            </a:r>
            <a:r>
              <a:rPr lang="ru-RU" sz="2400" smtClean="0">
                <a:solidFill>
                  <a:schemeClr val="hlink"/>
                </a:solidFill>
              </a:rPr>
              <a:t> </a:t>
            </a:r>
            <a:r>
              <a:rPr lang="ru-RU" sz="3600" smtClean="0">
                <a:solidFill>
                  <a:schemeClr val="hlink"/>
                </a:solidFill>
              </a:rPr>
              <a:t>ТРЕНИЯ</a:t>
            </a:r>
          </a:p>
          <a:p>
            <a:pPr eaLnBrk="1" hangingPunct="1"/>
            <a:r>
              <a:rPr lang="ru-RU" sz="3600" smtClean="0">
                <a:solidFill>
                  <a:schemeClr val="hlink"/>
                </a:solidFill>
              </a:rPr>
              <a:t>Б)</a:t>
            </a:r>
            <a:r>
              <a:rPr lang="ru-RU" sz="2400" smtClean="0">
                <a:solidFill>
                  <a:schemeClr val="hlink"/>
                </a:solidFill>
              </a:rPr>
              <a:t> </a:t>
            </a:r>
            <a:r>
              <a:rPr lang="ru-RU" sz="3600" smtClean="0">
                <a:solidFill>
                  <a:schemeClr val="hlink"/>
                </a:solidFill>
              </a:rPr>
              <a:t>УПРУГОСТИ</a:t>
            </a:r>
          </a:p>
          <a:p>
            <a:pPr eaLnBrk="1" hangingPunct="1"/>
            <a:r>
              <a:rPr lang="ru-RU" sz="3600" smtClean="0">
                <a:solidFill>
                  <a:schemeClr val="hlink"/>
                </a:solidFill>
              </a:rPr>
              <a:t>В)</a:t>
            </a:r>
            <a:r>
              <a:rPr lang="ru-RU" sz="2400" smtClean="0">
                <a:solidFill>
                  <a:schemeClr val="hlink"/>
                </a:solidFill>
              </a:rPr>
              <a:t> </a:t>
            </a:r>
            <a:r>
              <a:rPr lang="ru-RU" sz="3600" smtClean="0">
                <a:solidFill>
                  <a:schemeClr val="hlink"/>
                </a:solidFill>
              </a:rPr>
              <a:t>ТЯЖЕСТИ</a:t>
            </a: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05338" y="1828800"/>
            <a:ext cx="3776662" cy="3657600"/>
          </a:xfrm>
        </p:spPr>
        <p:txBody>
          <a:bodyPr/>
          <a:lstStyle/>
          <a:p>
            <a:pPr eaLnBrk="1" hangingPunct="1"/>
            <a:endParaRPr lang="ru-RU" sz="2800" smtClean="0"/>
          </a:p>
          <a:p>
            <a:pPr eaLnBrk="1" hangingPunct="1"/>
            <a:endParaRPr lang="ru-RU" sz="2800" smtClean="0"/>
          </a:p>
          <a:p>
            <a:pPr eaLnBrk="1" hangingPunct="1"/>
            <a:endParaRPr lang="ru-RU" sz="2800" smtClean="0"/>
          </a:p>
          <a:p>
            <a:pPr algn="ctr" eaLnBrk="1" hangingPunct="1">
              <a:buFontTx/>
              <a:buNone/>
            </a:pPr>
            <a:endParaRPr lang="ru-RU" sz="8000" smtClean="0">
              <a:solidFill>
                <a:srgbClr val="FF3300"/>
              </a:solidFill>
            </a:endParaRPr>
          </a:p>
        </p:txBody>
      </p:sp>
      <p:pic>
        <p:nvPicPr>
          <p:cNvPr id="34821" name="Picture 5" descr="TLP58CCAS19CECCAXTV2CXCA68VQFNCA8DES7UCAEQB9FJCAGMHZ28CAWSCT2ZCAPDC5O2CA6WPRF8CAX5VDDECA9O877VCA1VRW30CAGG2B8CCA0V0YS1CA4OVUMICA0VH8M0CA8RCDYMCAIYSYLJCASYP2W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9700" y="2133600"/>
            <a:ext cx="3168650" cy="270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2" name="Picture 7" descr="vopros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113" y="5445125"/>
            <a:ext cx="1157287" cy="113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6870700" cy="1981200"/>
          </a:xfrm>
        </p:spPr>
        <p:txBody>
          <a:bodyPr anchor="ctr"/>
          <a:lstStyle/>
          <a:p>
            <a:pPr eaLnBrk="1" hangingPunct="1"/>
            <a:r>
              <a:rPr lang="ru-RU" sz="2800" b="1" smtClean="0">
                <a:solidFill>
                  <a:srgbClr val="0033CC"/>
                </a:solidFill>
              </a:rPr>
              <a:t>ПОД ДЕЙСТВИЕМ КАКОЙ СИЛЫ ДОСКА ВЫПРЯМЛЯЕТСЯ ПОСЛЕ ПРЫЖКА МАЛЬЧИКА</a:t>
            </a:r>
            <a:r>
              <a:rPr lang="en-US" sz="2800" b="1" smtClean="0">
                <a:solidFill>
                  <a:srgbClr val="0033CC"/>
                </a:solidFill>
              </a:rPr>
              <a:t>?</a:t>
            </a:r>
            <a:br>
              <a:rPr lang="en-US" sz="2800" b="1" smtClean="0">
                <a:solidFill>
                  <a:srgbClr val="0033CC"/>
                </a:solidFill>
              </a:rPr>
            </a:br>
            <a:endParaRPr lang="ru-RU" sz="2800" b="1" smtClean="0">
              <a:solidFill>
                <a:srgbClr val="0033CC"/>
              </a:solidFill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23850" y="2133600"/>
            <a:ext cx="4895850" cy="3657600"/>
          </a:xfrm>
        </p:spPr>
        <p:txBody>
          <a:bodyPr/>
          <a:lstStyle/>
          <a:p>
            <a:pPr eaLnBrk="1" hangingPunct="1"/>
            <a:endParaRPr lang="en-US" sz="2800" smtClean="0"/>
          </a:p>
          <a:p>
            <a:pPr eaLnBrk="1" hangingPunct="1"/>
            <a:r>
              <a:rPr lang="ru-RU" sz="3600" b="1" smtClean="0">
                <a:solidFill>
                  <a:schemeClr val="hlink"/>
                </a:solidFill>
              </a:rPr>
              <a:t>А)</a:t>
            </a:r>
            <a:r>
              <a:rPr lang="ru-RU" sz="2800" b="1" smtClean="0">
                <a:solidFill>
                  <a:schemeClr val="hlink"/>
                </a:solidFill>
              </a:rPr>
              <a:t> </a:t>
            </a:r>
            <a:r>
              <a:rPr lang="ru-RU" sz="4400" b="1" smtClean="0">
                <a:solidFill>
                  <a:schemeClr val="hlink"/>
                </a:solidFill>
              </a:rPr>
              <a:t>ТРЕНИЯ</a:t>
            </a:r>
          </a:p>
          <a:p>
            <a:pPr eaLnBrk="1" hangingPunct="1"/>
            <a:r>
              <a:rPr lang="ru-RU" sz="3600" b="1" smtClean="0">
                <a:solidFill>
                  <a:schemeClr val="hlink"/>
                </a:solidFill>
              </a:rPr>
              <a:t>Б)</a:t>
            </a:r>
            <a:r>
              <a:rPr lang="ru-RU" sz="2800" b="1" smtClean="0">
                <a:solidFill>
                  <a:schemeClr val="hlink"/>
                </a:solidFill>
              </a:rPr>
              <a:t> </a:t>
            </a:r>
            <a:r>
              <a:rPr lang="ru-RU" sz="4400" b="1" smtClean="0">
                <a:solidFill>
                  <a:schemeClr val="hlink"/>
                </a:solidFill>
              </a:rPr>
              <a:t>УПРУГОСТИ</a:t>
            </a:r>
          </a:p>
          <a:p>
            <a:pPr eaLnBrk="1" hangingPunct="1"/>
            <a:r>
              <a:rPr lang="ru-RU" sz="3600" b="1" smtClean="0">
                <a:solidFill>
                  <a:schemeClr val="hlink"/>
                </a:solidFill>
              </a:rPr>
              <a:t>В)</a:t>
            </a:r>
            <a:r>
              <a:rPr lang="ru-RU" sz="2800" b="1" smtClean="0">
                <a:solidFill>
                  <a:schemeClr val="hlink"/>
                </a:solidFill>
              </a:rPr>
              <a:t> </a:t>
            </a:r>
            <a:r>
              <a:rPr lang="ru-RU" sz="4400" b="1" smtClean="0">
                <a:solidFill>
                  <a:schemeClr val="hlink"/>
                </a:solidFill>
              </a:rPr>
              <a:t>ТЯЖЕСТИ</a:t>
            </a: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05338" y="1828800"/>
            <a:ext cx="3776662" cy="3657600"/>
          </a:xfrm>
        </p:spPr>
        <p:txBody>
          <a:bodyPr/>
          <a:lstStyle/>
          <a:p>
            <a:pPr eaLnBrk="1" hangingPunct="1"/>
            <a:endParaRPr lang="ru-RU" sz="2800" smtClean="0"/>
          </a:p>
          <a:p>
            <a:pPr eaLnBrk="1" hangingPunct="1"/>
            <a:endParaRPr lang="ru-RU" sz="2800" smtClean="0"/>
          </a:p>
          <a:p>
            <a:pPr eaLnBrk="1" hangingPunct="1"/>
            <a:endParaRPr lang="ru-RU" sz="2800" smtClean="0"/>
          </a:p>
          <a:p>
            <a:pPr algn="ctr" eaLnBrk="1" hangingPunct="1">
              <a:buFontTx/>
              <a:buNone/>
            </a:pPr>
            <a:endParaRPr lang="ru-RU" sz="8000" smtClean="0">
              <a:solidFill>
                <a:srgbClr val="FF3300"/>
              </a:solidFill>
            </a:endParaRPr>
          </a:p>
        </p:txBody>
      </p:sp>
      <p:pic>
        <p:nvPicPr>
          <p:cNvPr id="35845" name="Picture 5" descr="TMQ7K1CAYJZ0IPCAE6YEVBCAZ960C8CAHXER07CAXUTOBQCAQ6TL77CATI1CEICAP191D6CAKPTPNDCANP2JMFCA61ZETUCAUJZ8PZCAB4ZP0DCAK4YSECCAWFEJFSCAI2GW9ZCA5Z2A5DCAIJRLG3CABAYCU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1500" y="2492375"/>
            <a:ext cx="2808288" cy="268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7" descr="vopros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5300663"/>
            <a:ext cx="1157288" cy="113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54" presetClass="exit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ru-RU" sz="2800" b="1" smtClean="0">
                <a:solidFill>
                  <a:srgbClr val="0033CC"/>
                </a:solidFill>
              </a:rPr>
              <a:t>ПО КАКОЙ ФОРМУЛЕ ВЫЧИСЛЯЕТСЯ СИЛА УПРУГОСТИ</a:t>
            </a:r>
            <a:r>
              <a:rPr lang="en-US" sz="2800" b="1" smtClean="0">
                <a:solidFill>
                  <a:srgbClr val="0033CC"/>
                </a:solidFill>
              </a:rPr>
              <a:t>?</a:t>
            </a:r>
            <a:r>
              <a:rPr lang="ru-RU" sz="2800" b="1" smtClean="0">
                <a:solidFill>
                  <a:srgbClr val="0033CC"/>
                </a:solidFill>
              </a:rPr>
              <a:t/>
            </a:r>
            <a:br>
              <a:rPr lang="ru-RU" sz="2800" b="1" smtClean="0">
                <a:solidFill>
                  <a:srgbClr val="0033CC"/>
                </a:solidFill>
              </a:rPr>
            </a:br>
            <a:endParaRPr lang="ru-RU" sz="2800" b="1" smtClean="0">
              <a:solidFill>
                <a:srgbClr val="0033CC"/>
              </a:solidFill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828800"/>
            <a:ext cx="4318000" cy="3657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ru-RU" sz="2400" smtClean="0">
              <a:solidFill>
                <a:srgbClr val="FF33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ru-RU" sz="4400" b="1" i="1" smtClean="0">
                <a:solidFill>
                  <a:schemeClr val="hlink"/>
                </a:solidFill>
                <a:latin typeface="Times New Roman" pitchFamily="18" charset="0"/>
              </a:rPr>
              <a:t>А)</a:t>
            </a:r>
            <a:r>
              <a:rPr lang="en-US" sz="4400" b="1" i="1" smtClean="0">
                <a:solidFill>
                  <a:schemeClr val="hlink"/>
                </a:solidFill>
                <a:latin typeface="Times New Roman" pitchFamily="18" charset="0"/>
              </a:rPr>
              <a:t> </a:t>
            </a:r>
            <a:r>
              <a:rPr lang="en-US" sz="6600" b="1" i="1" smtClean="0">
                <a:solidFill>
                  <a:schemeClr val="hlink"/>
                </a:solidFill>
                <a:latin typeface="Times New Roman" pitchFamily="18" charset="0"/>
              </a:rPr>
              <a:t>kl</a:t>
            </a:r>
            <a:endParaRPr lang="ru-RU" sz="6600" b="1" i="1" smtClean="0">
              <a:solidFill>
                <a:schemeClr val="hlink"/>
              </a:solidFill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sz="4400" b="1" i="1" smtClean="0">
                <a:solidFill>
                  <a:schemeClr val="hlink"/>
                </a:solidFill>
                <a:latin typeface="Times New Roman" pitchFamily="18" charset="0"/>
              </a:rPr>
              <a:t>Б)</a:t>
            </a:r>
            <a:r>
              <a:rPr lang="en-US" sz="4400" b="1" i="1" smtClean="0">
                <a:solidFill>
                  <a:schemeClr val="hlink"/>
                </a:solidFill>
                <a:latin typeface="Times New Roman" pitchFamily="18" charset="0"/>
              </a:rPr>
              <a:t> </a:t>
            </a:r>
            <a:r>
              <a:rPr lang="en-US" sz="6600" b="1" i="1" smtClean="0">
                <a:solidFill>
                  <a:schemeClr val="hlink"/>
                </a:solidFill>
                <a:latin typeface="Times New Roman" pitchFamily="18" charset="0"/>
              </a:rPr>
              <a:t>mg</a:t>
            </a:r>
            <a:endParaRPr lang="ru-RU" sz="6600" b="1" i="1" smtClean="0">
              <a:solidFill>
                <a:schemeClr val="hlink"/>
              </a:solidFill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sz="4400" b="1" i="1" smtClean="0">
                <a:solidFill>
                  <a:schemeClr val="hlink"/>
                </a:solidFill>
                <a:latin typeface="Times New Roman" pitchFamily="18" charset="0"/>
              </a:rPr>
              <a:t>В) </a:t>
            </a:r>
            <a:r>
              <a:rPr lang="en-US" sz="6000" b="1" i="1" smtClean="0">
                <a:solidFill>
                  <a:schemeClr val="hlink"/>
                </a:solidFill>
                <a:latin typeface="Times New Roman" pitchFamily="18" charset="0"/>
              </a:rPr>
              <a:t>ma</a:t>
            </a:r>
            <a:endParaRPr lang="ru-RU" sz="8800" b="1" i="1" smtClean="0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05338" y="1828800"/>
            <a:ext cx="3776662" cy="3657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smtClean="0"/>
              <a:t> </a:t>
            </a:r>
            <a:endParaRPr lang="ru-RU" sz="2800" smtClean="0"/>
          </a:p>
          <a:p>
            <a:pPr eaLnBrk="1" hangingPunct="1">
              <a:buFontTx/>
              <a:buNone/>
            </a:pPr>
            <a:endParaRPr lang="ru-RU" sz="2800" smtClean="0"/>
          </a:p>
          <a:p>
            <a:pPr eaLnBrk="1" hangingPunct="1">
              <a:buFontTx/>
              <a:buNone/>
            </a:pPr>
            <a:endParaRPr lang="ru-RU" sz="2800" smtClean="0"/>
          </a:p>
          <a:p>
            <a:pPr algn="ctr" eaLnBrk="1" hangingPunct="1">
              <a:buFontTx/>
              <a:buNone/>
            </a:pPr>
            <a:endParaRPr lang="ru-RU" sz="8000" smtClean="0">
              <a:solidFill>
                <a:srgbClr val="FF3300"/>
              </a:solidFill>
            </a:endParaRPr>
          </a:p>
        </p:txBody>
      </p:sp>
      <p:pic>
        <p:nvPicPr>
          <p:cNvPr id="36869" name="Picture 7" descr="vopros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7050" y="5229225"/>
            <a:ext cx="1157288" cy="113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6" name="Picture 8"/>
          <p:cNvPicPr>
            <a:picLocks noChangeAspect="1" noChangeArrowheads="1"/>
          </p:cNvPicPr>
          <p:nvPr/>
        </p:nvPicPr>
        <p:blipFill>
          <a:blip r:embed="rId4" cstate="print"/>
          <a:srcRect l="25032" t="33247" r="26859" b="18213"/>
          <a:stretch>
            <a:fillRect/>
          </a:stretch>
        </p:blipFill>
        <p:spPr bwMode="auto">
          <a:xfrm>
            <a:off x="4284663" y="1916113"/>
            <a:ext cx="3875087" cy="292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ru-RU" sz="3600" b="1" smtClean="0">
                <a:solidFill>
                  <a:srgbClr val="0033CC"/>
                </a:solidFill>
              </a:rPr>
              <a:t>КАКАЯ СИЛА ПРЕПЯТСТВУЕТ ЛЮБОМУ ПОДЪЁМУ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2276475"/>
            <a:ext cx="4462463" cy="3657600"/>
          </a:xfrm>
        </p:spPr>
        <p:txBody>
          <a:bodyPr/>
          <a:lstStyle/>
          <a:p>
            <a:pPr eaLnBrk="1" hangingPunct="1"/>
            <a:r>
              <a:rPr lang="ru-RU" sz="3600" b="1" smtClean="0">
                <a:solidFill>
                  <a:schemeClr val="hlink"/>
                </a:solidFill>
              </a:rPr>
              <a:t>А)</a:t>
            </a:r>
            <a:r>
              <a:rPr lang="ru-RU" sz="2400" b="1" smtClean="0">
                <a:solidFill>
                  <a:schemeClr val="hlink"/>
                </a:solidFill>
              </a:rPr>
              <a:t> </a:t>
            </a:r>
            <a:r>
              <a:rPr lang="ru-RU" sz="3600" b="1" smtClean="0">
                <a:solidFill>
                  <a:schemeClr val="hlink"/>
                </a:solidFill>
              </a:rPr>
              <a:t>ТРЕНИЯ</a:t>
            </a:r>
          </a:p>
          <a:p>
            <a:pPr eaLnBrk="1" hangingPunct="1"/>
            <a:r>
              <a:rPr lang="ru-RU" b="1" smtClean="0">
                <a:solidFill>
                  <a:schemeClr val="hlink"/>
                </a:solidFill>
              </a:rPr>
              <a:t>Б)</a:t>
            </a:r>
            <a:r>
              <a:rPr lang="ru-RU" sz="2400" b="1" smtClean="0">
                <a:solidFill>
                  <a:schemeClr val="hlink"/>
                </a:solidFill>
              </a:rPr>
              <a:t> </a:t>
            </a:r>
            <a:r>
              <a:rPr lang="ru-RU" sz="3600" b="1" smtClean="0">
                <a:solidFill>
                  <a:schemeClr val="hlink"/>
                </a:solidFill>
              </a:rPr>
              <a:t>УПРУГОСТИ</a:t>
            </a:r>
          </a:p>
          <a:p>
            <a:pPr eaLnBrk="1" hangingPunct="1"/>
            <a:r>
              <a:rPr lang="ru-RU" sz="3600" b="1" smtClean="0">
                <a:solidFill>
                  <a:schemeClr val="hlink"/>
                </a:solidFill>
              </a:rPr>
              <a:t>В)</a:t>
            </a:r>
            <a:r>
              <a:rPr lang="ru-RU" sz="2400" b="1" smtClean="0">
                <a:solidFill>
                  <a:schemeClr val="hlink"/>
                </a:solidFill>
              </a:rPr>
              <a:t> </a:t>
            </a:r>
            <a:r>
              <a:rPr lang="ru-RU" sz="3600" b="1" smtClean="0">
                <a:solidFill>
                  <a:schemeClr val="hlink"/>
                </a:solidFill>
              </a:rPr>
              <a:t>ТЯЖЕСТИ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05338" y="1828800"/>
            <a:ext cx="3776662" cy="3657600"/>
          </a:xfrm>
        </p:spPr>
        <p:txBody>
          <a:bodyPr/>
          <a:lstStyle/>
          <a:p>
            <a:pPr eaLnBrk="1" hangingPunct="1"/>
            <a:endParaRPr lang="ru-RU" sz="2800" smtClean="0"/>
          </a:p>
          <a:p>
            <a:pPr eaLnBrk="1" hangingPunct="1"/>
            <a:endParaRPr lang="ru-RU" sz="2800" smtClean="0"/>
          </a:p>
          <a:p>
            <a:pPr eaLnBrk="1" hangingPunct="1"/>
            <a:endParaRPr lang="ru-RU" sz="2800" smtClean="0"/>
          </a:p>
          <a:p>
            <a:pPr algn="ctr" eaLnBrk="1" hangingPunct="1">
              <a:buFontTx/>
              <a:buNone/>
            </a:pPr>
            <a:endParaRPr lang="ru-RU" sz="8000" smtClean="0">
              <a:solidFill>
                <a:srgbClr val="FF3300"/>
              </a:solidFill>
            </a:endParaRPr>
          </a:p>
        </p:txBody>
      </p:sp>
      <p:pic>
        <p:nvPicPr>
          <p:cNvPr id="37893" name="Picture 7" descr="vopros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875" y="5157788"/>
            <a:ext cx="1157288" cy="113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4" name="Picture 8" descr="017"/>
          <p:cNvPicPr>
            <a:picLocks noChangeAspect="1" noChangeArrowheads="1"/>
          </p:cNvPicPr>
          <p:nvPr/>
        </p:nvPicPr>
        <p:blipFill>
          <a:blip r:embed="rId4" cstate="print"/>
          <a:srcRect l="40416"/>
          <a:stretch>
            <a:fillRect/>
          </a:stretch>
        </p:blipFill>
        <p:spPr bwMode="auto">
          <a:xfrm>
            <a:off x="4787900" y="1773238"/>
            <a:ext cx="3465513" cy="436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54" presetClass="exit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ru-RU" sz="4000" b="1" smtClean="0">
                <a:solidFill>
                  <a:srgbClr val="0033CC"/>
                </a:solidFill>
              </a:rPr>
              <a:t>КАКАЯ СИЛА ОТСУТСТВУЕТ</a:t>
            </a:r>
            <a:r>
              <a:rPr lang="en-US" sz="4000" b="1" smtClean="0">
                <a:solidFill>
                  <a:srgbClr val="0033CC"/>
                </a:solidFill>
              </a:rPr>
              <a:t>?</a:t>
            </a:r>
            <a:endParaRPr lang="ru-RU" sz="4000" b="1" smtClean="0">
              <a:solidFill>
                <a:srgbClr val="0033CC"/>
              </a:solidFill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844675"/>
            <a:ext cx="3776663" cy="3657600"/>
          </a:xfrm>
        </p:spPr>
        <p:txBody>
          <a:bodyPr/>
          <a:lstStyle/>
          <a:p>
            <a:pPr eaLnBrk="1" hangingPunct="1"/>
            <a:endParaRPr lang="en-US" sz="2000" smtClean="0">
              <a:solidFill>
                <a:srgbClr val="FF3300"/>
              </a:solidFill>
            </a:endParaRPr>
          </a:p>
          <a:p>
            <a:pPr eaLnBrk="1" hangingPunct="1"/>
            <a:endParaRPr lang="en-US" sz="2000" smtClean="0">
              <a:solidFill>
                <a:srgbClr val="FF3300"/>
              </a:solidFill>
            </a:endParaRPr>
          </a:p>
          <a:p>
            <a:pPr eaLnBrk="1" hangingPunct="1"/>
            <a:r>
              <a:rPr lang="ru-RU" b="1" smtClean="0">
                <a:solidFill>
                  <a:schemeClr val="hlink"/>
                </a:solidFill>
              </a:rPr>
              <a:t>А)</a:t>
            </a:r>
            <a:r>
              <a:rPr lang="ru-RU" sz="2000" b="1" smtClean="0">
                <a:solidFill>
                  <a:schemeClr val="hlink"/>
                </a:solidFill>
              </a:rPr>
              <a:t> </a:t>
            </a:r>
            <a:r>
              <a:rPr lang="ru-RU" b="1" smtClean="0">
                <a:solidFill>
                  <a:schemeClr val="hlink"/>
                </a:solidFill>
              </a:rPr>
              <a:t>ТЯЖЕСТИ</a:t>
            </a:r>
          </a:p>
          <a:p>
            <a:pPr eaLnBrk="1" hangingPunct="1"/>
            <a:r>
              <a:rPr lang="ru-RU" b="1" smtClean="0">
                <a:solidFill>
                  <a:schemeClr val="hlink"/>
                </a:solidFill>
              </a:rPr>
              <a:t>Б)</a:t>
            </a:r>
            <a:r>
              <a:rPr lang="ru-RU" sz="2000" b="1" smtClean="0">
                <a:solidFill>
                  <a:schemeClr val="hlink"/>
                </a:solidFill>
              </a:rPr>
              <a:t> </a:t>
            </a:r>
            <a:r>
              <a:rPr lang="ru-RU" b="1" smtClean="0">
                <a:solidFill>
                  <a:schemeClr val="hlink"/>
                </a:solidFill>
              </a:rPr>
              <a:t>ВЕС</a:t>
            </a:r>
          </a:p>
          <a:p>
            <a:pPr eaLnBrk="1" hangingPunct="1"/>
            <a:r>
              <a:rPr lang="ru-RU" b="1" smtClean="0">
                <a:solidFill>
                  <a:schemeClr val="hlink"/>
                </a:solidFill>
              </a:rPr>
              <a:t>В)</a:t>
            </a:r>
            <a:r>
              <a:rPr lang="ru-RU" sz="2000" b="1" smtClean="0">
                <a:solidFill>
                  <a:schemeClr val="hlink"/>
                </a:solidFill>
              </a:rPr>
              <a:t> </a:t>
            </a:r>
            <a:r>
              <a:rPr lang="ru-RU" b="1" smtClean="0">
                <a:solidFill>
                  <a:schemeClr val="hlink"/>
                </a:solidFill>
              </a:rPr>
              <a:t>ТРЕНИЯ</a:t>
            </a:r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05338" y="1828800"/>
            <a:ext cx="3776662" cy="3657600"/>
          </a:xfrm>
        </p:spPr>
        <p:txBody>
          <a:bodyPr/>
          <a:lstStyle/>
          <a:p>
            <a:pPr eaLnBrk="1" hangingPunct="1"/>
            <a:endParaRPr lang="ru-RU" sz="2800" smtClean="0"/>
          </a:p>
          <a:p>
            <a:pPr eaLnBrk="1" hangingPunct="1"/>
            <a:endParaRPr lang="ru-RU" sz="2800" smtClean="0"/>
          </a:p>
          <a:p>
            <a:pPr eaLnBrk="1" hangingPunct="1"/>
            <a:endParaRPr lang="ru-RU" sz="2800" smtClean="0"/>
          </a:p>
          <a:p>
            <a:pPr algn="ctr" eaLnBrk="1" hangingPunct="1">
              <a:buFontTx/>
              <a:buNone/>
            </a:pPr>
            <a:endParaRPr lang="ru-RU" sz="8000" smtClean="0">
              <a:solidFill>
                <a:srgbClr val="FF3300"/>
              </a:solidFill>
            </a:endParaRPr>
          </a:p>
        </p:txBody>
      </p:sp>
      <p:pic>
        <p:nvPicPr>
          <p:cNvPr id="9221" name="Picture 5" descr="V4K8SPCA7A7CDVCA21CHF3CAIUUHEJCALWVSBICAV0OOM4CAQN6WT5CA379IDICAT6SLY7CAQUP915CAO75P5OCAO26KAGCAGYUXYXCAW9SNIXCAM73JKUCAPHIV94CAQZJ315CAM018SQCAZVMWLSCAXP99X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4300" y="1989138"/>
            <a:ext cx="4392613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8" name="Picture 7" descr="vopros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875" y="5157788"/>
            <a:ext cx="1157288" cy="113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54" presetClass="exit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4" presetClass="exit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959" name="Group 23"/>
          <p:cNvGraphicFramePr>
            <a:graphicFrameLocks noGrp="1"/>
          </p:cNvGraphicFramePr>
          <p:nvPr/>
        </p:nvGraphicFramePr>
        <p:xfrm>
          <a:off x="2843213" y="620713"/>
          <a:ext cx="4200525" cy="4626864"/>
        </p:xfrm>
        <a:graphic>
          <a:graphicData uri="http://schemas.openxmlformats.org/drawingml/2006/table">
            <a:tbl>
              <a:tblPr/>
              <a:tblGrid>
                <a:gridCol w="1400175"/>
                <a:gridCol w="1400175"/>
                <a:gridCol w="1400175"/>
              </a:tblGrid>
              <a:tr h="1062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hlinkClick r:id="rId2" action="ppaction://hlinksldjump"/>
                        </a:rPr>
                        <a:t>1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hlinkClick r:id="rId3" action="ppaction://hlinksldjump"/>
                        </a:rPr>
                        <a:t>4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hlinkClick r:id="rId4" action="ppaction://hlinksldjump"/>
                        </a:rPr>
                        <a:t>7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90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hlinkClick r:id="rId5" action="ppaction://hlinksldjump"/>
                        </a:rPr>
                        <a:t>2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hlinkClick r:id="rId6" action="ppaction://hlinksldjump"/>
                        </a:rPr>
                        <a:t>5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hlinkClick r:id="rId7" action="ppaction://hlinksldjump"/>
                        </a:rPr>
                        <a:t>8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89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hlinkClick r:id="rId8" action="ppaction://hlinksldjump"/>
                        </a:rPr>
                        <a:t>3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hlinkClick r:id="rId9" action="ppaction://hlinksldjump"/>
                        </a:rPr>
                        <a:t>6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hlinkClick r:id="rId10" action="ppaction://hlinksldjump"/>
                        </a:rPr>
                        <a:t>9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9956" name="WordArt 26"/>
          <p:cNvSpPr>
            <a:spLocks noChangeArrowheads="1" noChangeShapeType="1" noTextEdit="1"/>
          </p:cNvSpPr>
          <p:nvPr/>
        </p:nvSpPr>
        <p:spPr bwMode="auto">
          <a:xfrm rot="5400000">
            <a:off x="-959643" y="2623344"/>
            <a:ext cx="5734050" cy="1296987"/>
          </a:xfrm>
          <a:prstGeom prst="rect">
            <a:avLst/>
          </a:prstGeom>
        </p:spPr>
        <p:txBody>
          <a:bodyPr vert="wordArtVert" wrap="none" fromWordArt="1">
            <a:prstTxWarp prst="textWave4">
              <a:avLst>
                <a:gd name="adj1" fmla="val 13005"/>
                <a:gd name="adj2" fmla="val 0"/>
              </a:avLst>
            </a:prstTxWarp>
          </a:bodyPr>
          <a:lstStyle/>
          <a:p>
            <a:pPr algn="ctr" fontAlgn="auto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00FF00"/>
                    </a:gs>
                    <a:gs pos="100000">
                      <a:srgbClr val="00CCFF"/>
                    </a:gs>
                  </a:gsLst>
                  <a:lin ang="0" scaled="1"/>
                </a:gradFill>
                <a:effectLst>
                  <a:outerShdw dist="99190" dir="7788334" algn="ctr" rotWithShape="0">
                    <a:srgbClr val="000080">
                      <a:alpha val="79999"/>
                    </a:srgbClr>
                  </a:outerShdw>
                </a:effectLst>
                <a:latin typeface="Arial"/>
                <a:cs typeface="Arial"/>
              </a:rPr>
              <a:t>ФИНАЛ</a:t>
            </a:r>
          </a:p>
        </p:txBody>
      </p:sp>
      <p:pic>
        <p:nvPicPr>
          <p:cNvPr id="39957" name="Picture 32" descr="22419722_knigi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588125" y="4652963"/>
            <a:ext cx="22860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1188" y="152400"/>
            <a:ext cx="6945312" cy="2052638"/>
          </a:xfrm>
        </p:spPr>
        <p:txBody>
          <a:bodyPr anchor="ctr"/>
          <a:lstStyle/>
          <a:p>
            <a:pPr eaLnBrk="1" hangingPunct="1"/>
            <a:r>
              <a:rPr lang="ru-RU" sz="3200" b="1" smtClean="0">
                <a:solidFill>
                  <a:srgbClr val="660066"/>
                </a:solidFill>
              </a:rPr>
              <a:t>Какая характеристика колебаний указана на рисунке?</a:t>
            </a:r>
            <a:br>
              <a:rPr lang="ru-RU" sz="3200" b="1" smtClean="0">
                <a:solidFill>
                  <a:srgbClr val="660066"/>
                </a:solidFill>
              </a:rPr>
            </a:br>
            <a:endParaRPr lang="ru-RU" sz="3200" b="1" smtClean="0">
              <a:solidFill>
                <a:srgbClr val="660066"/>
              </a:solidFill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8313" y="1700213"/>
            <a:ext cx="4208462" cy="3657600"/>
          </a:xfrm>
        </p:spPr>
        <p:txBody>
          <a:bodyPr/>
          <a:lstStyle/>
          <a:p>
            <a:pPr eaLnBrk="1" hangingPunct="1"/>
            <a:endParaRPr lang="ru-RU" sz="2000" smtClean="0">
              <a:solidFill>
                <a:srgbClr val="FF3300"/>
              </a:solidFill>
            </a:endParaRPr>
          </a:p>
          <a:p>
            <a:pPr eaLnBrk="1" hangingPunct="1">
              <a:buFontTx/>
              <a:buNone/>
            </a:pPr>
            <a:r>
              <a:rPr lang="ru-RU" sz="2800" b="1" smtClean="0">
                <a:solidFill>
                  <a:srgbClr val="FF00FF"/>
                </a:solidFill>
              </a:rPr>
              <a:t>А) </a:t>
            </a:r>
            <a:r>
              <a:rPr lang="ru-RU" sz="4400" b="1" smtClean="0">
                <a:solidFill>
                  <a:srgbClr val="FF00FF"/>
                </a:solidFill>
              </a:rPr>
              <a:t>Период</a:t>
            </a:r>
          </a:p>
          <a:p>
            <a:pPr eaLnBrk="1" hangingPunct="1">
              <a:buFontTx/>
              <a:buNone/>
            </a:pPr>
            <a:r>
              <a:rPr lang="ru-RU" sz="2800" b="1" smtClean="0">
                <a:solidFill>
                  <a:srgbClr val="FF00FF"/>
                </a:solidFill>
              </a:rPr>
              <a:t>Б) </a:t>
            </a:r>
            <a:r>
              <a:rPr lang="ru-RU" sz="4400" b="1" smtClean="0">
                <a:solidFill>
                  <a:srgbClr val="FF00FF"/>
                </a:solidFill>
              </a:rPr>
              <a:t>Амплитуда</a:t>
            </a:r>
          </a:p>
          <a:p>
            <a:pPr eaLnBrk="1" hangingPunct="1">
              <a:buFontTx/>
              <a:buNone/>
            </a:pPr>
            <a:r>
              <a:rPr lang="ru-RU" sz="2800" b="1" smtClean="0">
                <a:solidFill>
                  <a:srgbClr val="FF00FF"/>
                </a:solidFill>
              </a:rPr>
              <a:t>В) </a:t>
            </a:r>
            <a:r>
              <a:rPr lang="ru-RU" sz="4400" b="1" smtClean="0">
                <a:solidFill>
                  <a:srgbClr val="FF00FF"/>
                </a:solidFill>
              </a:rPr>
              <a:t>Частота</a:t>
            </a:r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05338" y="1828800"/>
            <a:ext cx="3776662" cy="3657600"/>
          </a:xfrm>
        </p:spPr>
        <p:txBody>
          <a:bodyPr/>
          <a:lstStyle/>
          <a:p>
            <a:pPr eaLnBrk="1" hangingPunct="1"/>
            <a:endParaRPr lang="ru-RU" sz="2800" smtClean="0"/>
          </a:p>
          <a:p>
            <a:pPr eaLnBrk="1" hangingPunct="1"/>
            <a:endParaRPr lang="ru-RU" sz="2800" smtClean="0"/>
          </a:p>
          <a:p>
            <a:pPr eaLnBrk="1" hangingPunct="1"/>
            <a:endParaRPr lang="ru-RU" sz="2800" smtClean="0"/>
          </a:p>
          <a:p>
            <a:pPr algn="ctr" eaLnBrk="1" hangingPunct="1">
              <a:buFontTx/>
              <a:buNone/>
            </a:pPr>
            <a:endParaRPr lang="ru-RU" sz="8000" smtClean="0">
              <a:solidFill>
                <a:srgbClr val="FF3300"/>
              </a:solidFill>
            </a:endParaRPr>
          </a:p>
        </p:txBody>
      </p:sp>
      <p:pic>
        <p:nvPicPr>
          <p:cNvPr id="40966" name="i-main-pic" descr="Картинка 700 из 1765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113" y="4941888"/>
            <a:ext cx="1733550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9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9338" y="1916113"/>
            <a:ext cx="3170237" cy="3384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54" presetClass="exit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ru-RU" sz="4000" b="1" smtClean="0">
                <a:solidFill>
                  <a:srgbClr val="0033CC"/>
                </a:solidFill>
              </a:rPr>
              <a:t>КАК ЗВАЛИ ЭТОГО ВЕЛИКОГО ИТАЛЬЯНЦА</a:t>
            </a:r>
            <a:r>
              <a:rPr lang="en-US" sz="4000" b="1" smtClean="0">
                <a:solidFill>
                  <a:srgbClr val="0033CC"/>
                </a:solidFill>
              </a:rPr>
              <a:t>?</a:t>
            </a:r>
            <a:endParaRPr lang="ru-RU" sz="4000" b="1" smtClean="0">
              <a:solidFill>
                <a:srgbClr val="0033CC"/>
              </a:solidFill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828800"/>
            <a:ext cx="3776663" cy="2536825"/>
          </a:xfrm>
        </p:spPr>
        <p:txBody>
          <a:bodyPr/>
          <a:lstStyle/>
          <a:p>
            <a:pPr eaLnBrk="1" hangingPunct="1"/>
            <a:endParaRPr lang="ru-RU" sz="2000" smtClean="0">
              <a:solidFill>
                <a:srgbClr val="FF3300"/>
              </a:solidFill>
            </a:endParaRPr>
          </a:p>
          <a:p>
            <a:pPr eaLnBrk="1" hangingPunct="1"/>
            <a:r>
              <a:rPr lang="ru-RU" b="1" smtClean="0">
                <a:solidFill>
                  <a:schemeClr val="hlink"/>
                </a:solidFill>
              </a:rPr>
              <a:t>А)</a:t>
            </a:r>
            <a:r>
              <a:rPr lang="ru-RU" sz="2000" b="1" smtClean="0">
                <a:solidFill>
                  <a:schemeClr val="hlink"/>
                </a:solidFill>
              </a:rPr>
              <a:t> </a:t>
            </a:r>
            <a:r>
              <a:rPr lang="ru-RU" sz="3600" b="1" smtClean="0">
                <a:solidFill>
                  <a:schemeClr val="hlink"/>
                </a:solidFill>
              </a:rPr>
              <a:t>ГУК</a:t>
            </a:r>
          </a:p>
          <a:p>
            <a:pPr eaLnBrk="1" hangingPunct="1"/>
            <a:r>
              <a:rPr lang="ru-RU" b="1" smtClean="0">
                <a:solidFill>
                  <a:schemeClr val="hlink"/>
                </a:solidFill>
              </a:rPr>
              <a:t>Б)</a:t>
            </a:r>
            <a:r>
              <a:rPr lang="ru-RU" sz="2000" b="1" smtClean="0">
                <a:solidFill>
                  <a:schemeClr val="hlink"/>
                </a:solidFill>
              </a:rPr>
              <a:t> </a:t>
            </a:r>
            <a:r>
              <a:rPr lang="ru-RU" sz="3600" b="1" smtClean="0">
                <a:solidFill>
                  <a:schemeClr val="hlink"/>
                </a:solidFill>
              </a:rPr>
              <a:t>НЬЮТОН</a:t>
            </a:r>
          </a:p>
          <a:p>
            <a:pPr eaLnBrk="1" hangingPunct="1"/>
            <a:r>
              <a:rPr lang="ru-RU" b="1" smtClean="0">
                <a:solidFill>
                  <a:schemeClr val="hlink"/>
                </a:solidFill>
              </a:rPr>
              <a:t>В)</a:t>
            </a:r>
            <a:r>
              <a:rPr lang="ru-RU" sz="2000" b="1" smtClean="0">
                <a:solidFill>
                  <a:schemeClr val="hlink"/>
                </a:solidFill>
              </a:rPr>
              <a:t> </a:t>
            </a:r>
            <a:r>
              <a:rPr lang="ru-RU" sz="3600" b="1" smtClean="0">
                <a:solidFill>
                  <a:schemeClr val="hlink"/>
                </a:solidFill>
              </a:rPr>
              <a:t>ГАЛИЛЕЙ</a:t>
            </a:r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05338" y="1828800"/>
            <a:ext cx="3776662" cy="3657600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ru-RU" sz="8000" smtClean="0"/>
          </a:p>
          <a:p>
            <a:pPr algn="ctr" eaLnBrk="1" hangingPunct="1">
              <a:buFontTx/>
              <a:buNone/>
            </a:pPr>
            <a:endParaRPr lang="ru-RU" sz="8000" smtClean="0">
              <a:solidFill>
                <a:srgbClr val="FF3300"/>
              </a:solidFill>
            </a:endParaRPr>
          </a:p>
        </p:txBody>
      </p:sp>
      <p:pic>
        <p:nvPicPr>
          <p:cNvPr id="41989" name="Picture 5" descr="Галиле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463" y="1844675"/>
            <a:ext cx="3455987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0" name="i-main-pic" descr="Картинка 700 из 1765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875" y="4941888"/>
            <a:ext cx="1733550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4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2097f14e707b1505adc67b5e5177746e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3" descr="5UGEDJCA7KEQVSCA5Y0L7FCARNQTL6CAFN54SNCA60YKLCCAVNPTXFCABTERTKCA8I89GBCABYYNE0CA1GMVAGCAH00H00CAKGLQGWCA5VAMECCA1XMFWVCAVGGD52CATY418UCA6L7L1NCA08F32OCABBODYJ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75" y="3357563"/>
            <a:ext cx="2428875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714875" y="1071563"/>
            <a:ext cx="4038600" cy="2000250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ru-RU" sz="4000" smtClean="0"/>
          </a:p>
          <a:p>
            <a:pPr algn="ctr" eaLnBrk="1" hangingPunct="1">
              <a:buFontTx/>
              <a:buNone/>
            </a:pPr>
            <a:r>
              <a:rPr lang="ru-RU" sz="40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 ИЗМЕНИТСЯ</a:t>
            </a: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0" y="0"/>
            <a:ext cx="4608513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4000" b="1" dirty="0"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Как изменится масса гирьки, если её опустить в солёную воду</a:t>
            </a:r>
            <a:r>
              <a:rPr lang="en-US" sz="4000" b="1" dirty="0"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b="1" dirty="0"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2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538" y="1412875"/>
            <a:ext cx="4392612" cy="419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ru-RU" sz="3600" b="1" smtClean="0">
                <a:solidFill>
                  <a:srgbClr val="660066"/>
                </a:solidFill>
              </a:rPr>
              <a:t>КАКАЯ СИЛА ИЗОБРАЖЕНА НА РИСУНКЕ</a:t>
            </a:r>
            <a:r>
              <a:rPr lang="en-US" sz="3600" b="1" smtClean="0">
                <a:solidFill>
                  <a:srgbClr val="660066"/>
                </a:solidFill>
              </a:rPr>
              <a:t>?</a:t>
            </a:r>
            <a:r>
              <a:rPr lang="ru-RU" sz="3600" b="1" smtClean="0">
                <a:solidFill>
                  <a:srgbClr val="660066"/>
                </a:solidFill>
              </a:rPr>
              <a:t/>
            </a:r>
            <a:br>
              <a:rPr lang="ru-RU" sz="3600" b="1" smtClean="0">
                <a:solidFill>
                  <a:srgbClr val="660066"/>
                </a:solidFill>
              </a:rPr>
            </a:br>
            <a:endParaRPr lang="ru-RU" sz="3600" b="1" smtClean="0">
              <a:solidFill>
                <a:srgbClr val="660066"/>
              </a:solidFill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828800"/>
            <a:ext cx="4533900" cy="3657600"/>
          </a:xfrm>
        </p:spPr>
        <p:txBody>
          <a:bodyPr/>
          <a:lstStyle/>
          <a:p>
            <a:pPr eaLnBrk="1" hangingPunct="1"/>
            <a:endParaRPr lang="ru-RU" sz="2400" smtClean="0">
              <a:solidFill>
                <a:srgbClr val="FF3300"/>
              </a:solidFill>
            </a:endParaRPr>
          </a:p>
          <a:p>
            <a:pPr eaLnBrk="1" hangingPunct="1"/>
            <a:r>
              <a:rPr lang="ru-RU" sz="2800" b="1" smtClean="0">
                <a:solidFill>
                  <a:srgbClr val="FF00FF"/>
                </a:solidFill>
              </a:rPr>
              <a:t>А) </a:t>
            </a:r>
            <a:r>
              <a:rPr lang="ru-RU" sz="4400" b="1" smtClean="0">
                <a:solidFill>
                  <a:srgbClr val="FF00FF"/>
                </a:solidFill>
              </a:rPr>
              <a:t>УПРУГОСТИ</a:t>
            </a:r>
          </a:p>
          <a:p>
            <a:pPr eaLnBrk="1" hangingPunct="1"/>
            <a:r>
              <a:rPr lang="ru-RU" sz="2800" b="1" smtClean="0">
                <a:solidFill>
                  <a:srgbClr val="FF00FF"/>
                </a:solidFill>
              </a:rPr>
              <a:t>Б) </a:t>
            </a:r>
            <a:r>
              <a:rPr lang="ru-RU" sz="4400" b="1" smtClean="0">
                <a:solidFill>
                  <a:srgbClr val="FF00FF"/>
                </a:solidFill>
              </a:rPr>
              <a:t>ВЕС</a:t>
            </a:r>
          </a:p>
          <a:p>
            <a:pPr eaLnBrk="1" hangingPunct="1"/>
            <a:r>
              <a:rPr lang="ru-RU" sz="2800" b="1" smtClean="0">
                <a:solidFill>
                  <a:srgbClr val="FF00FF"/>
                </a:solidFill>
              </a:rPr>
              <a:t>В) </a:t>
            </a:r>
            <a:r>
              <a:rPr lang="ru-RU" sz="4400" b="1" smtClean="0">
                <a:solidFill>
                  <a:srgbClr val="FF00FF"/>
                </a:solidFill>
              </a:rPr>
              <a:t>ТЯЖЕСТИ</a:t>
            </a:r>
          </a:p>
        </p:txBody>
      </p:sp>
      <p:sp>
        <p:nvSpPr>
          <p:cNvPr id="43013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05338" y="1828800"/>
            <a:ext cx="3776662" cy="3657600"/>
          </a:xfrm>
        </p:spPr>
        <p:txBody>
          <a:bodyPr/>
          <a:lstStyle/>
          <a:p>
            <a:pPr eaLnBrk="1" hangingPunct="1"/>
            <a:endParaRPr lang="ru-RU" sz="2800" smtClean="0"/>
          </a:p>
          <a:p>
            <a:pPr eaLnBrk="1" hangingPunct="1"/>
            <a:endParaRPr lang="ru-RU" sz="2800" smtClean="0"/>
          </a:p>
          <a:p>
            <a:pPr eaLnBrk="1" hangingPunct="1"/>
            <a:endParaRPr lang="ru-RU" sz="2800" smtClean="0"/>
          </a:p>
          <a:p>
            <a:pPr algn="ctr" eaLnBrk="1" hangingPunct="1">
              <a:buFontTx/>
              <a:buNone/>
            </a:pPr>
            <a:endParaRPr lang="ru-RU" sz="8000" smtClean="0">
              <a:solidFill>
                <a:srgbClr val="FF3300"/>
              </a:solidFill>
            </a:endParaRPr>
          </a:p>
        </p:txBody>
      </p:sp>
      <p:pic>
        <p:nvPicPr>
          <p:cNvPr id="43014" name="i-main-pic" descr="Картинка 700 из 1765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738" y="4868863"/>
            <a:ext cx="1733550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7556500" cy="1600200"/>
          </a:xfrm>
        </p:spPr>
        <p:txBody>
          <a:bodyPr anchor="ctr"/>
          <a:lstStyle/>
          <a:p>
            <a:pPr eaLnBrk="1" hangingPunct="1"/>
            <a:r>
              <a:rPr lang="ru-RU" sz="4000" b="1" smtClean="0">
                <a:solidFill>
                  <a:srgbClr val="660066"/>
                </a:solidFill>
              </a:rPr>
              <a:t>КАКАЯ СИЛА ИЗОБРАЖЕНА НА РИСУНКЕ</a:t>
            </a:r>
            <a:r>
              <a:rPr lang="en-US" sz="4000" b="1" smtClean="0">
                <a:solidFill>
                  <a:srgbClr val="660066"/>
                </a:solidFill>
              </a:rPr>
              <a:t>?</a:t>
            </a:r>
            <a:endParaRPr lang="ru-RU" sz="4000" b="1" smtClean="0">
              <a:solidFill>
                <a:srgbClr val="660066"/>
              </a:solidFill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79388" y="1844675"/>
            <a:ext cx="4462462" cy="3657600"/>
          </a:xfrm>
        </p:spPr>
        <p:txBody>
          <a:bodyPr/>
          <a:lstStyle/>
          <a:p>
            <a:pPr eaLnBrk="1" hangingPunct="1"/>
            <a:endParaRPr lang="ru-RU" sz="2000" smtClean="0">
              <a:solidFill>
                <a:srgbClr val="FF3300"/>
              </a:solidFill>
            </a:endParaRPr>
          </a:p>
          <a:p>
            <a:pPr eaLnBrk="1" hangingPunct="1"/>
            <a:r>
              <a:rPr lang="ru-RU" sz="2800" b="1" smtClean="0">
                <a:solidFill>
                  <a:srgbClr val="FF00FF"/>
                </a:solidFill>
              </a:rPr>
              <a:t>А) </a:t>
            </a:r>
            <a:r>
              <a:rPr lang="ru-RU" sz="4400" b="1" smtClean="0">
                <a:solidFill>
                  <a:srgbClr val="FF00FF"/>
                </a:solidFill>
              </a:rPr>
              <a:t>ТЯЖЕСТИ</a:t>
            </a:r>
          </a:p>
          <a:p>
            <a:pPr eaLnBrk="1" hangingPunct="1"/>
            <a:r>
              <a:rPr lang="ru-RU" sz="2800" b="1" smtClean="0">
                <a:solidFill>
                  <a:srgbClr val="FF00FF"/>
                </a:solidFill>
              </a:rPr>
              <a:t>Б) </a:t>
            </a:r>
            <a:r>
              <a:rPr lang="ru-RU" sz="4400" b="1" smtClean="0">
                <a:solidFill>
                  <a:srgbClr val="FF00FF"/>
                </a:solidFill>
              </a:rPr>
              <a:t>ТРЕНИЯ</a:t>
            </a:r>
          </a:p>
          <a:p>
            <a:pPr eaLnBrk="1" hangingPunct="1"/>
            <a:r>
              <a:rPr lang="ru-RU" sz="2800" b="1" smtClean="0">
                <a:solidFill>
                  <a:srgbClr val="FF00FF"/>
                </a:solidFill>
              </a:rPr>
              <a:t>В) </a:t>
            </a:r>
            <a:r>
              <a:rPr lang="ru-RU" sz="4400" b="1" smtClean="0">
                <a:solidFill>
                  <a:srgbClr val="FF00FF"/>
                </a:solidFill>
              </a:rPr>
              <a:t>ВЕС</a:t>
            </a:r>
          </a:p>
        </p:txBody>
      </p:sp>
      <p:pic>
        <p:nvPicPr>
          <p:cNvPr id="44036" name="i-main-pic" descr="Картинка 700 из 1765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575" y="4797425"/>
            <a:ext cx="1733550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7" name="Picture 12" descr="На колесо, проскальзывающее по дороге, действует сила трения. Она направлена в сторону, противоположную направлению скольжени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3800" y="1844675"/>
            <a:ext cx="3209925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4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152400"/>
            <a:ext cx="7232650" cy="2124075"/>
          </a:xfrm>
        </p:spPr>
        <p:txBody>
          <a:bodyPr anchor="ctr"/>
          <a:lstStyle/>
          <a:p>
            <a:pPr eaLnBrk="1" hangingPunct="1"/>
            <a:r>
              <a:rPr lang="ru-RU" b="1" smtClean="0">
                <a:solidFill>
                  <a:srgbClr val="660066"/>
                </a:solidFill>
              </a:rPr>
              <a:t>КАК ЗВАЛИ ЭТОГО</a:t>
            </a:r>
            <a:r>
              <a:rPr lang="en-US" b="1" smtClean="0">
                <a:solidFill>
                  <a:srgbClr val="660066"/>
                </a:solidFill>
              </a:rPr>
              <a:t/>
            </a:r>
            <a:br>
              <a:rPr lang="en-US" b="1" smtClean="0">
                <a:solidFill>
                  <a:srgbClr val="660066"/>
                </a:solidFill>
              </a:rPr>
            </a:br>
            <a:r>
              <a:rPr lang="ru-RU" sz="5400" b="1" smtClean="0">
                <a:solidFill>
                  <a:srgbClr val="660066"/>
                </a:solidFill>
              </a:rPr>
              <a:t>    учёного </a:t>
            </a:r>
            <a:r>
              <a:rPr lang="en-US" sz="5400" b="1" smtClean="0">
                <a:solidFill>
                  <a:srgbClr val="660066"/>
                </a:solidFill>
              </a:rPr>
              <a:t>?</a:t>
            </a:r>
            <a:br>
              <a:rPr lang="en-US" sz="5400" b="1" smtClean="0">
                <a:solidFill>
                  <a:srgbClr val="660066"/>
                </a:solidFill>
              </a:rPr>
            </a:br>
            <a:endParaRPr lang="ru-RU" sz="5400" b="1" smtClean="0">
              <a:solidFill>
                <a:srgbClr val="660066"/>
              </a:solidFill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95288" y="1484313"/>
            <a:ext cx="3776662" cy="3657600"/>
          </a:xfrm>
        </p:spPr>
        <p:txBody>
          <a:bodyPr/>
          <a:lstStyle/>
          <a:p>
            <a:pPr eaLnBrk="1" hangingPunct="1"/>
            <a:endParaRPr lang="en-US" sz="2000" smtClean="0">
              <a:solidFill>
                <a:srgbClr val="FF3300"/>
              </a:solidFill>
            </a:endParaRPr>
          </a:p>
          <a:p>
            <a:pPr eaLnBrk="1" hangingPunct="1"/>
            <a:endParaRPr lang="en-US" sz="2000" smtClean="0"/>
          </a:p>
          <a:p>
            <a:pPr eaLnBrk="1" hangingPunct="1"/>
            <a:r>
              <a:rPr lang="ru-RU" sz="2400" b="1" smtClean="0">
                <a:solidFill>
                  <a:srgbClr val="FF00FF"/>
                </a:solidFill>
              </a:rPr>
              <a:t>А) </a:t>
            </a:r>
            <a:r>
              <a:rPr lang="ru-RU" sz="4000" b="1" smtClean="0">
                <a:solidFill>
                  <a:srgbClr val="FF00FF"/>
                </a:solidFill>
              </a:rPr>
              <a:t>НЬЮТОН</a:t>
            </a:r>
          </a:p>
          <a:p>
            <a:pPr eaLnBrk="1" hangingPunct="1"/>
            <a:r>
              <a:rPr lang="ru-RU" sz="2400" b="1" smtClean="0">
                <a:solidFill>
                  <a:srgbClr val="FF00FF"/>
                </a:solidFill>
              </a:rPr>
              <a:t>Б) </a:t>
            </a:r>
            <a:r>
              <a:rPr lang="ru-RU" sz="4000" b="1" smtClean="0">
                <a:solidFill>
                  <a:srgbClr val="FF00FF"/>
                </a:solidFill>
              </a:rPr>
              <a:t>ГАЛИЛЕЙ</a:t>
            </a:r>
          </a:p>
          <a:p>
            <a:pPr eaLnBrk="1" hangingPunct="1"/>
            <a:r>
              <a:rPr lang="ru-RU" sz="2400" b="1" smtClean="0">
                <a:solidFill>
                  <a:srgbClr val="FF00FF"/>
                </a:solidFill>
              </a:rPr>
              <a:t>В) </a:t>
            </a:r>
            <a:r>
              <a:rPr lang="ru-RU" sz="4000" b="1" smtClean="0">
                <a:solidFill>
                  <a:srgbClr val="FF00FF"/>
                </a:solidFill>
              </a:rPr>
              <a:t>ГУК</a:t>
            </a:r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05338" y="1828800"/>
            <a:ext cx="3776662" cy="3657600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ru-RU" sz="8000" smtClean="0"/>
          </a:p>
          <a:p>
            <a:pPr algn="ctr" eaLnBrk="1" hangingPunct="1">
              <a:buFontTx/>
              <a:buNone/>
            </a:pPr>
            <a:endParaRPr lang="ru-RU" sz="8000" smtClean="0">
              <a:solidFill>
                <a:srgbClr val="FF3300"/>
              </a:solidFill>
            </a:endParaRPr>
          </a:p>
        </p:txBody>
      </p:sp>
      <p:pic>
        <p:nvPicPr>
          <p:cNvPr id="45061" name="Picture 5" descr="РОБЕРТ ГУ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6100" y="1773238"/>
            <a:ext cx="4105275" cy="348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2" name="i-main-pic" descr="Картинка 700 из 1765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975" y="4941888"/>
            <a:ext cx="1733550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>
                <a:solidFill>
                  <a:srgbClr val="660066"/>
                </a:solidFill>
              </a:rPr>
              <a:t>Тело массой 0,5 кг движется с ускорением 2 м/с</a:t>
            </a:r>
            <a:r>
              <a:rPr lang="ru-RU" sz="3200" b="1" baseline="30000" smtClean="0">
                <a:solidFill>
                  <a:srgbClr val="660066"/>
                </a:solidFill>
              </a:rPr>
              <a:t>2</a:t>
            </a:r>
            <a:r>
              <a:rPr lang="ru-RU" sz="3200" b="1" smtClean="0">
                <a:solidFill>
                  <a:srgbClr val="660066"/>
                </a:solidFill>
              </a:rPr>
              <a:t>. Укажите правильные утверждения.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828800"/>
            <a:ext cx="8131175" cy="36576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9900CC"/>
                </a:solidFill>
              </a:rPr>
              <a:t>А. равнодействующая всех приложенных к телу сил равна 1 Н.</a:t>
            </a:r>
          </a:p>
          <a:p>
            <a:pPr eaLnBrk="1" hangingPunct="1"/>
            <a:r>
              <a:rPr lang="ru-RU" b="1" smtClean="0">
                <a:solidFill>
                  <a:srgbClr val="9900CC"/>
                </a:solidFill>
              </a:rPr>
              <a:t>Б. на тело действует сила тяжести, равная 4,9 Н.</a:t>
            </a:r>
          </a:p>
          <a:p>
            <a:pPr eaLnBrk="1" hangingPunct="1"/>
            <a:r>
              <a:rPr lang="ru-RU" b="1" smtClean="0">
                <a:solidFill>
                  <a:srgbClr val="9900CC"/>
                </a:solidFill>
              </a:rPr>
              <a:t>В. Импульс тела равен 1 кг</a:t>
            </a:r>
            <a:r>
              <a:rPr lang="en-US" b="1" smtClean="0">
                <a:solidFill>
                  <a:srgbClr val="9900CC"/>
                </a:solidFill>
              </a:rPr>
              <a:t>*</a:t>
            </a:r>
            <a:r>
              <a:rPr lang="ru-RU" b="1" smtClean="0">
                <a:solidFill>
                  <a:srgbClr val="9900CC"/>
                </a:solidFill>
              </a:rPr>
              <a:t>м/с</a:t>
            </a:r>
          </a:p>
        </p:txBody>
      </p:sp>
      <p:pic>
        <p:nvPicPr>
          <p:cNvPr id="61444" name="i-main-pic" descr="Картинка 700 из 1765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4300" y="4941888"/>
            <a:ext cx="1733550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ru-RU" b="1" smtClean="0">
                <a:solidFill>
                  <a:srgbClr val="660066"/>
                </a:solidFill>
              </a:rPr>
              <a:t>Направление какой физической величины указано на рисунке?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55650" y="2565400"/>
            <a:ext cx="4822825" cy="2016125"/>
          </a:xfrm>
        </p:spPr>
        <p:txBody>
          <a:bodyPr/>
          <a:lstStyle/>
          <a:p>
            <a:pPr eaLnBrk="1" hangingPunct="1"/>
            <a:r>
              <a:rPr lang="ru-RU" sz="4000" b="1" smtClean="0">
                <a:solidFill>
                  <a:srgbClr val="FF00FF"/>
                </a:solidFill>
              </a:rPr>
              <a:t>А. ускорение</a:t>
            </a:r>
          </a:p>
          <a:p>
            <a:pPr eaLnBrk="1" hangingPunct="1"/>
            <a:r>
              <a:rPr lang="ru-RU" sz="4000" b="1" smtClean="0">
                <a:solidFill>
                  <a:srgbClr val="FF00FF"/>
                </a:solidFill>
              </a:rPr>
              <a:t>Б. сила</a:t>
            </a:r>
          </a:p>
          <a:p>
            <a:pPr eaLnBrk="1" hangingPunct="1"/>
            <a:r>
              <a:rPr lang="ru-RU" sz="4000" b="1" smtClean="0">
                <a:solidFill>
                  <a:srgbClr val="FF00FF"/>
                </a:solidFill>
              </a:rPr>
              <a:t>В. скорость</a:t>
            </a:r>
          </a:p>
        </p:txBody>
      </p:sp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725" y="2276475"/>
            <a:ext cx="3362325" cy="330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9" name="Рисунок 11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2138" y="4652963"/>
            <a:ext cx="205105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152400"/>
            <a:ext cx="6408737" cy="2268538"/>
          </a:xfrm>
        </p:spPr>
        <p:txBody>
          <a:bodyPr anchor="ctr"/>
          <a:lstStyle/>
          <a:p>
            <a:pPr eaLnBrk="1" hangingPunct="1"/>
            <a:r>
              <a:rPr lang="ru-RU" b="1" smtClean="0">
                <a:solidFill>
                  <a:srgbClr val="660066"/>
                </a:solidFill>
              </a:rPr>
              <a:t>Импульс тела вычисляется по формуле: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76600" y="3357563"/>
            <a:ext cx="5327650" cy="2016125"/>
          </a:xfrm>
        </p:spPr>
        <p:txBody>
          <a:bodyPr/>
          <a:lstStyle/>
          <a:p>
            <a:pPr eaLnBrk="1" hangingPunct="1"/>
            <a:r>
              <a:rPr lang="ru-RU" sz="5400" b="1" smtClean="0">
                <a:solidFill>
                  <a:srgbClr val="9900CC"/>
                </a:solidFill>
                <a:latin typeface="Times New Roman" pitchFamily="18" charset="0"/>
              </a:rPr>
              <a:t>А) </a:t>
            </a:r>
            <a:r>
              <a:rPr lang="en-US" sz="5400" b="1" smtClean="0">
                <a:solidFill>
                  <a:srgbClr val="9900CC"/>
                </a:solidFill>
                <a:latin typeface="Times New Roman" pitchFamily="18" charset="0"/>
              </a:rPr>
              <a:t>p</a:t>
            </a:r>
            <a:r>
              <a:rPr lang="ru-RU" sz="5400" b="1" smtClean="0">
                <a:solidFill>
                  <a:srgbClr val="9900CC"/>
                </a:solidFill>
                <a:latin typeface="Times New Roman" pitchFamily="18" charset="0"/>
              </a:rPr>
              <a:t> </a:t>
            </a:r>
            <a:r>
              <a:rPr lang="en-US" sz="5400" b="1" smtClean="0">
                <a:solidFill>
                  <a:srgbClr val="9900CC"/>
                </a:solidFill>
                <a:latin typeface="Times New Roman" pitchFamily="18" charset="0"/>
              </a:rPr>
              <a:t>=</a:t>
            </a:r>
            <a:r>
              <a:rPr lang="ru-RU" sz="5400" b="1" smtClean="0">
                <a:solidFill>
                  <a:srgbClr val="9900CC"/>
                </a:solidFill>
                <a:latin typeface="Times New Roman" pitchFamily="18" charset="0"/>
              </a:rPr>
              <a:t> </a:t>
            </a:r>
            <a:r>
              <a:rPr lang="en-US" sz="5400" b="1" smtClean="0">
                <a:solidFill>
                  <a:srgbClr val="9900CC"/>
                </a:solidFill>
                <a:latin typeface="Times New Roman" pitchFamily="18" charset="0"/>
              </a:rPr>
              <a:t>mv</a:t>
            </a:r>
          </a:p>
          <a:p>
            <a:pPr eaLnBrk="1" hangingPunct="1"/>
            <a:r>
              <a:rPr lang="ru-RU" sz="5400" b="1" smtClean="0">
                <a:solidFill>
                  <a:srgbClr val="9900CC"/>
                </a:solidFill>
                <a:latin typeface="Times New Roman" pitchFamily="18" charset="0"/>
              </a:rPr>
              <a:t>Б) </a:t>
            </a:r>
            <a:r>
              <a:rPr lang="en-US" sz="5400" b="1" smtClean="0">
                <a:solidFill>
                  <a:srgbClr val="9900CC"/>
                </a:solidFill>
                <a:latin typeface="Times New Roman" pitchFamily="18" charset="0"/>
              </a:rPr>
              <a:t>p</a:t>
            </a:r>
            <a:r>
              <a:rPr lang="ru-RU" sz="5400" b="1" smtClean="0">
                <a:solidFill>
                  <a:srgbClr val="9900CC"/>
                </a:solidFill>
                <a:latin typeface="Times New Roman" pitchFamily="18" charset="0"/>
              </a:rPr>
              <a:t> </a:t>
            </a:r>
            <a:r>
              <a:rPr lang="en-US" sz="5400" b="1" smtClean="0">
                <a:solidFill>
                  <a:srgbClr val="9900CC"/>
                </a:solidFill>
                <a:latin typeface="Times New Roman" pitchFamily="18" charset="0"/>
              </a:rPr>
              <a:t>=</a:t>
            </a:r>
            <a:r>
              <a:rPr lang="ru-RU" sz="5400" b="1" smtClean="0">
                <a:solidFill>
                  <a:srgbClr val="9900CC"/>
                </a:solidFill>
                <a:latin typeface="Times New Roman" pitchFamily="18" charset="0"/>
              </a:rPr>
              <a:t> </a:t>
            </a:r>
            <a:r>
              <a:rPr lang="en-US" sz="5400" b="1" smtClean="0">
                <a:solidFill>
                  <a:srgbClr val="9900CC"/>
                </a:solidFill>
                <a:latin typeface="Times New Roman" pitchFamily="18" charset="0"/>
              </a:rPr>
              <a:t>Ft</a:t>
            </a:r>
          </a:p>
          <a:p>
            <a:pPr eaLnBrk="1" hangingPunct="1"/>
            <a:r>
              <a:rPr lang="ru-RU" sz="5400" b="1" smtClean="0">
                <a:solidFill>
                  <a:srgbClr val="9900CC"/>
                </a:solidFill>
                <a:latin typeface="Times New Roman" pitchFamily="18" charset="0"/>
              </a:rPr>
              <a:t>В) </a:t>
            </a:r>
            <a:r>
              <a:rPr lang="en-US" sz="5400" b="1" smtClean="0">
                <a:solidFill>
                  <a:srgbClr val="9900CC"/>
                </a:solidFill>
                <a:latin typeface="Times New Roman" pitchFamily="18" charset="0"/>
              </a:rPr>
              <a:t>p</a:t>
            </a:r>
            <a:r>
              <a:rPr lang="ru-RU" sz="5400" b="1" smtClean="0">
                <a:solidFill>
                  <a:srgbClr val="9900CC"/>
                </a:solidFill>
                <a:latin typeface="Times New Roman" pitchFamily="18" charset="0"/>
              </a:rPr>
              <a:t> </a:t>
            </a:r>
            <a:r>
              <a:rPr lang="en-US" sz="5400" b="1" smtClean="0">
                <a:solidFill>
                  <a:srgbClr val="9900CC"/>
                </a:solidFill>
                <a:latin typeface="Times New Roman" pitchFamily="18" charset="0"/>
              </a:rPr>
              <a:t>= ma</a:t>
            </a:r>
            <a:endParaRPr lang="ru-RU" sz="5400" b="1" smtClean="0">
              <a:solidFill>
                <a:srgbClr val="9900CC"/>
              </a:solidFill>
              <a:latin typeface="Times New Roman" pitchFamily="18" charset="0"/>
            </a:endParaRPr>
          </a:p>
        </p:txBody>
      </p:sp>
      <p:pic>
        <p:nvPicPr>
          <p:cNvPr id="48132" name="Рисунок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81750" y="0"/>
            <a:ext cx="276225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3" name="i-main-pic" descr="Картинка 700 из 1765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750" y="3644900"/>
            <a:ext cx="1733550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decel="100000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ru-RU" sz="5400" b="1" smtClean="0">
                <a:solidFill>
                  <a:srgbClr val="660066"/>
                </a:solidFill>
              </a:rPr>
              <a:t>Громкость звука зависит от …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4213" y="2205038"/>
            <a:ext cx="4895850" cy="2663825"/>
          </a:xfrm>
        </p:spPr>
        <p:txBody>
          <a:bodyPr/>
          <a:lstStyle/>
          <a:p>
            <a:pPr eaLnBrk="1" hangingPunct="1"/>
            <a:r>
              <a:rPr lang="ru-RU" sz="4400" b="1" smtClean="0">
                <a:solidFill>
                  <a:srgbClr val="FF00FF"/>
                </a:solidFill>
              </a:rPr>
              <a:t>А . Частоты</a:t>
            </a:r>
          </a:p>
          <a:p>
            <a:pPr eaLnBrk="1" hangingPunct="1"/>
            <a:r>
              <a:rPr lang="ru-RU" sz="4400" b="1" smtClean="0">
                <a:solidFill>
                  <a:srgbClr val="FF00FF"/>
                </a:solidFill>
              </a:rPr>
              <a:t>Б. Амплитуды</a:t>
            </a:r>
          </a:p>
          <a:p>
            <a:pPr eaLnBrk="1" hangingPunct="1"/>
            <a:r>
              <a:rPr lang="ru-RU" sz="4400" b="1" smtClean="0">
                <a:solidFill>
                  <a:srgbClr val="FF00FF"/>
                </a:solidFill>
              </a:rPr>
              <a:t>В. Периода</a:t>
            </a:r>
            <a:r>
              <a:rPr lang="ru-RU" sz="2800" smtClean="0"/>
              <a:t>  </a:t>
            </a:r>
          </a:p>
        </p:txBody>
      </p:sp>
      <p:pic>
        <p:nvPicPr>
          <p:cNvPr id="49156" name="Рисунок 1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625" y="2420938"/>
            <a:ext cx="3305175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54" presetClass="exit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Рисунок1ЫЫПЫАП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005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3" descr="879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538" y="0"/>
            <a:ext cx="47164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714875" y="142875"/>
            <a:ext cx="40386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4400" b="1" dirty="0" smtClean="0">
                <a:solidFill>
                  <a:srgbClr val="FF0000"/>
                </a:solidFill>
                <a:effectLst>
                  <a:glow rad="228600">
                    <a:srgbClr val="FFFFFF"/>
                  </a:glow>
                </a:effectLst>
                <a:latin typeface="Times New Roman" pitchFamily="18" charset="0"/>
                <a:cs typeface="Times New Roman" pitchFamily="18" charset="0"/>
              </a:rPr>
              <a:t>В ГОРАХ, НА ЭКВАТОРЕ</a:t>
            </a: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0" y="2714625"/>
            <a:ext cx="4500563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4800" b="1" dirty="0"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Где на земле самая маленькая сила тяжести</a:t>
            </a:r>
            <a:r>
              <a:rPr lang="en-US" sz="4800" b="1" dirty="0"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sz="2400" b="1" dirty="0"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800" decel="100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 build="p"/>
      <p:bldP spid="2765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086SX6CACML3Q8CAFQNX0UCAY36V8CCA0ALWBPCALGSGHPCA6IN0UXCAKO5HSCCA9ON6TGCA3EVTBCCAKAJ587CARF4O51CA23RZ7NCAG3S0GECAR9V4P6CA20UNOJCAK8095GCA0HTHLUCAE1MARLCAZ34HT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003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48200" y="500063"/>
            <a:ext cx="4038600" cy="56261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44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ЛЕТОМ МЕНЬШЕ</a:t>
            </a: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0" y="214313"/>
            <a:ext cx="4929188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3600" b="1" dirty="0"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сравните силу тяготения между солнцем И землёй ЛЕТОМ И ОСЕНЬЮ</a:t>
            </a:r>
            <a:endParaRPr lang="ru-RU" sz="2400" b="1" dirty="0">
              <a:solidFill>
                <a:srgbClr val="FFFF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13"/>
          <p:cNvGrpSpPr>
            <a:grpSpLocks/>
          </p:cNvGrpSpPr>
          <p:nvPr/>
        </p:nvGrpSpPr>
        <p:grpSpPr bwMode="auto">
          <a:xfrm>
            <a:off x="5072063" y="3214688"/>
            <a:ext cx="3857625" cy="2001837"/>
            <a:chOff x="5292725" y="3213100"/>
            <a:chExt cx="2808288" cy="1368425"/>
          </a:xfrm>
        </p:grpSpPr>
        <p:sp>
          <p:nvSpPr>
            <p:cNvPr id="8200" name="Oval 5"/>
            <p:cNvSpPr>
              <a:spLocks noChangeArrowheads="1"/>
            </p:cNvSpPr>
            <p:nvPr/>
          </p:nvSpPr>
          <p:spPr bwMode="auto">
            <a:xfrm>
              <a:off x="5292725" y="3213100"/>
              <a:ext cx="2735263" cy="13684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8201" name="Oval 6"/>
            <p:cNvSpPr>
              <a:spLocks noChangeArrowheads="1"/>
            </p:cNvSpPr>
            <p:nvPr/>
          </p:nvSpPr>
          <p:spPr bwMode="auto">
            <a:xfrm>
              <a:off x="5940425" y="3716338"/>
              <a:ext cx="287338" cy="28892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8202" name="Oval 7"/>
            <p:cNvSpPr>
              <a:spLocks noChangeArrowheads="1"/>
            </p:cNvSpPr>
            <p:nvPr/>
          </p:nvSpPr>
          <p:spPr bwMode="auto">
            <a:xfrm>
              <a:off x="5940425" y="3213100"/>
              <a:ext cx="144463" cy="144463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8203" name="Oval 8"/>
            <p:cNvSpPr>
              <a:spLocks noChangeArrowheads="1"/>
            </p:cNvSpPr>
            <p:nvPr/>
          </p:nvSpPr>
          <p:spPr bwMode="auto">
            <a:xfrm>
              <a:off x="7956550" y="3716338"/>
              <a:ext cx="144463" cy="14446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>
                <a:latin typeface="Arial" charset="0"/>
              </a:endParaRPr>
            </a:p>
          </p:txBody>
        </p:sp>
      </p:grpSp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8072438" y="3429000"/>
            <a:ext cx="876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Arial" charset="0"/>
              </a:rPr>
              <a:t>ЛЕТО</a:t>
            </a:r>
          </a:p>
        </p:txBody>
      </p:sp>
      <p:sp>
        <p:nvSpPr>
          <p:cNvPr id="28682" name="Rectangle 10"/>
          <p:cNvSpPr>
            <a:spLocks noChangeArrowheads="1"/>
          </p:cNvSpPr>
          <p:nvPr/>
        </p:nvSpPr>
        <p:spPr bwMode="auto">
          <a:xfrm>
            <a:off x="5572125" y="2786063"/>
            <a:ext cx="10175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ru-RU" b="1">
                <a:latin typeface="Arial" charset="0"/>
              </a:rPr>
              <a:t>ОСЕНЬ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  <p:bldP spid="28676" grpId="0"/>
      <p:bldP spid="28681" grpId="0"/>
      <p:bldP spid="2868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4927QCAVQIGGSCACM2IVYCA3SBM22CAV8PUWICA53F64HCAKG2XMYCACGJZ8ICATURWVTCAXSDM0CCATU1U5SCAVV76FMCA5DCBQ3CAL1DI3FCATFY9E5CABNLCS9CAN8YJWDCADPIG2FCA8RIUAJCA1O0S2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0413" y="0"/>
            <a:ext cx="4573587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993775" y="3711575"/>
            <a:ext cx="6613525" cy="167957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4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Состав начал торможение</a:t>
            </a: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0" y="0"/>
            <a:ext cx="4572000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3600">
                <a:latin typeface="Arial" charset="0"/>
              </a:rPr>
              <a:t> </a:t>
            </a:r>
            <a:r>
              <a:rPr lang="ru-RU" sz="4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… мяч покатился вперёд. Какие изменения произошли в движении поезда</a:t>
            </a:r>
            <a:r>
              <a:rPr lang="en-US" sz="4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ru-RU" sz="24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/>
      <p:bldP spid="3379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R2MP3QCAM040WXCAS40EODCAYGB0HACAO1RPZWCADYHLVACAA3550LCA7IUT50CABSU2FYCAG0EJPGCAIPS46GCATC2PNSCA1EGTS3CALF2CLMCATDTCIMCA17PYXWCA19I3HLCA3ANURXCA7I9231CA8VALV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28875"/>
            <a:ext cx="5905500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248150" y="5429250"/>
            <a:ext cx="4895850" cy="12255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8000" b="1" dirty="0" smtClean="0">
                <a:solidFill>
                  <a:srgbClr val="C00000"/>
                </a:solidFill>
                <a:effectLst>
                  <a:glow rad="139700">
                    <a:srgbClr val="FFFFFF"/>
                  </a:glow>
                </a:effectLst>
                <a:latin typeface="Times New Roman" pitchFamily="18" charset="0"/>
                <a:cs typeface="Times New Roman" pitchFamily="18" charset="0"/>
              </a:rPr>
              <a:t>второму</a:t>
            </a: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1539875" y="214313"/>
            <a:ext cx="760412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4800" b="1" dirty="0">
                <a:solidFill>
                  <a:srgbClr val="7030A0"/>
                </a:solidFill>
                <a:effectLst>
                  <a:glow rad="139700">
                    <a:srgbClr val="FFFFFF"/>
                  </a:glow>
                </a:effectLst>
                <a:latin typeface="Times New Roman" pitchFamily="18" charset="0"/>
                <a:cs typeface="Times New Roman" pitchFamily="18" charset="0"/>
              </a:rPr>
              <a:t>Согласно какому закону Ньютона разгоняется автомобиль</a:t>
            </a:r>
            <a:r>
              <a:rPr lang="en-US" sz="4800" b="1" dirty="0">
                <a:solidFill>
                  <a:srgbClr val="7030A0"/>
                </a:solidFill>
                <a:effectLst>
                  <a:glow rad="139700">
                    <a:srgbClr val="FFFFFF"/>
                  </a:glo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sz="4800" b="1" dirty="0">
                <a:solidFill>
                  <a:srgbClr val="7030A0"/>
                </a:solidFill>
                <a:effectLst>
                  <a:glow rad="139700">
                    <a:srgbClr val="FFFFFF"/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/>
      <p:bldP spid="3789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K3WOOICAJB3RPBCAQ8Q8F3CA9DSO5ZCAZRS5AICAOVU2SMCAUZBO72CA1NTY9ZCA5HTTA7CAX8CYBFCAEEY0B8CALTWUTDCA74V1XWCAFMEQ8PCA3HTOUOCA577TCYCA1UATNECAF1KKSDCAUM4E5QCAG48Q4R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813" y="2428875"/>
            <a:ext cx="3640137" cy="214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500313" y="4286250"/>
            <a:ext cx="6181725" cy="195421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60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Сила трения качения</a:t>
            </a: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357188" y="285750"/>
            <a:ext cx="8429625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4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Какая сила трения используется в стержне</a:t>
            </a:r>
            <a:r>
              <a:rPr lang="en-US" sz="7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72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 build="p"/>
      <p:bldP spid="31749" grpId="0"/>
    </p:bldLst>
  </p:timing>
</p:sld>
</file>

<file path=ppt/theme/theme1.xml><?xml version="1.0" encoding="utf-8"?>
<a:theme xmlns:a="http://schemas.openxmlformats.org/drawingml/2006/main" name="Crayons">
  <a:themeElements>
    <a:clrScheme name="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Crayons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Crayons</Template>
  <TotalTime>767</TotalTime>
  <Words>701</Words>
  <Application>Microsoft Office PowerPoint</Application>
  <PresentationFormat>Экран (4:3)</PresentationFormat>
  <Paragraphs>265</Paragraphs>
  <Slides>46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47" baseType="lpstr">
      <vt:lpstr>Crayons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Какое небесное тело притягивает к себе сильнее: Земля Луну или Луна Землю ?</vt:lpstr>
      <vt:lpstr>Слайд 15</vt:lpstr>
      <vt:lpstr>Слайд 16</vt:lpstr>
      <vt:lpstr>Слайд 17</vt:lpstr>
      <vt:lpstr>КАКАЯ СИЛА ИЗОБРАЖЕНА НА РИСУНКЕ? </vt:lpstr>
      <vt:lpstr>ЧТО ЭТО ЗА ПРИБОР? </vt:lpstr>
      <vt:lpstr>КАКОЙ ФРУКТ ПО МНЕНИЮ РУССО, ПОМОГ ОТКРЫТЬ ЗАКОН ВСЕМИРНОГО ТЯГОТЕНИЯ?</vt:lpstr>
      <vt:lpstr>Чему равна длина волны?</vt:lpstr>
      <vt:lpstr>КАКУЮ СИЛУ ИСПОЛЬЗУЮТ ДОЖДЕВЫЕ ЧЕРВИ ПРИ ДВИЖЕНИИ? </vt:lpstr>
      <vt:lpstr>Девочка подбросила мячик вверх и снова поймала его. Считая, что мяч поднялся на высоту 2 м, найдите модуль перемещения меча.  </vt:lpstr>
      <vt:lpstr>Движение тела описывается уравнением:    С какой скоростью движется тело?</vt:lpstr>
      <vt:lpstr>КТО ЭТОТ СЭР? </vt:lpstr>
      <vt:lpstr>НА КАКОЕ ЯБЛОКО ДЕЙСТВУЕТ БОЛЬШАЯ СИЛА ТЯЖЕСТИ? </vt:lpstr>
      <vt:lpstr>Слайд 27</vt:lpstr>
      <vt:lpstr>КАКАЯ СИЛА ИЗОБРАЖЕНА НА РИСУНКЕ? </vt:lpstr>
      <vt:lpstr>перемещение</vt:lpstr>
      <vt:lpstr>МАЛОСТЬ КАКОЙ СИЛЫ НЕ ПОЗВОЛЯЕТ НАМ УДЕРЖИВАТЬ ЖИВУЮ РЫБУ В РУКЕ</vt:lpstr>
      <vt:lpstr>ЧЕМУ РАВНА РАВНОДЕЙСТВУЮЩАЯ? </vt:lpstr>
      <vt:lpstr>КАКАЯ СИЛА ПОМОГАЕТ ВСЕМ ПОДНИМАТЬСЯ В ГОРЫ? </vt:lpstr>
      <vt:lpstr>ПОД ДЕЙСТВИЕМ КАКОЙ СИЛЫ ДОСКА ВЫПРЯМЛЯЕТСЯ ПОСЛЕ ПРЫЖКА МАЛЬЧИКА? </vt:lpstr>
      <vt:lpstr>ПО КАКОЙ ФОРМУЛЕ ВЫЧИСЛЯЕТСЯ СИЛА УПРУГОСТИ? </vt:lpstr>
      <vt:lpstr>КАКАЯ СИЛА ПРЕПЯТСТВУЕТ ЛЮБОМУ ПОДЪЁМУ</vt:lpstr>
      <vt:lpstr>КАКАЯ СИЛА ОТСУТСТВУЕТ?</vt:lpstr>
      <vt:lpstr>Слайд 37</vt:lpstr>
      <vt:lpstr>Какая характеристика колебаний указана на рисунке? </vt:lpstr>
      <vt:lpstr>КАК ЗВАЛИ ЭТОГО ВЕЛИКОГО ИТАЛЬЯНЦА?</vt:lpstr>
      <vt:lpstr>КАКАЯ СИЛА ИЗОБРАЖЕНА НА РИСУНКЕ? </vt:lpstr>
      <vt:lpstr>КАКАЯ СИЛА ИЗОБРАЖЕНА НА РИСУНКЕ?</vt:lpstr>
      <vt:lpstr>КАК ЗВАЛИ ЭТОГО     учёного ? </vt:lpstr>
      <vt:lpstr>Тело массой 0,5 кг движется с ускорением 2 м/с2. Укажите правильные утверждения.</vt:lpstr>
      <vt:lpstr>Направление какой физической величины указано на рисунке?</vt:lpstr>
      <vt:lpstr>Импульс тела вычисляется по формуле:</vt:lpstr>
      <vt:lpstr>Громкость звука зависит от …</vt:lpstr>
    </vt:vector>
  </TitlesOfParts>
  <Company>Registered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перемещение</dc:title>
  <dc:creator>Registered User</dc:creator>
  <cp:lastModifiedBy>Людмила</cp:lastModifiedBy>
  <cp:revision>52</cp:revision>
  <dcterms:created xsi:type="dcterms:W3CDTF">2010-02-02T07:07:34Z</dcterms:created>
  <dcterms:modified xsi:type="dcterms:W3CDTF">2014-05-11T13:09:16Z</dcterms:modified>
</cp:coreProperties>
</file>