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57" r:id="rId3"/>
    <p:sldId id="258" r:id="rId4"/>
    <p:sldId id="263" r:id="rId5"/>
    <p:sldId id="266" r:id="rId6"/>
    <p:sldId id="265" r:id="rId7"/>
    <p:sldId id="267" r:id="rId8"/>
    <p:sldId id="268" r:id="rId9"/>
    <p:sldId id="259" r:id="rId10"/>
    <p:sldId id="269" r:id="rId11"/>
    <p:sldId id="260" r:id="rId12"/>
    <p:sldId id="261" r:id="rId13"/>
    <p:sldId id="262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2B19"/>
    <a:srgbClr val="102098"/>
    <a:srgbClr val="152361"/>
    <a:srgbClr val="FF6600"/>
    <a:srgbClr val="CC3300"/>
    <a:srgbClr val="009900"/>
    <a:srgbClr val="99CC00"/>
    <a:srgbClr val="7A3A8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36C3E46-5205-4D42-86B3-2A79F5B36118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969F9B-6476-4ED8-A0F7-014AF963A8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9EA983-F8E6-4210-B128-B8D8485C55B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C27DD-3FE3-4F94-9862-F009EAE09B07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20A1-41EC-4896-83A9-03E97A6E9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12DF2-4871-47C2-AA79-7FF6AAA873E2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CF4A-ABBB-4517-9F0C-F1DB84CBA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DBEDF-9012-415F-A561-FE17CF21BF4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B46CB-B67C-4B5A-92E2-F158FBF70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E3337-65C0-4BA9-BD5E-FBB5462AA5B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08EBE-F47C-4222-8E67-EA8F6261F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0F5851-3E12-46B1-8CDC-C4618F1690C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A47A4C-B74D-400E-90E7-4ABAA01964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BAA05-C144-45C0-81A0-54479CEA312B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139E-97BD-44F4-AA2B-FDF85510A5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6A94-9476-4E58-BE4A-1B9C0BE918E9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1FBD2-6F2C-4A93-8A04-F7E5730A06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9A984-E7F6-429D-BC08-AF8B9D819260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EC839-800E-4D6B-8754-7B2C6684A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C7E8A70-57AE-4AA1-8970-8F5A6A85CF9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A8E1626-170E-417E-9B2D-F452DA625D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AA78F-B514-4F7C-B05D-A7A359424675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ED39D-7C60-4F3E-B808-C61FEFE7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D2BC5E-CB76-41F1-AA1B-70ED47C18341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D96E70-DBBE-4429-9C93-C39FF5D632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CF760-9D26-4A6C-9592-F324436F76D1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4D7F-E563-4646-A1FC-46BE84A35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9F5339E-F0D8-4F15-B82C-171ADDA558A4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5CB4C76-04EB-4580-A071-F48DE1CB93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8C69A-A582-49A0-A529-82F4931B683F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331A9-9641-4994-BC52-9B61D0BB0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FD3F09-90B9-45C9-A824-118F8183193E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96321-E40E-4E24-A875-7F66D1EEE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1E3BE-DEA1-4A36-BAC0-A26381D94B3C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C6666-8CC9-4942-B2A4-ED97BF832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C2C2-EF01-4010-B738-B599D1453B2C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D4ACD-3B31-41F7-ACA8-D472EE2EEF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D1E82-081C-451F-BD26-CD0F2527C5F5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E8D70-9F3C-4763-BB46-AEA626D24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C83F-5DBE-424E-BBA1-E173D61D4FF4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FBE78-848B-4284-A12A-C3A6AC712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FFFD0-BC8C-40BB-8EC5-85F6F4809A17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72EC-C178-4E11-BF42-2B28AFBA47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6635B-8145-4966-916D-A48F167B5390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99C11-EF97-4E0D-BDA8-651FBA4DC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B4AD-8D32-4891-9543-055F2A0C96CD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6ADAF-2535-43D0-8833-0BBEAC40C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653543-4923-40D0-9E2F-41F351AAE0DA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88E690-E365-4686-B6F3-A9E55275F4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31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0BA48C4A-7168-40CA-9955-1A390CFFAA72}" type="datetimeFigureOut">
              <a:rPr lang="ru-RU"/>
              <a:pPr>
                <a:defRPr/>
              </a:pPr>
              <a:t>26.06.2014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D79A51C-275E-43AB-ADAF-ADCF43F47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2" r:id="rId4"/>
    <p:sldLayoutId id="2147483681" r:id="rId5"/>
    <p:sldLayoutId id="2147483686" r:id="rId6"/>
    <p:sldLayoutId id="2147483680" r:id="rId7"/>
    <p:sldLayoutId id="2147483687" r:id="rId8"/>
    <p:sldLayoutId id="2147483688" r:id="rId9"/>
    <p:sldLayoutId id="2147483679" r:id="rId10"/>
    <p:sldLayoutId id="214748367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NATURAL\WP_0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00034" y="0"/>
            <a:ext cx="4929222" cy="68326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Озера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Урок   географии 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Monotype Corsiva" pitchFamily="66" charset="0"/>
              </a:rPr>
              <a:t> в  6  классе.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ртинки\Животные\природа\вода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714750" y="142875"/>
            <a:ext cx="49291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Эндемики Байкала: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7688" y="1071563"/>
            <a:ext cx="3786187" cy="4714875"/>
          </a:xfrm>
          <a:prstGeom prst="roundRect">
            <a:avLst/>
          </a:prstGeom>
          <a:solidFill>
            <a:srgbClr val="102098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57750" y="1357313"/>
            <a:ext cx="300037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Голомянка</a:t>
            </a:r>
          </a:p>
        </p:txBody>
      </p:sp>
      <p:sp>
        <p:nvSpPr>
          <p:cNvPr id="8" name="4-конечная звезда 7"/>
          <p:cNvSpPr/>
          <p:nvPr/>
        </p:nvSpPr>
        <p:spPr>
          <a:xfrm>
            <a:off x="4643438" y="14287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4643438" y="20002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4643438" y="25717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4643438" y="31432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4643438" y="37147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4643438" y="42862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643438" y="4857750"/>
            <a:ext cx="142875" cy="214313"/>
          </a:xfrm>
          <a:prstGeom prst="star4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57750" y="1928813"/>
            <a:ext cx="21431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Омуль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0" y="2500313"/>
            <a:ext cx="32146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Бычки-подкаменщики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57750" y="3071813"/>
            <a:ext cx="2643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Сиг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57750" y="3643313"/>
            <a:ext cx="2714625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Осетр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57750" y="4214813"/>
            <a:ext cx="264318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Хариус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57750" y="4786313"/>
            <a:ext cx="2500313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>
                    <a:lumMod val="85000"/>
                  </a:schemeClr>
                </a:solidFill>
                <a:latin typeface="+mn-lt"/>
              </a:rPr>
              <a:t>Нерпа</a:t>
            </a:r>
            <a:endParaRPr lang="ru-RU" dirty="0">
              <a:solidFill>
                <a:schemeClr val="bg1">
                  <a:lumMod val="8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ртинки\Животные\природа\ландшавты101.jpg"/>
          <p:cNvPicPr>
            <a:picLocks noChangeAspect="1" noChangeArrowheads="1"/>
          </p:cNvPicPr>
          <p:nvPr/>
        </p:nvPicPr>
        <p:blipFill>
          <a:blip r:embed="rId2"/>
          <a:srcRect l="38145" t="27419" b="145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071563" y="1071563"/>
            <a:ext cx="7358062" cy="4643437"/>
          </a:xfrm>
          <a:prstGeom prst="ellipse">
            <a:avLst/>
          </a:prstGeom>
          <a:solidFill>
            <a:srgbClr val="132B19">
              <a:alpha val="61000"/>
            </a:srgb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14500" y="1714500"/>
            <a:ext cx="5786438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ctr"/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Неповторимая красота Байкала, живописные его берега и острова привлекали и привлекают туристов из нашей страны и зарубежья.</a:t>
            </a:r>
          </a:p>
          <a:p>
            <a:pPr indent="457200" algn="ctr"/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Целебный воздух, многочисленные термальные и минеральные источники могут служить хорошей базой для создания курортов и зон отдыха. </a:t>
            </a:r>
          </a:p>
          <a:p>
            <a:pPr indent="457200" algn="ctr"/>
            <a:r>
              <a:rPr lang="ru-RU" sz="2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Неповторимый животный и растительный мир озера делают его «музеем живых древностей».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Картинки\Животные\водный мир\234wert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285728"/>
            <a:ext cx="753302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Благодарю за внимание!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>
                <a:latin typeface="Times New Roman" pitchFamily="18" charset="0"/>
              </a:rPr>
              <a:t>Подготовила: учитель географии МКОУ СОШ поселка Мирный </a:t>
            </a:r>
          </a:p>
          <a:p>
            <a:r>
              <a:rPr lang="ru-RU" smtClean="0">
                <a:latin typeface="Times New Roman" pitchFamily="18" charset="0"/>
              </a:rPr>
              <a:t>Дусмухамбетова Ханифя  Адиетовна</a:t>
            </a:r>
            <a:r>
              <a:rPr lang="ru-RU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0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:\Картинки\Животные\природа\ландшавты140.jpg"/>
          <p:cNvPicPr>
            <a:picLocks noChangeAspect="1" noChangeArrowheads="1"/>
          </p:cNvPicPr>
          <p:nvPr/>
        </p:nvPicPr>
        <p:blipFill>
          <a:blip r:embed="rId2"/>
          <a:srcRect t="24172" r="1838"/>
          <a:stretch>
            <a:fillRect/>
          </a:stretch>
        </p:blipFill>
        <p:spPr bwMode="auto">
          <a:xfrm>
            <a:off x="-1" y="0"/>
            <a:ext cx="9144001" cy="535782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928688"/>
            <a:ext cx="4286250" cy="2857500"/>
          </a:xfrm>
        </p:spPr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Озеро – это замкнутый водоем, образовавшийся на поверхности суши в природном углублении.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4313" y="5143500"/>
            <a:ext cx="8715375" cy="1571625"/>
          </a:xfrm>
          <a:prstGeom prst="roundRect">
            <a:avLst/>
          </a:prstGeom>
          <a:solidFill>
            <a:srgbClr val="006600">
              <a:alpha val="44000"/>
            </a:srgb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5750" y="5143500"/>
            <a:ext cx="864393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Озеро, в отличие от моря, не является частью океана. От реки оно отличается тем, что вода в нем не течет, как поток в русле. Самое большое озеро на Земле- Каспийское. Самое глубокое озеро нашей планеты – Байкал.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2857500" y="1571625"/>
            <a:ext cx="5429250" cy="500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25" y="142875"/>
            <a:ext cx="6400800" cy="1185863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Озерные котловины – углубления, в которых находятся озера.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286125" y="1571625"/>
            <a:ext cx="4857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Типы происхождения озерных котловин: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571875" y="2428875"/>
            <a:ext cx="4786313" cy="571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3571875" y="3500438"/>
            <a:ext cx="4786313" cy="571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571875" y="4572000"/>
            <a:ext cx="4786313" cy="571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3571875" y="5643563"/>
            <a:ext cx="4786313" cy="57150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71938" y="2500313"/>
            <a:ext cx="3786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Тектоническое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000500" y="3571875"/>
            <a:ext cx="3857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Ледниковое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000500" y="4643438"/>
            <a:ext cx="3929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Карстовое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000500" y="5715000"/>
            <a:ext cx="400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entury Schoolbook" pitchFamily="18" charset="0"/>
              </a:rPr>
              <a:t>Остаточное </a:t>
            </a:r>
          </a:p>
        </p:txBody>
      </p:sp>
      <p:sp>
        <p:nvSpPr>
          <p:cNvPr id="17" name="Стрелка углом вверх 16"/>
          <p:cNvSpPr/>
          <p:nvPr/>
        </p:nvSpPr>
        <p:spPr>
          <a:xfrm rot="5400000">
            <a:off x="2821782" y="2178844"/>
            <a:ext cx="785812" cy="571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углом вверх 17"/>
          <p:cNvSpPr/>
          <p:nvPr/>
        </p:nvSpPr>
        <p:spPr>
          <a:xfrm rot="5400000">
            <a:off x="2643188" y="3071813"/>
            <a:ext cx="1143000" cy="571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углом вверх 18"/>
          <p:cNvSpPr/>
          <p:nvPr/>
        </p:nvSpPr>
        <p:spPr>
          <a:xfrm rot="5400000">
            <a:off x="2643188" y="4143375"/>
            <a:ext cx="1143000" cy="571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углом вверх 19"/>
          <p:cNvSpPr/>
          <p:nvPr/>
        </p:nvSpPr>
        <p:spPr>
          <a:xfrm rot="5400000">
            <a:off x="2643188" y="5214938"/>
            <a:ext cx="1143000" cy="5715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4" grpId="0"/>
      <p:bldP spid="6" grpId="0" animBg="1"/>
      <p:bldP spid="7" grpId="0" animBg="1"/>
      <p:bldP spid="8" grpId="0" animBg="1"/>
      <p:bldP spid="9" grpId="0" animBg="1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Прямоугольник 47"/>
          <p:cNvSpPr/>
          <p:nvPr/>
        </p:nvSpPr>
        <p:spPr>
          <a:xfrm>
            <a:off x="0" y="571500"/>
            <a:ext cx="3143250" cy="407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143250" y="571500"/>
            <a:ext cx="3143250" cy="407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286500" y="571500"/>
            <a:ext cx="2857500" cy="407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иагональная полоса 39"/>
          <p:cNvSpPr/>
          <p:nvPr/>
        </p:nvSpPr>
        <p:spPr>
          <a:xfrm rot="21201336">
            <a:off x="7715250" y="2428875"/>
            <a:ext cx="714375" cy="642938"/>
          </a:xfrm>
          <a:prstGeom prst="diagStripe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Капля 32"/>
          <p:cNvSpPr/>
          <p:nvPr/>
        </p:nvSpPr>
        <p:spPr>
          <a:xfrm rot="8294797">
            <a:off x="6872288" y="908050"/>
            <a:ext cx="1685925" cy="1760538"/>
          </a:xfrm>
          <a:prstGeom prst="teardrop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Арка 12"/>
          <p:cNvSpPr/>
          <p:nvPr/>
        </p:nvSpPr>
        <p:spPr>
          <a:xfrm rot="12172713">
            <a:off x="1884363" y="2333625"/>
            <a:ext cx="1285875" cy="150018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Арка 13"/>
          <p:cNvSpPr/>
          <p:nvPr/>
        </p:nvSpPr>
        <p:spPr>
          <a:xfrm rot="9930293">
            <a:off x="-119063" y="2351088"/>
            <a:ext cx="1285876" cy="150018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Арка 14"/>
          <p:cNvSpPr/>
          <p:nvPr/>
        </p:nvSpPr>
        <p:spPr>
          <a:xfrm>
            <a:off x="1071563" y="857250"/>
            <a:ext cx="928687" cy="2000250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Арка 15"/>
          <p:cNvSpPr/>
          <p:nvPr/>
        </p:nvSpPr>
        <p:spPr>
          <a:xfrm>
            <a:off x="928688" y="1357313"/>
            <a:ext cx="1214437" cy="2000250"/>
          </a:xfrm>
          <a:prstGeom prst="blockArc">
            <a:avLst/>
          </a:prstGeom>
          <a:solidFill>
            <a:srgbClr val="99CC00">
              <a:alpha val="7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Арка 11"/>
          <p:cNvSpPr/>
          <p:nvPr/>
        </p:nvSpPr>
        <p:spPr>
          <a:xfrm>
            <a:off x="857250" y="1071563"/>
            <a:ext cx="1357313" cy="4071937"/>
          </a:xfrm>
          <a:prstGeom prst="blockArc">
            <a:avLst/>
          </a:prstGeom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Арка 18"/>
          <p:cNvSpPr/>
          <p:nvPr/>
        </p:nvSpPr>
        <p:spPr>
          <a:xfrm rot="9647570">
            <a:off x="3211513" y="2312988"/>
            <a:ext cx="1285875" cy="1500187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Арка 21"/>
          <p:cNvSpPr/>
          <p:nvPr/>
        </p:nvSpPr>
        <p:spPr>
          <a:xfrm>
            <a:off x="4357688" y="1000125"/>
            <a:ext cx="857250" cy="1928813"/>
          </a:xfrm>
          <a:prstGeom prst="blockArc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Арка 22"/>
          <p:cNvSpPr/>
          <p:nvPr/>
        </p:nvSpPr>
        <p:spPr>
          <a:xfrm>
            <a:off x="4214813" y="1428750"/>
            <a:ext cx="1143000" cy="2000250"/>
          </a:xfrm>
          <a:prstGeom prst="blockArc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Круговая стрелка 23"/>
          <p:cNvSpPr/>
          <p:nvPr/>
        </p:nvSpPr>
        <p:spPr>
          <a:xfrm>
            <a:off x="1214438" y="1143000"/>
            <a:ext cx="642937" cy="78581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Круговая стрелка 24"/>
          <p:cNvSpPr/>
          <p:nvPr/>
        </p:nvSpPr>
        <p:spPr>
          <a:xfrm rot="17818706" flipV="1">
            <a:off x="363538" y="3003550"/>
            <a:ext cx="923925" cy="511175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Круговая стрелка 25"/>
          <p:cNvSpPr/>
          <p:nvPr/>
        </p:nvSpPr>
        <p:spPr>
          <a:xfrm>
            <a:off x="4500563" y="1285875"/>
            <a:ext cx="642937" cy="78581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Арка 36"/>
          <p:cNvSpPr/>
          <p:nvPr/>
        </p:nvSpPr>
        <p:spPr>
          <a:xfrm>
            <a:off x="6858000" y="928688"/>
            <a:ext cx="1714500" cy="173196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Капля 35"/>
          <p:cNvSpPr/>
          <p:nvPr/>
        </p:nvSpPr>
        <p:spPr>
          <a:xfrm rot="8018455">
            <a:off x="7203281" y="1280320"/>
            <a:ext cx="1000125" cy="989012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Месяц 38"/>
          <p:cNvSpPr/>
          <p:nvPr/>
        </p:nvSpPr>
        <p:spPr>
          <a:xfrm rot="5400000">
            <a:off x="7500938" y="1000125"/>
            <a:ext cx="357188" cy="928687"/>
          </a:xfrm>
          <a:prstGeom prst="moon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Арка 20"/>
          <p:cNvSpPr/>
          <p:nvPr/>
        </p:nvSpPr>
        <p:spPr>
          <a:xfrm rot="12475172">
            <a:off x="5070475" y="2289175"/>
            <a:ext cx="1309688" cy="1539875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Круговая стрелка 27"/>
          <p:cNvSpPr/>
          <p:nvPr/>
        </p:nvSpPr>
        <p:spPr>
          <a:xfrm rot="18914842" flipV="1">
            <a:off x="3617913" y="2965450"/>
            <a:ext cx="925512" cy="512763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Круговая стрелка 43"/>
          <p:cNvSpPr/>
          <p:nvPr/>
        </p:nvSpPr>
        <p:spPr>
          <a:xfrm>
            <a:off x="4429125" y="1214438"/>
            <a:ext cx="642938" cy="78581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Арка 19"/>
          <p:cNvSpPr/>
          <p:nvPr/>
        </p:nvSpPr>
        <p:spPr>
          <a:xfrm>
            <a:off x="4143375" y="1143000"/>
            <a:ext cx="1285875" cy="4071938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Месяц 44"/>
          <p:cNvSpPr/>
          <p:nvPr/>
        </p:nvSpPr>
        <p:spPr>
          <a:xfrm rot="13096931">
            <a:off x="3805238" y="2576513"/>
            <a:ext cx="666750" cy="1214437"/>
          </a:xfrm>
          <a:prstGeom prst="mo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Месяц 40"/>
          <p:cNvSpPr/>
          <p:nvPr/>
        </p:nvSpPr>
        <p:spPr>
          <a:xfrm rot="19690972">
            <a:off x="5056188" y="2513013"/>
            <a:ext cx="666750" cy="1214437"/>
          </a:xfrm>
          <a:prstGeom prst="mo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Круговая стрелка 45"/>
          <p:cNvSpPr/>
          <p:nvPr/>
        </p:nvSpPr>
        <p:spPr>
          <a:xfrm rot="17818706" flipV="1">
            <a:off x="3618707" y="2986881"/>
            <a:ext cx="925512" cy="511175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7" name="Круговая стрелка 46"/>
          <p:cNvSpPr/>
          <p:nvPr/>
        </p:nvSpPr>
        <p:spPr>
          <a:xfrm>
            <a:off x="4429125" y="1214438"/>
            <a:ext cx="642938" cy="785812"/>
          </a:xfrm>
          <a:prstGeom prst="circular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86500" y="3500438"/>
            <a:ext cx="2857500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7286625" y="3643313"/>
            <a:ext cx="928688" cy="21431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0" y="521495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</a:rPr>
              <a:t>Схема образования старицы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Старицы – небольшие озера серповидной формы.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93000">
              <a:srgbClr val="7A3A8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/>
          <p:cNvSpPr/>
          <p:nvPr/>
        </p:nvSpPr>
        <p:spPr>
          <a:xfrm>
            <a:off x="3357563" y="714375"/>
            <a:ext cx="2357437" cy="107156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7563" y="785813"/>
            <a:ext cx="22860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>
                <a:latin typeface="Times New Roman" pitchFamily="18" charset="0"/>
                <a:cs typeface="Times New Roman" pitchFamily="18" charset="0"/>
              </a:rPr>
              <a:t>Озера</a:t>
            </a:r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785813" y="1857375"/>
            <a:ext cx="2357437" cy="5715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Блок-схема: знак завершения 14"/>
          <p:cNvSpPr/>
          <p:nvPr/>
        </p:nvSpPr>
        <p:spPr>
          <a:xfrm>
            <a:off x="6000750" y="1928813"/>
            <a:ext cx="2357438" cy="5715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5357813" y="1643063"/>
            <a:ext cx="714375" cy="357187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928688" y="1928813"/>
            <a:ext cx="2071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Сточные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143625" y="2000250"/>
            <a:ext cx="2000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Бессточные</a:t>
            </a:r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 flipV="1">
            <a:off x="3000375" y="1643063"/>
            <a:ext cx="714375" cy="28575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4-конечная звезда 28"/>
          <p:cNvSpPr/>
          <p:nvPr/>
        </p:nvSpPr>
        <p:spPr>
          <a:xfrm>
            <a:off x="714375" y="2786063"/>
            <a:ext cx="214313" cy="214312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714375" y="3429000"/>
            <a:ext cx="214313" cy="214313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714375" y="4071938"/>
            <a:ext cx="214313" cy="214312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4-конечная звезда 31"/>
          <p:cNvSpPr/>
          <p:nvPr/>
        </p:nvSpPr>
        <p:spPr>
          <a:xfrm>
            <a:off x="5929313" y="2857500"/>
            <a:ext cx="214312" cy="214313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4-конечная звезда 32"/>
          <p:cNvSpPr/>
          <p:nvPr/>
        </p:nvSpPr>
        <p:spPr>
          <a:xfrm>
            <a:off x="5929313" y="3500438"/>
            <a:ext cx="214312" cy="214312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4-конечная звезда 33"/>
          <p:cNvSpPr/>
          <p:nvPr/>
        </p:nvSpPr>
        <p:spPr>
          <a:xfrm>
            <a:off x="5929313" y="4143375"/>
            <a:ext cx="214312" cy="214313"/>
          </a:xfrm>
          <a:prstGeom prst="star4">
            <a:avLst/>
          </a:prstGeom>
          <a:solidFill>
            <a:schemeClr val="bg1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43000" y="264318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Байкал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286500" y="2714625"/>
            <a:ext cx="2000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Каспийское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286500" y="3357563"/>
            <a:ext cx="2071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Аральское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143000" y="3286125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  <a:cs typeface="Times New Roman" pitchFamily="18" charset="0"/>
              </a:rPr>
              <a:t>Ладожское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3000" y="3929063"/>
            <a:ext cx="192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Онежское 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357938" y="4000500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Monotype Corsiva" pitchFamily="66" charset="0"/>
              </a:rPr>
              <a:t>Чад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" grpId="0"/>
      <p:bldP spid="14" grpId="0" animBg="1"/>
      <p:bldP spid="15" grpId="0" animBg="1"/>
      <p:bldP spid="24" grpId="0"/>
      <p:bldP spid="25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\NATURAL\WP_05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428860" y="214290"/>
            <a:ext cx="4406977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Байкал - 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63" y="2000250"/>
            <a:ext cx="7000875" cy="3714750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14438" y="2214563"/>
            <a:ext cx="6715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latin typeface="Times New Roman" pitchFamily="18" charset="0"/>
                <a:cs typeface="Times New Roman" pitchFamily="18" charset="0"/>
              </a:rPr>
              <a:t>это уникальное озеро, одно из неповторимых чудес планеты, природная святыня не только россиян, но и всего человечества.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3000">
              <a:srgbClr val="0099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88" y="3786188"/>
            <a:ext cx="6143625" cy="2071687"/>
          </a:xfrm>
          <a:prstGeom prst="roundRect">
            <a:avLst/>
          </a:prstGeom>
          <a:solidFill>
            <a:srgbClr val="009900">
              <a:alpha val="58000"/>
            </a:srgbClr>
          </a:solidFill>
          <a:ln>
            <a:solidFill>
              <a:srgbClr val="132B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Максимальная глубина – 1620м, а средняя – 730м. Дно Байкала на 1167м ниже уровня Мирового океана, а зеркало его вод – на 453 м выше.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3" descr="D:\Картинки\Животные\природа\ландшавты142.jpg"/>
          <p:cNvPicPr>
            <a:picLocks noChangeAspect="1" noChangeArrowheads="1"/>
          </p:cNvPicPr>
          <p:nvPr/>
        </p:nvPicPr>
        <p:blipFill>
          <a:blip r:embed="rId2"/>
          <a:srcRect t="47673"/>
          <a:stretch>
            <a:fillRect/>
          </a:stretch>
        </p:blipFill>
        <p:spPr bwMode="auto">
          <a:xfrm>
            <a:off x="1142976" y="785794"/>
            <a:ext cx="6917150" cy="271462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Картинки\NATURAL\WP_04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несколько документов 6"/>
          <p:cNvSpPr/>
          <p:nvPr/>
        </p:nvSpPr>
        <p:spPr>
          <a:xfrm>
            <a:off x="2500313" y="3571875"/>
            <a:ext cx="6429375" cy="3071813"/>
          </a:xfrm>
          <a:prstGeom prst="flowChartMultidocument">
            <a:avLst/>
          </a:prstGeom>
          <a:solidFill>
            <a:schemeClr val="accent2">
              <a:lumMod val="40000"/>
              <a:lumOff val="60000"/>
              <a:alpha val="87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несколько документов 7"/>
          <p:cNvSpPr/>
          <p:nvPr/>
        </p:nvSpPr>
        <p:spPr>
          <a:xfrm flipH="1">
            <a:off x="214313" y="214313"/>
            <a:ext cx="5643562" cy="3143250"/>
          </a:xfrm>
          <a:prstGeom prst="flowChartMultidocument">
            <a:avLst/>
          </a:prstGeom>
          <a:solidFill>
            <a:srgbClr val="FF6600">
              <a:alpha val="9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785813"/>
            <a:ext cx="4857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Возраст Байкала – 15-20 млн лет, в то время как другим озерам не более 5-15 тыс. лет. В длину озеро простирается на 620 км при ширине от 24 до 79 км.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500313" y="4143375"/>
            <a:ext cx="5500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В Байкале собрано колоссальное количество пресной воды - 1/10 пресных вод всей планеты. Полная смена воды в Байкале происходит в течение 332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 вправо 9"/>
          <p:cNvSpPr/>
          <p:nvPr/>
        </p:nvSpPr>
        <p:spPr>
          <a:xfrm rot="1424930">
            <a:off x="-60325" y="933450"/>
            <a:ext cx="2489200" cy="220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908479">
            <a:off x="1309688" y="881063"/>
            <a:ext cx="1276350" cy="1825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410193">
            <a:off x="1339850" y="593725"/>
            <a:ext cx="1928813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3659285">
            <a:off x="582612" y="2749551"/>
            <a:ext cx="957263" cy="100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261447">
            <a:off x="147638" y="1497013"/>
            <a:ext cx="1928812" cy="2063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749010">
            <a:off x="230187" y="2085976"/>
            <a:ext cx="1319213" cy="201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055523">
            <a:off x="2528093" y="375444"/>
            <a:ext cx="1046163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074031" flipV="1">
            <a:off x="1258888" y="1531938"/>
            <a:ext cx="928687" cy="196850"/>
          </a:xfrm>
          <a:prstGeom prst="rightArrow">
            <a:avLst>
              <a:gd name="adj1" fmla="val 50000"/>
              <a:gd name="adj2" fmla="val 452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4323531">
            <a:off x="2983706" y="459581"/>
            <a:ext cx="1071563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3858069">
            <a:off x="3421063" y="620713"/>
            <a:ext cx="977900" cy="120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6855026">
            <a:off x="4060032" y="738981"/>
            <a:ext cx="795338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6720316">
            <a:off x="4033838" y="509587"/>
            <a:ext cx="590550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2976552">
            <a:off x="423862" y="1798638"/>
            <a:ext cx="1243013" cy="185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964719">
            <a:off x="263525" y="3111500"/>
            <a:ext cx="10001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2497703">
            <a:off x="-127000" y="2638425"/>
            <a:ext cx="1571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9542408">
            <a:off x="4292600" y="1741488"/>
            <a:ext cx="992188" cy="2079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 rot="8089403">
            <a:off x="4223544" y="742157"/>
            <a:ext cx="1365250" cy="188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7892859">
            <a:off x="4219575" y="1195388"/>
            <a:ext cx="1163637" cy="153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0" y="4000500"/>
            <a:ext cx="928688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042128">
            <a:off x="2282825" y="539750"/>
            <a:ext cx="857250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8488498" flipV="1">
            <a:off x="4276725" y="2109788"/>
            <a:ext cx="736600" cy="169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9172762">
            <a:off x="4130675" y="2497138"/>
            <a:ext cx="966788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8864703">
            <a:off x="3937000" y="2689225"/>
            <a:ext cx="1571625" cy="2143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3429000" y="3500438"/>
            <a:ext cx="1571625" cy="1000125"/>
          </a:xfrm>
          <a:prstGeom prst="rightArrow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285750" y="3429000"/>
            <a:ext cx="638175" cy="1476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459473">
            <a:off x="214313" y="3643313"/>
            <a:ext cx="857250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Облако 4"/>
          <p:cNvSpPr/>
          <p:nvPr/>
        </p:nvSpPr>
        <p:spPr>
          <a:xfrm rot="1429875">
            <a:off x="1354138" y="687388"/>
            <a:ext cx="2428875" cy="54467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 rot="19433919">
            <a:off x="-39688" y="5653088"/>
            <a:ext cx="1071563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 rot="19452368">
            <a:off x="511175" y="5202238"/>
            <a:ext cx="509588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18861024">
            <a:off x="-16669" y="5958682"/>
            <a:ext cx="1571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19232308">
            <a:off x="-33338" y="5154613"/>
            <a:ext cx="1100138" cy="1539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20485541">
            <a:off x="3175" y="4721225"/>
            <a:ext cx="966788" cy="1762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20906066">
            <a:off x="285750" y="4357688"/>
            <a:ext cx="642938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14027100">
            <a:off x="2440781" y="5601495"/>
            <a:ext cx="71437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Стрелка вправо 43"/>
          <p:cNvSpPr/>
          <p:nvPr/>
        </p:nvSpPr>
        <p:spPr>
          <a:xfrm rot="15392343">
            <a:off x="2497932" y="5484019"/>
            <a:ext cx="1009650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 rot="14751576">
            <a:off x="2491581" y="5511007"/>
            <a:ext cx="1571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 rot="14731071">
            <a:off x="2006600" y="6011863"/>
            <a:ext cx="1243013" cy="1857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4983456">
            <a:off x="1598613" y="6186488"/>
            <a:ext cx="823912" cy="1762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Стрелка вправо 47"/>
          <p:cNvSpPr/>
          <p:nvPr/>
        </p:nvSpPr>
        <p:spPr>
          <a:xfrm rot="15391558">
            <a:off x="1840707" y="5858669"/>
            <a:ext cx="404812" cy="139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 rot="15175065">
            <a:off x="1685925" y="5921375"/>
            <a:ext cx="120015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 rot="16034227">
            <a:off x="1239838" y="6354763"/>
            <a:ext cx="852487" cy="1476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 rot="16815823">
            <a:off x="1071563" y="6286500"/>
            <a:ext cx="64770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 rot="17760126">
            <a:off x="570706" y="6144420"/>
            <a:ext cx="10001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 rot="12795754">
            <a:off x="3311525" y="4687888"/>
            <a:ext cx="1092200" cy="161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 rot="12942572">
            <a:off x="3206750" y="4764088"/>
            <a:ext cx="723900" cy="2047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 rot="13763327">
            <a:off x="2806700" y="5419725"/>
            <a:ext cx="1947863" cy="1952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5786438" y="1214438"/>
            <a:ext cx="2857500" cy="4429125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5857875" y="1643063"/>
            <a:ext cx="27860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озеро впадает более 336 рек, а вытекает одна Ангара.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800" decel="10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8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511</TotalTime>
  <Words>242</Words>
  <Application>Microsoft Office PowerPoint</Application>
  <PresentationFormat>Экран (4:3)</PresentationFormat>
  <Paragraphs>37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13</vt:i4>
      </vt:variant>
    </vt:vector>
  </HeadingPairs>
  <TitlesOfParts>
    <vt:vector size="28" baseType="lpstr">
      <vt:lpstr>Calibri</vt:lpstr>
      <vt:lpstr>Arial</vt:lpstr>
      <vt:lpstr>Century Schoolbook</vt:lpstr>
      <vt:lpstr>Wingdings</vt:lpstr>
      <vt:lpstr>Wingdings 2</vt:lpstr>
      <vt:lpstr>Times New Roman</vt:lpstr>
      <vt:lpstr>Monotype Corsiva</vt:lpstr>
      <vt:lpstr>Тема Office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Айгуль</dc:creator>
  <cp:lastModifiedBy>Айгуль</cp:lastModifiedBy>
  <cp:revision>57</cp:revision>
  <dcterms:created xsi:type="dcterms:W3CDTF">2012-02-04T08:17:33Z</dcterms:created>
  <dcterms:modified xsi:type="dcterms:W3CDTF">2014-06-25T20:05:36Z</dcterms:modified>
</cp:coreProperties>
</file>