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63" r:id="rId2"/>
    <p:sldId id="268" r:id="rId3"/>
    <p:sldId id="269" r:id="rId4"/>
    <p:sldId id="270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7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84767" autoAdjust="0"/>
  </p:normalViewPr>
  <p:slideViewPr>
    <p:cSldViewPr>
      <p:cViewPr>
        <p:scale>
          <a:sx n="66" d="100"/>
          <a:sy n="66" d="100"/>
        </p:scale>
        <p:origin x="-1506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DD842-AFFD-4342-A883-256EE13DCE01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DA604-43E9-47E1-8505-FA07559C6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25.08.2013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25.08.2013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25.08.2013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25.08.2013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25.08.2013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25.08.2013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00034" y="1285860"/>
            <a:ext cx="6786610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1428736"/>
            <a:ext cx="6715172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1500174"/>
            <a:ext cx="685804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Федеральная программа по экономике\ТЕМА 1\pic33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7"/>
            <a:ext cx="9144000" cy="6143643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57158" y="0"/>
            <a:ext cx="8486748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dobe Heiti Std R" pitchFamily="34" charset="-128"/>
                <a:cs typeface="Times New Roman" pitchFamily="18" charset="0"/>
              </a:rPr>
              <a:t>Урок 1.5 – 1.6  Современная российская экономика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Adobe Heiti Std R" pitchFamily="34" charset="-128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857232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en-US" sz="2400" b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рыночной российской экономики </a:t>
            </a:r>
            <a:endParaRPr lang="ru-RU" sz="2400" b="1" u="sng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428736"/>
            <a:ext cx="3286148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До 1991 года в России была командно – административная экономическая система </a:t>
            </a:r>
            <a:endParaRPr lang="ru-RU" dirty="0"/>
          </a:p>
        </p:txBody>
      </p:sp>
      <p:pic>
        <p:nvPicPr>
          <p:cNvPr id="1026" name="Picture 2" descr="D:\544850-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285860"/>
            <a:ext cx="2286016" cy="1071554"/>
          </a:xfrm>
          <a:prstGeom prst="rect">
            <a:avLst/>
          </a:prstGeom>
          <a:noFill/>
        </p:spPr>
      </p:pic>
      <p:sp>
        <p:nvSpPr>
          <p:cNvPr id="11" name="Стрелка вниз 10"/>
          <p:cNvSpPr/>
          <p:nvPr/>
        </p:nvSpPr>
        <p:spPr>
          <a:xfrm>
            <a:off x="3929058" y="2357430"/>
            <a:ext cx="642942" cy="35719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285852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85720" y="2786058"/>
            <a:ext cx="4500594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 1991 по 1998 год, проходил активный  переходной этап на пути к рыночной экономики, который сопровождался: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Сменной форм собственности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 Становлением современного законодательства (Гражданский, Налоговый кодекс)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 Кризисными явлениями (высокая инфляция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8" name="Picture 4" descr="D:\05270869b2ac4261654be1bed27_pre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572140"/>
            <a:ext cx="2786082" cy="1071570"/>
          </a:xfrm>
          <a:prstGeom prst="rect">
            <a:avLst/>
          </a:prstGeom>
          <a:noFill/>
        </p:spPr>
      </p:pic>
      <p:sp>
        <p:nvSpPr>
          <p:cNvPr id="20" name="Стрелка вправо 19"/>
          <p:cNvSpPr/>
          <p:nvPr/>
        </p:nvSpPr>
        <p:spPr>
          <a:xfrm>
            <a:off x="4429124" y="2714620"/>
            <a:ext cx="714380" cy="50006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14942" y="2357430"/>
            <a:ext cx="3714776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 2000 года по 2008 г. Стабильный рост и развитие экономики России (в среднем 7% прироста ВВП)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9" name="Picture 5" descr="D:\20111107_17_20_052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643314"/>
            <a:ext cx="3214710" cy="1071570"/>
          </a:xfrm>
          <a:prstGeom prst="rect">
            <a:avLst/>
          </a:prstGeom>
          <a:noFill/>
        </p:spPr>
      </p:pic>
      <p:sp>
        <p:nvSpPr>
          <p:cNvPr id="23" name="Стрелка вниз 22"/>
          <p:cNvSpPr/>
          <p:nvPr/>
        </p:nvSpPr>
        <p:spPr>
          <a:xfrm>
            <a:off x="8143900" y="3643314"/>
            <a:ext cx="714380" cy="100013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357654" y="4714884"/>
            <a:ext cx="4786346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После кризиса в 2008 году, был взят курс на модернизацию российской экономики, и сформирована долгосрочная концепция социально – экономического развития РФ до 2020 года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30" name="Picture 6" descr="D:\2203-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6062012"/>
            <a:ext cx="1857356" cy="7959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6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7158" y="0"/>
            <a:ext cx="8486748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dobe Heiti Std R" pitchFamily="34" charset="-128"/>
                <a:cs typeface="Times New Roman" pitchFamily="18" charset="0"/>
              </a:rPr>
              <a:t>Урок 1.5 – 1.6  Современная российская экономика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Adobe Heiti Std R" pitchFamily="34" charset="-128"/>
              <a:cs typeface="Times New Roman" pitchFamily="18" charset="0"/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8193" name="Group 1"/>
          <p:cNvGrpSpPr>
            <a:grpSpLocks noChangeAspect="1"/>
          </p:cNvGrpSpPr>
          <p:nvPr/>
        </p:nvGrpSpPr>
        <p:grpSpPr bwMode="auto">
          <a:xfrm>
            <a:off x="214282" y="1142984"/>
            <a:ext cx="8405870" cy="5043522"/>
            <a:chOff x="2362" y="2497"/>
            <a:chExt cx="7200" cy="4320"/>
          </a:xfrm>
        </p:grpSpPr>
        <p:sp>
          <p:nvSpPr>
            <p:cNvPr id="8202" name="AutoShape 10"/>
            <p:cNvSpPr>
              <a:spLocks noChangeAspect="1" noChangeArrowheads="1" noTextEdit="1"/>
            </p:cNvSpPr>
            <p:nvPr/>
          </p:nvSpPr>
          <p:spPr bwMode="auto">
            <a:xfrm>
              <a:off x="2362" y="2497"/>
              <a:ext cx="7200" cy="432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01" name="Text Box 9"/>
            <p:cNvSpPr txBox="1">
              <a:spLocks noChangeArrowheads="1"/>
            </p:cNvSpPr>
            <p:nvPr/>
          </p:nvSpPr>
          <p:spPr bwMode="auto">
            <a:xfrm>
              <a:off x="2901" y="2554"/>
              <a:ext cx="6376" cy="36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Пенсионная система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0" name="AutoShape 8"/>
            <p:cNvSpPr>
              <a:spLocks noChangeArrowheads="1"/>
            </p:cNvSpPr>
            <p:nvPr/>
          </p:nvSpPr>
          <p:spPr bwMode="auto">
            <a:xfrm>
              <a:off x="2503" y="3058"/>
              <a:ext cx="1257" cy="3660"/>
            </a:xfrm>
            <a:prstGeom prst="flowChartExtra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99" name="AutoShape 7"/>
            <p:cNvSpPr>
              <a:spLocks noChangeArrowheads="1"/>
            </p:cNvSpPr>
            <p:nvPr/>
          </p:nvSpPr>
          <p:spPr bwMode="auto">
            <a:xfrm>
              <a:off x="3157" y="3231"/>
              <a:ext cx="1030" cy="38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Цель: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8" name="AutoShape 6"/>
            <p:cNvSpPr>
              <a:spLocks noChangeArrowheads="1"/>
            </p:cNvSpPr>
            <p:nvPr/>
          </p:nvSpPr>
          <p:spPr bwMode="auto">
            <a:xfrm>
              <a:off x="3035" y="4272"/>
              <a:ext cx="1030" cy="100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Задачи: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7" name="AutoShape 5"/>
            <p:cNvSpPr>
              <a:spLocks noChangeArrowheads="1"/>
            </p:cNvSpPr>
            <p:nvPr/>
          </p:nvSpPr>
          <p:spPr bwMode="auto">
            <a:xfrm>
              <a:off x="3035" y="6168"/>
              <a:ext cx="1406" cy="39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Показатели: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6" name="Text Box 4"/>
            <p:cNvSpPr txBox="1">
              <a:spLocks noChangeArrowheads="1"/>
            </p:cNvSpPr>
            <p:nvPr/>
          </p:nvSpPr>
          <p:spPr bwMode="auto">
            <a:xfrm>
              <a:off x="4727" y="2983"/>
              <a:ext cx="4753" cy="78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повышение уровня пенсионного обеспечения всех категорий пенсионеров и обеспечение долгосрочной сбалансированности пенсионной системы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5" name="Text Box 3"/>
            <p:cNvSpPr txBox="1">
              <a:spLocks noChangeArrowheads="1"/>
            </p:cNvSpPr>
            <p:nvPr/>
          </p:nvSpPr>
          <p:spPr bwMode="auto">
            <a:xfrm>
              <a:off x="4727" y="3791"/>
              <a:ext cx="4700" cy="225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90488" algn="l"/>
                </a:tabLst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упорядочение налогообложения взносов работодателей в негосударственные  пенсионные фонды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90488" algn="l"/>
                </a:tabLst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введение предельного размера годового заработка, на который начисляются страховые взносы, и утрата которого подлежит замещению трудовой пенсии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90488" algn="l"/>
                </a:tabLst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введение страховых взносов на ОПС по единому тарифу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90488" algn="l"/>
                </a:tabLst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укрепление накопительного элемента пенсии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90488" algn="l"/>
                </a:tabLst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увеличение пенсий старшему поколению путем повышения денежной оценки (валоризации) пенсионных прав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90488" algn="l"/>
                </a:tabLst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создание системы оценки и мониторинга долгосрочных пенсионных обязательств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0488" algn="l"/>
                </a:tabLst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4" name="Text Box 2"/>
            <p:cNvSpPr txBox="1">
              <a:spLocks noChangeArrowheads="1"/>
            </p:cNvSpPr>
            <p:nvPr/>
          </p:nvSpPr>
          <p:spPr bwMode="auto">
            <a:xfrm>
              <a:off x="4780" y="6044"/>
              <a:ext cx="4700" cy="67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Средний размер пенсии по старости -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не менее 2,5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прожиточных минимумов пенсионера, достижение к 2020 г. индивидуального  коэффициента замещения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в 40%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7158" y="0"/>
            <a:ext cx="8486748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dobe Heiti Std R" pitchFamily="34" charset="-128"/>
                <a:cs typeface="Times New Roman" pitchFamily="18" charset="0"/>
              </a:rPr>
              <a:t>Урок 1.5 – 1.6  Современная российская экономика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Adobe Heiti Std R" pitchFamily="34" charset="-128"/>
              <a:cs typeface="Times New Roman" pitchFamily="18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7169" name="Group 1"/>
          <p:cNvGrpSpPr>
            <a:grpSpLocks noChangeAspect="1"/>
          </p:cNvGrpSpPr>
          <p:nvPr/>
        </p:nvGrpSpPr>
        <p:grpSpPr bwMode="auto">
          <a:xfrm>
            <a:off x="214282" y="1142984"/>
            <a:ext cx="8453497" cy="5072098"/>
            <a:chOff x="2362" y="4657"/>
            <a:chExt cx="7200" cy="4320"/>
          </a:xfrm>
        </p:grpSpPr>
        <p:sp>
          <p:nvSpPr>
            <p:cNvPr id="7175" name="AutoShape 7"/>
            <p:cNvSpPr>
              <a:spLocks noChangeAspect="1" noChangeArrowheads="1" noTextEdit="1"/>
            </p:cNvSpPr>
            <p:nvPr/>
          </p:nvSpPr>
          <p:spPr bwMode="auto">
            <a:xfrm>
              <a:off x="2362" y="4657"/>
              <a:ext cx="7200" cy="432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2778" y="4756"/>
              <a:ext cx="6568" cy="43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Здоровье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3" name="Text Box 5"/>
            <p:cNvSpPr txBox="1">
              <a:spLocks noChangeArrowheads="1"/>
            </p:cNvSpPr>
            <p:nvPr/>
          </p:nvSpPr>
          <p:spPr bwMode="auto">
            <a:xfrm>
              <a:off x="2778" y="5261"/>
              <a:ext cx="6568" cy="54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ЦЕЛЬ: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обеспечение доступности качественной медицинской помощи, ее соответствия по объемам, видам и качеству технологий уровню заболеваемости и потребностям населения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2" name="Text Box 4"/>
            <p:cNvSpPr txBox="1">
              <a:spLocks noChangeArrowheads="1"/>
            </p:cNvSpPr>
            <p:nvPr/>
          </p:nvSpPr>
          <p:spPr bwMode="auto">
            <a:xfrm>
              <a:off x="2778" y="5907"/>
              <a:ext cx="2865" cy="299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Ключевые направления: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1" name="AutoShape 3"/>
            <p:cNvSpPr>
              <a:spLocks noChangeArrowheads="1"/>
            </p:cNvSpPr>
            <p:nvPr/>
          </p:nvSpPr>
          <p:spPr bwMode="auto">
            <a:xfrm>
              <a:off x="2452" y="6206"/>
              <a:ext cx="4979" cy="2672"/>
            </a:xfrm>
            <a:prstGeom prst="roundRect">
              <a:avLst>
                <a:gd name="adj" fmla="val 5319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Разработка и массовое внедрение клинико-медицинских стандартов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Конкретизация программы госгарантий, сближение территориальных программ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Развитие первичной медико-санитарной помощи, акцент на диспансеризацию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Защита прав пациента и врача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Совершенствование лекарственного обеспечения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Информатизация здравоохранения, развитие науки  и новых мед. технологий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Эффективная система профилактики, пропаганда здорового образа жизни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Формирование и реализация Госпрограммы развития здравоохранения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0" name="AutoShape 2"/>
            <p:cNvSpPr>
              <a:spLocks noChangeArrowheads="1"/>
            </p:cNvSpPr>
            <p:nvPr/>
          </p:nvSpPr>
          <p:spPr bwMode="auto">
            <a:xfrm>
              <a:off x="7517" y="5907"/>
              <a:ext cx="1964" cy="297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Показатели: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Рост госрасходов с 3,6%ВВП в 2008 до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5,2-5,5%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Снижение смертности от болезней системы кровообращения – в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1,4 раза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, от внешних причин – в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2 раза.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Младенческая и материнская смертность – на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уровне развитых стран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7158" y="0"/>
            <a:ext cx="8486748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dobe Heiti Std R" pitchFamily="34" charset="-128"/>
                <a:cs typeface="Times New Roman" pitchFamily="18" charset="0"/>
              </a:rPr>
              <a:t>Урок 1.5 – 1.6  Современная российская экономика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Adobe Heiti Std R" pitchFamily="34" charset="-128"/>
              <a:cs typeface="Times New Roman" pitchFamily="18" charset="0"/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6145" name="Group 1"/>
          <p:cNvGrpSpPr>
            <a:grpSpLocks noChangeAspect="1"/>
          </p:cNvGrpSpPr>
          <p:nvPr/>
        </p:nvGrpSpPr>
        <p:grpSpPr bwMode="auto">
          <a:xfrm>
            <a:off x="214282" y="1071546"/>
            <a:ext cx="8453496" cy="5072098"/>
            <a:chOff x="2362" y="11925"/>
            <a:chExt cx="7200" cy="4320"/>
          </a:xfrm>
        </p:grpSpPr>
        <p:sp>
          <p:nvSpPr>
            <p:cNvPr id="6154" name="AutoShape 10"/>
            <p:cNvSpPr>
              <a:spLocks noChangeAspect="1" noChangeArrowheads="1" noTextEdit="1"/>
            </p:cNvSpPr>
            <p:nvPr/>
          </p:nvSpPr>
          <p:spPr bwMode="auto">
            <a:xfrm>
              <a:off x="2362" y="11925"/>
              <a:ext cx="7200" cy="432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3" name="Text Box 9"/>
            <p:cNvSpPr txBox="1">
              <a:spLocks noChangeArrowheads="1"/>
            </p:cNvSpPr>
            <p:nvPr/>
          </p:nvSpPr>
          <p:spPr bwMode="auto">
            <a:xfrm>
              <a:off x="2580" y="12092"/>
              <a:ext cx="6664" cy="39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Демография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2" name="AutoShape 8"/>
            <p:cNvSpPr>
              <a:spLocks noChangeArrowheads="1"/>
            </p:cNvSpPr>
            <p:nvPr/>
          </p:nvSpPr>
          <p:spPr bwMode="auto">
            <a:xfrm>
              <a:off x="2451" y="12608"/>
              <a:ext cx="976" cy="3509"/>
            </a:xfrm>
            <a:prstGeom prst="flowChartExtra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1" name="AutoShape 7"/>
            <p:cNvSpPr>
              <a:spLocks noChangeArrowheads="1"/>
            </p:cNvSpPr>
            <p:nvPr/>
          </p:nvSpPr>
          <p:spPr bwMode="auto">
            <a:xfrm>
              <a:off x="2965" y="12962"/>
              <a:ext cx="1030" cy="55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Цель: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0" name="AutoShape 6"/>
            <p:cNvSpPr>
              <a:spLocks noChangeArrowheads="1"/>
            </p:cNvSpPr>
            <p:nvPr/>
          </p:nvSpPr>
          <p:spPr bwMode="auto">
            <a:xfrm>
              <a:off x="2965" y="13917"/>
              <a:ext cx="1030" cy="114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Задачи: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9" name="AutoShape 5"/>
            <p:cNvSpPr>
              <a:spLocks noChangeArrowheads="1"/>
            </p:cNvSpPr>
            <p:nvPr/>
          </p:nvSpPr>
          <p:spPr bwMode="auto">
            <a:xfrm>
              <a:off x="2858" y="15452"/>
              <a:ext cx="1471" cy="51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Показатели: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8" name="Text Box 4"/>
            <p:cNvSpPr txBox="1">
              <a:spLocks noChangeArrowheads="1"/>
            </p:cNvSpPr>
            <p:nvPr/>
          </p:nvSpPr>
          <p:spPr bwMode="auto">
            <a:xfrm>
              <a:off x="4919" y="12608"/>
              <a:ext cx="4390" cy="10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снижение темпов естественной убыли населения, стабилизация численности населения и создание условий для ее роста, повышение качества жизни и увеличение ожидаемой продолжительности жизни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7" name="Text Box 3"/>
            <p:cNvSpPr txBox="1">
              <a:spLocks noChangeArrowheads="1"/>
            </p:cNvSpPr>
            <p:nvPr/>
          </p:nvSpPr>
          <p:spPr bwMode="auto">
            <a:xfrm>
              <a:off x="4919" y="13713"/>
              <a:ext cx="4390" cy="126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457200" algn="l"/>
                </a:tabLst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Снижение смертности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457200" algn="l"/>
                </a:tabLst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Сохранение и укрепление здоровья населения, увеличение продолжительности активной жизни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457200" algn="l"/>
                </a:tabLst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Повышение уровня рождаемости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457200" algn="l"/>
                </a:tabLst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Управление миграционными процессами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457200" algn="l"/>
                </a:tabLst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Обеспечение защиты от чрезвычайных ситуаций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6" name="Text Box 2"/>
            <p:cNvSpPr txBox="1">
              <a:spLocks noChangeArrowheads="1"/>
            </p:cNvSpPr>
            <p:nvPr/>
          </p:nvSpPr>
          <p:spPr bwMode="auto">
            <a:xfrm>
              <a:off x="4919" y="15269"/>
              <a:ext cx="4390" cy="84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рост населения России к 2025 г. до 145 млн. человек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уровень смертности – не выше 10,8-11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суммарный коэффициент рождаемости – 1,75-1,80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7158" y="0"/>
            <a:ext cx="8486748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dobe Heiti Std R" pitchFamily="34" charset="-128"/>
                <a:cs typeface="Times New Roman" pitchFamily="18" charset="0"/>
              </a:rPr>
              <a:t>Урок 1.5 – 1.6  Современная российская экономика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Adobe Heiti Std R" pitchFamily="34" charset="-128"/>
              <a:cs typeface="Times New Roman" pitchFamily="18" charset="0"/>
            </a:endParaRPr>
          </a:p>
        </p:txBody>
      </p:sp>
      <p:sp>
        <p:nvSpPr>
          <p:cNvPr id="5174" name="Rectangle 5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163" name="Group 43"/>
          <p:cNvGrpSpPr>
            <a:grpSpLocks noChangeAspect="1"/>
          </p:cNvGrpSpPr>
          <p:nvPr/>
        </p:nvGrpSpPr>
        <p:grpSpPr bwMode="auto">
          <a:xfrm>
            <a:off x="142844" y="1000108"/>
            <a:ext cx="8810515" cy="5285830"/>
            <a:chOff x="2362" y="2497"/>
            <a:chExt cx="7359" cy="4415"/>
          </a:xfrm>
        </p:grpSpPr>
        <p:sp>
          <p:nvSpPr>
            <p:cNvPr id="5173" name="AutoShape 53"/>
            <p:cNvSpPr>
              <a:spLocks noChangeAspect="1" noChangeArrowheads="1" noTextEdit="1"/>
            </p:cNvSpPr>
            <p:nvPr/>
          </p:nvSpPr>
          <p:spPr bwMode="auto">
            <a:xfrm>
              <a:off x="2362" y="2497"/>
              <a:ext cx="7359" cy="441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72" name="AutoShape 52"/>
            <p:cNvSpPr>
              <a:spLocks noChangeArrowheads="1"/>
            </p:cNvSpPr>
            <p:nvPr/>
          </p:nvSpPr>
          <p:spPr bwMode="auto">
            <a:xfrm>
              <a:off x="2428" y="3004"/>
              <a:ext cx="1539" cy="381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значительное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УЛУЧШЕНИЕ КАЧЕСТВА ПРИРОДНОЙ СРЕДЫ И ЭКОЛОГИЧЕСКИХ УСЛОВИЙ ЖИЗНИ ЧЕЛОВЕКА,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формирование сбалансированной экологически ориентированной модели развития экономики и экологически конкурентоспособных производств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1" name="AutoShape 51"/>
            <p:cNvSpPr>
              <a:spLocks noChangeArrowheads="1"/>
            </p:cNvSpPr>
            <p:nvPr/>
          </p:nvSpPr>
          <p:spPr bwMode="auto">
            <a:xfrm>
              <a:off x="4029" y="3004"/>
              <a:ext cx="1770" cy="96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«Экология производства»  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поэтапное сокращение уровней воздействия на окружающую среду от всех  антропогенных источников 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0" name="AutoShape 50"/>
            <p:cNvSpPr>
              <a:spLocks noChangeArrowheads="1"/>
            </p:cNvSpPr>
            <p:nvPr/>
          </p:nvSpPr>
          <p:spPr bwMode="auto">
            <a:xfrm>
              <a:off x="4029" y="4035"/>
              <a:ext cx="1824" cy="119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«Экология человека»   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Создание экологически безопасной и комфортной среды проживания населения, мест его работы и отдыха, иной социальной активности 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9" name="AutoShape 49"/>
            <p:cNvSpPr>
              <a:spLocks noChangeArrowheads="1"/>
            </p:cNvSpPr>
            <p:nvPr/>
          </p:nvSpPr>
          <p:spPr bwMode="auto">
            <a:xfrm>
              <a:off x="4029" y="6117"/>
              <a:ext cx="1772" cy="7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«Экология природной среды» 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сохранение и защита природной среды 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8" name="AutoShape 48"/>
            <p:cNvSpPr>
              <a:spLocks noChangeArrowheads="1"/>
            </p:cNvSpPr>
            <p:nvPr/>
          </p:nvSpPr>
          <p:spPr bwMode="auto">
            <a:xfrm>
              <a:off x="4029" y="5322"/>
              <a:ext cx="1770" cy="73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«Экологический бизнес» 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-  создание эффективного экологического сектора экономики 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7" name="Text Box 47"/>
            <p:cNvSpPr txBox="1">
              <a:spLocks noChangeArrowheads="1"/>
            </p:cNvSpPr>
            <p:nvPr/>
          </p:nvSpPr>
          <p:spPr bwMode="auto">
            <a:xfrm>
              <a:off x="5942" y="3004"/>
              <a:ext cx="3282" cy="80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новая система нормирования ПДВ на окружающую среду и </a:t>
              </a:r>
              <a:r>
                <a:rPr kumimoji="0" 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т.д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. </a:t>
              </a:r>
              <a:r>
                <a:rPr kumimoji="0" lang="ru-RU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Снижение удельных уровней воздействия на окружающую среду в 3-7 раза в зависимости от отрасли.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6" name="Text Box 46"/>
            <p:cNvSpPr txBox="1">
              <a:spLocks noChangeArrowheads="1"/>
            </p:cNvSpPr>
            <p:nvPr/>
          </p:nvSpPr>
          <p:spPr bwMode="auto">
            <a:xfrm>
              <a:off x="5942" y="3869"/>
              <a:ext cx="3357" cy="112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установление нормативов качества воды, воздуха, почвы, нормативов допустимой антропогенной нагрузки и </a:t>
              </a:r>
              <a:r>
                <a:rPr kumimoji="0" 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т.д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 </a:t>
              </a:r>
              <a:r>
                <a:rPr kumimoji="0" lang="ru-RU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Сокращение к 2020 г.: -в 5 р. числа городов с высоким и очень высоким уровнем загрязнения -в 4 р. кол-во жителей, проживающих в </a:t>
              </a:r>
              <a:r>
                <a:rPr kumimoji="0" lang="ru-RU" sz="14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неудовлет</a:t>
              </a:r>
              <a:r>
                <a:rPr kumimoji="0" lang="ru-RU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. условиях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5" name="Text Box 45"/>
            <p:cNvSpPr txBox="1">
              <a:spLocks noChangeArrowheads="1"/>
            </p:cNvSpPr>
            <p:nvPr/>
          </p:nvSpPr>
          <p:spPr bwMode="auto">
            <a:xfrm>
              <a:off x="5942" y="5063"/>
              <a:ext cx="3401" cy="77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Формирование правил экологического аудита, требований к разработке технологий и т.д.  </a:t>
              </a:r>
              <a:r>
                <a:rPr kumimoji="0" lang="ru-RU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-Рост рынка </a:t>
              </a:r>
              <a:r>
                <a:rPr kumimoji="0" lang="ru-RU" sz="14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экодевелопмента</a:t>
              </a:r>
              <a:r>
                <a:rPr kumimoji="0" lang="ru-RU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, товаров и услуг в 5 раз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4" name="Text Box 44"/>
            <p:cNvSpPr txBox="1">
              <a:spLocks noChangeArrowheads="1"/>
            </p:cNvSpPr>
            <p:nvPr/>
          </p:nvSpPr>
          <p:spPr bwMode="auto">
            <a:xfrm>
              <a:off x="5942" y="5898"/>
              <a:ext cx="3401" cy="95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новые методы территориального планирования, землепользования и застройки - сохранение естественных экосистем и т.д. </a:t>
              </a:r>
              <a:r>
                <a:rPr kumimoji="0" lang="ru-RU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Повышение </a:t>
              </a:r>
              <a:r>
                <a:rPr kumimoji="0" lang="ru-RU" sz="14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биопродуктивности</a:t>
              </a:r>
              <a:r>
                <a:rPr kumimoji="0" lang="ru-RU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. Восстановление видового разнообразия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2" name="Text Box 64"/>
          <p:cNvSpPr txBox="1">
            <a:spLocks noChangeArrowheads="1"/>
          </p:cNvSpPr>
          <p:nvPr/>
        </p:nvSpPr>
        <p:spPr bwMode="auto">
          <a:xfrm>
            <a:off x="642910" y="1142984"/>
            <a:ext cx="7715304" cy="4286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Условия жизни- экология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7158" y="0"/>
            <a:ext cx="8486748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dobe Heiti Std R" pitchFamily="34" charset="-128"/>
                <a:cs typeface="Times New Roman" pitchFamily="18" charset="0"/>
              </a:rPr>
              <a:t>Урок 1.5 – 1.6  Современная российская экономика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Adobe Heiti Std R" pitchFamily="34" charset="-128"/>
              <a:cs typeface="Times New Roman" pitchFamily="18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097" name="Group 1"/>
          <p:cNvGrpSpPr>
            <a:grpSpLocks noChangeAspect="1"/>
          </p:cNvGrpSpPr>
          <p:nvPr/>
        </p:nvGrpSpPr>
        <p:grpSpPr bwMode="auto">
          <a:xfrm>
            <a:off x="214282" y="1071546"/>
            <a:ext cx="8429684" cy="5057811"/>
            <a:chOff x="2362" y="11430"/>
            <a:chExt cx="7200" cy="4320"/>
          </a:xfrm>
        </p:grpSpPr>
        <p:sp>
          <p:nvSpPr>
            <p:cNvPr id="4104" name="AutoShape 8"/>
            <p:cNvSpPr>
              <a:spLocks noChangeAspect="1" noChangeArrowheads="1" noTextEdit="1"/>
            </p:cNvSpPr>
            <p:nvPr/>
          </p:nvSpPr>
          <p:spPr bwMode="auto">
            <a:xfrm>
              <a:off x="2362" y="11430"/>
              <a:ext cx="7200" cy="432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3" name="AutoShape 7"/>
            <p:cNvSpPr>
              <a:spLocks noChangeArrowheads="1"/>
            </p:cNvSpPr>
            <p:nvPr/>
          </p:nvSpPr>
          <p:spPr bwMode="auto">
            <a:xfrm>
              <a:off x="2504" y="11898"/>
              <a:ext cx="2726" cy="160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повышение доступности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КАЧЕСТВЕННОГО ОБРАЗОВАНИЯ,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соответствующего требованиям инновационного развития экономики, современным потребностям общества и каждого гражданина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2504" y="13572"/>
              <a:ext cx="2920" cy="2071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Показатели: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Доля  педагогических работников, получающих зарплату выше средней по региону вырастет с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12% до 45%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Доля граждан, получающих услуги непрерывного образования вырастет с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15% до 50%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Рост общих расходов на образование – с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4,8%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ВВП до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7%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, расходов бюджетной системы – с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4,1%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ВВП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до 5,5-6%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1" name="Text Box 5"/>
            <p:cNvSpPr txBox="1">
              <a:spLocks noChangeArrowheads="1"/>
            </p:cNvSpPr>
            <p:nvPr/>
          </p:nvSpPr>
          <p:spPr bwMode="auto">
            <a:xfrm>
              <a:off x="5424" y="11898"/>
              <a:ext cx="4056" cy="93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Научно-образовательные комплексы мирового уровня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Образовательные стандарты нового поколения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Выделение вузам части госбюджета на научные исследования и т.д.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0" name="Text Box 4"/>
            <p:cNvSpPr txBox="1">
              <a:spLocks noChangeArrowheads="1"/>
            </p:cNvSpPr>
            <p:nvPr/>
          </p:nvSpPr>
          <p:spPr bwMode="auto">
            <a:xfrm>
              <a:off x="5592" y="13164"/>
              <a:ext cx="3970" cy="109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Поддержка одаренных детей и талантливой молодежи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Предоставление дошкольного образования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Развития начального и среднего профессионального образования и т.д.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9" name="Text Box 3"/>
            <p:cNvSpPr txBox="1">
              <a:spLocks noChangeArrowheads="1"/>
            </p:cNvSpPr>
            <p:nvPr/>
          </p:nvSpPr>
          <p:spPr bwMode="auto">
            <a:xfrm>
              <a:off x="5510" y="14463"/>
              <a:ext cx="3970" cy="89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Внедрение системы «прикладного </a:t>
              </a:r>
              <a:r>
                <a:rPr kumimoji="0" 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бакалавриата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»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Создание систем поддержки потребителей услуг непрерывного образования и организаций, предоставляющих данные услуги и т.д.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8" name="Text Box 2"/>
            <p:cNvSpPr txBox="1">
              <a:spLocks noChangeArrowheads="1"/>
            </p:cNvSpPr>
            <p:nvPr/>
          </p:nvSpPr>
          <p:spPr bwMode="auto">
            <a:xfrm>
              <a:off x="2821" y="11430"/>
              <a:ext cx="6525" cy="40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Образование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7158" y="0"/>
            <a:ext cx="8486748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dobe Heiti Std R" pitchFamily="34" charset="-128"/>
                <a:cs typeface="Times New Roman" pitchFamily="18" charset="0"/>
              </a:rPr>
              <a:t>Урок 1.5 – 1.6  Современная российская экономика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Adobe Heiti Std R" pitchFamily="34" charset="-128"/>
              <a:cs typeface="Times New Roman" pitchFamily="18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073" name="Group 1"/>
          <p:cNvGrpSpPr>
            <a:grpSpLocks noChangeAspect="1"/>
          </p:cNvGrpSpPr>
          <p:nvPr/>
        </p:nvGrpSpPr>
        <p:grpSpPr bwMode="auto">
          <a:xfrm>
            <a:off x="214282" y="1000107"/>
            <a:ext cx="8810986" cy="5286358"/>
            <a:chOff x="2362" y="10342"/>
            <a:chExt cx="7547" cy="4528"/>
          </a:xfrm>
        </p:grpSpPr>
        <p:sp>
          <p:nvSpPr>
            <p:cNvPr id="3080" name="AutoShape 8"/>
            <p:cNvSpPr>
              <a:spLocks noChangeAspect="1" noChangeArrowheads="1" noTextEdit="1"/>
            </p:cNvSpPr>
            <p:nvPr/>
          </p:nvSpPr>
          <p:spPr bwMode="auto">
            <a:xfrm>
              <a:off x="2362" y="10342"/>
              <a:ext cx="7547" cy="452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2569" y="10488"/>
              <a:ext cx="6836" cy="45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Национальная конкурентоспособность. Наука и инновации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8" name="AutoShape 6"/>
            <p:cNvSpPr>
              <a:spLocks noChangeArrowheads="1"/>
            </p:cNvSpPr>
            <p:nvPr/>
          </p:nvSpPr>
          <p:spPr bwMode="auto">
            <a:xfrm>
              <a:off x="2451" y="10992"/>
              <a:ext cx="2083" cy="180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Создание и распространение инноваций во всех секторах экономики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, включая повышение конкурентоспособности сектора исследований и разработок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7" name="Text Box 5"/>
            <p:cNvSpPr txBox="1">
              <a:spLocks noChangeArrowheads="1"/>
            </p:cNvSpPr>
            <p:nvPr/>
          </p:nvSpPr>
          <p:spPr bwMode="auto">
            <a:xfrm>
              <a:off x="2362" y="12851"/>
              <a:ext cx="2339" cy="1696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Показатели: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доля предприятий, осуществляющих технологические инновации 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- 40-50% 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в 2020 году (2007 г. -9,5%);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удельный вес инновационной продукции в общем объеме промышленной продукции - до 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25-35%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в 2020 году (2007 г. -  5,5%);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внутренние затраты на исследования и разработки - 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2,5-3,0%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ВВП в 2020 г.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" name="Text Box 4"/>
            <p:cNvSpPr txBox="1">
              <a:spLocks noChangeArrowheads="1"/>
            </p:cNvSpPr>
            <p:nvPr/>
          </p:nvSpPr>
          <p:spPr bwMode="auto">
            <a:xfrm>
              <a:off x="4683" y="10992"/>
              <a:ext cx="4777" cy="136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457200" algn="l"/>
                </a:tabLst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стимулирование инвестиций в технологии, в НИОКР, их коммерциализацию, капитализацию ИС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457200" algn="l"/>
                </a:tabLst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передача малому и среднему инновационному бизнесу части госзаказа на НИОКР, инновационная направленность </a:t>
              </a:r>
              <a:r>
                <a:rPr kumimoji="0" 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госзакупок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457200" algn="l"/>
                </a:tabLst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Реализация системы технологических и научно-исследовательских инициатив (проектов), обеспечивающих прорывные позиции России в научно-технологической конкуренции на мировых рынках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5" name="Text Box 3"/>
            <p:cNvSpPr txBox="1">
              <a:spLocks noChangeArrowheads="1"/>
            </p:cNvSpPr>
            <p:nvPr/>
          </p:nvSpPr>
          <p:spPr bwMode="auto">
            <a:xfrm>
              <a:off x="4687" y="13891"/>
              <a:ext cx="5140" cy="91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366713" algn="l"/>
                </a:tabLst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введения института независимой оценки деятельности государственных научных организаций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366713" algn="l"/>
                </a:tabLst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увеличение доли конкурсного финансирования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366713" algn="l"/>
                </a:tabLst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создание 5-7 </a:t>
              </a:r>
              <a:r>
                <a:rPr kumimoji="0" 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нац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. исследовательских центров («национальных лабораторий»), 20-30 </a:t>
              </a:r>
              <a:r>
                <a:rPr kumimoji="0" 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исслед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. университетов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66713" algn="l"/>
                </a:tabLst>
              </a:pP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4" name="Text Box 2"/>
            <p:cNvSpPr txBox="1">
              <a:spLocks noChangeArrowheads="1"/>
            </p:cNvSpPr>
            <p:nvPr/>
          </p:nvSpPr>
          <p:spPr bwMode="auto">
            <a:xfrm>
              <a:off x="4687" y="12361"/>
              <a:ext cx="4650" cy="146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457200" algn="l"/>
                </a:tabLst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радикальное повышение эффективности инновационной инфраструктуры (ОЭЗ, центров </a:t>
              </a:r>
              <a:r>
                <a:rPr kumimoji="0" 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трансфера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технологий, </a:t>
              </a:r>
              <a:r>
                <a:rPr kumimoji="0" 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бизнес-инкубаторов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и технопарков и т.д.)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457200" algn="l"/>
                </a:tabLst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развитие финансовой инновационной инфраструктур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457200" algn="l"/>
                </a:tabLst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поддержка вхождения российских предприятий как в секторах высоких технологий, так и в иных секторах в </a:t>
              </a:r>
              <a:r>
                <a:rPr kumimoji="0" 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бизнес-альянсы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,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457200" algn="l"/>
                </a:tabLst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участия России в глобальных технологических проектах, международных программах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7158" y="0"/>
            <a:ext cx="8486748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dobe Heiti Std R" pitchFamily="34" charset="-128"/>
                <a:cs typeface="Times New Roman" pitchFamily="18" charset="0"/>
              </a:rPr>
              <a:t>Урок 1.5 – 1.6  Современная российская экономика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Adobe Heiti Std R" pitchFamily="34" charset="-128"/>
              <a:cs typeface="Times New Roman" pitchFamily="18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049" name="Group 1"/>
          <p:cNvGrpSpPr>
            <a:grpSpLocks noChangeAspect="1"/>
          </p:cNvGrpSpPr>
          <p:nvPr/>
        </p:nvGrpSpPr>
        <p:grpSpPr bwMode="auto">
          <a:xfrm>
            <a:off x="285720" y="857232"/>
            <a:ext cx="8267232" cy="5771657"/>
            <a:chOff x="2362" y="2497"/>
            <a:chExt cx="7200" cy="5026"/>
          </a:xfrm>
        </p:grpSpPr>
        <p:sp>
          <p:nvSpPr>
            <p:cNvPr id="2056" name="AutoShape 8"/>
            <p:cNvSpPr>
              <a:spLocks noChangeAspect="1" noChangeArrowheads="1" noTextEdit="1"/>
            </p:cNvSpPr>
            <p:nvPr/>
          </p:nvSpPr>
          <p:spPr bwMode="auto">
            <a:xfrm>
              <a:off x="2362" y="2497"/>
              <a:ext cx="7200" cy="502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2730" y="2564"/>
              <a:ext cx="6494" cy="39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Инфраструктура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4" name="AutoShape 6"/>
            <p:cNvSpPr>
              <a:spLocks noChangeArrowheads="1"/>
            </p:cNvSpPr>
            <p:nvPr/>
          </p:nvSpPr>
          <p:spPr bwMode="auto">
            <a:xfrm>
              <a:off x="2956" y="3047"/>
              <a:ext cx="6268" cy="97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ЦЕЛИ РАЗВИТИЯ ИНФРАСТРУКТУРЫ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устранение препятствий на пути ускорения экономического роста, связанных с ее отсталостью, обеспечение необходимых объемов, качества и надежности инфраструктурных услуг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3" name="AutoShape 5"/>
            <p:cNvSpPr>
              <a:spLocks noChangeArrowheads="1"/>
            </p:cNvSpPr>
            <p:nvPr/>
          </p:nvSpPr>
          <p:spPr bwMode="auto">
            <a:xfrm>
              <a:off x="2891" y="4154"/>
              <a:ext cx="1825" cy="825"/>
            </a:xfrm>
            <a:prstGeom prst="downArrow">
              <a:avLst>
                <a:gd name="adj1" fmla="val 49981"/>
                <a:gd name="adj2" fmla="val 27218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Энергети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ка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2" name="AutoShape 4"/>
            <p:cNvSpPr>
              <a:spLocks noChangeArrowheads="1"/>
            </p:cNvSpPr>
            <p:nvPr/>
          </p:nvSpPr>
          <p:spPr bwMode="auto">
            <a:xfrm>
              <a:off x="4974" y="4154"/>
              <a:ext cx="2221" cy="825"/>
            </a:xfrm>
            <a:prstGeom prst="downArrow">
              <a:avLst>
                <a:gd name="adj1" fmla="val 50000"/>
                <a:gd name="adj2" fmla="val 25000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транспорт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1" name="AutoShape 3"/>
            <p:cNvSpPr>
              <a:spLocks noChangeArrowheads="1"/>
            </p:cNvSpPr>
            <p:nvPr/>
          </p:nvSpPr>
          <p:spPr bwMode="auto">
            <a:xfrm>
              <a:off x="7442" y="4154"/>
              <a:ext cx="2120" cy="825"/>
            </a:xfrm>
            <a:prstGeom prst="downArrow">
              <a:avLst>
                <a:gd name="adj1" fmla="val 50000"/>
                <a:gd name="adj2" fmla="val 25000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связь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0" name="Text Box 2"/>
            <p:cNvSpPr txBox="1">
              <a:spLocks noChangeArrowheads="1"/>
            </p:cNvSpPr>
            <p:nvPr/>
          </p:nvSpPr>
          <p:spPr bwMode="auto">
            <a:xfrm>
              <a:off x="2568" y="4979"/>
              <a:ext cx="6793" cy="245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Направления и основные проекты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(пример)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Увеличение пропускной способности опорной транспортной сети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реализация проектов ЧГП (в т.ч. концессий), строительство автодорог (ЗСД, ЦКАД …); железнодорожная инфраструктура в точках перспективного промышленного роста;  модернизация парка воздушных и речных судов, железнодорожных вагонов   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Реализация транзитного потенциала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создание крупных </a:t>
              </a:r>
              <a:r>
                <a:rPr kumimoji="0" lang="ru-RU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логистических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центров на границе (сухих портов); международные транспортные коридоры в направлениях «Восток-Запад», «Север-Юг», «Трансполярные авиатрассы», «Северный морской путь»; развитие портовых ОЭЗ;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Обеспечение регионального развития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обеспечение комплексного освоения и развития территорий Сибири и Дальнего Востока и разработки новых месторождений полезных ископаемых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7158" y="0"/>
            <a:ext cx="8486748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dobe Heiti Std R" pitchFamily="34" charset="-128"/>
                <a:cs typeface="Times New Roman" pitchFamily="18" charset="0"/>
              </a:rPr>
              <a:t>Урок 1.5 – 1.6  Современная российская экономика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Adobe Heiti Std R" pitchFamily="34" charset="-128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025" name="Group 1"/>
          <p:cNvGrpSpPr>
            <a:grpSpLocks noChangeAspect="1"/>
          </p:cNvGrpSpPr>
          <p:nvPr/>
        </p:nvGrpSpPr>
        <p:grpSpPr bwMode="auto">
          <a:xfrm>
            <a:off x="285720" y="1071546"/>
            <a:ext cx="8286808" cy="4972085"/>
            <a:chOff x="2362" y="5332"/>
            <a:chExt cx="7200" cy="4320"/>
          </a:xfrm>
        </p:grpSpPr>
        <p:sp>
          <p:nvSpPr>
            <p:cNvPr id="1029" name="AutoShape 5"/>
            <p:cNvSpPr>
              <a:spLocks noChangeAspect="1" noChangeArrowheads="1" noTextEdit="1"/>
            </p:cNvSpPr>
            <p:nvPr/>
          </p:nvSpPr>
          <p:spPr bwMode="auto">
            <a:xfrm>
              <a:off x="2362" y="5332"/>
              <a:ext cx="7200" cy="432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2601" y="5479"/>
              <a:ext cx="6676" cy="45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Промышленная политика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2826" y="6767"/>
              <a:ext cx="6279" cy="227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ЦЕЛИ ПРОМЫШЛЕННОЙ ПОЛИТИКИ ГОСУДАРСТВА: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457200" algn="l"/>
                </a:tabLst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 Диверсификация экономики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457200" algn="l"/>
                </a:tabLst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 Повышение глобальной конкурентоспособности промышленной продукции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457200" algn="l"/>
                </a:tabLst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 Поддержка экспорта российской промышленной продукции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 Обеспечения технологической безопасности страны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6" name="AutoShape 2"/>
            <p:cNvSpPr>
              <a:spLocks noChangeArrowheads="1"/>
            </p:cNvSpPr>
            <p:nvPr/>
          </p:nvSpPr>
          <p:spPr bwMode="auto">
            <a:xfrm>
              <a:off x="4908" y="5666"/>
              <a:ext cx="1610" cy="1101"/>
            </a:xfrm>
            <a:prstGeom prst="downArrow">
              <a:avLst>
                <a:gd name="adj1" fmla="val 50000"/>
                <a:gd name="adj2" fmla="val 25000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7158" y="0"/>
            <a:ext cx="8486748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dobe Heiti Std R" pitchFamily="34" charset="-128"/>
                <a:cs typeface="Times New Roman" pitchFamily="18" charset="0"/>
              </a:rPr>
              <a:t>Урок 1.5 – 1.6  Современная российская экономика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Adobe Heiti Std R" pitchFamily="34" charset="-128"/>
              <a:cs typeface="Times New Roman" pitchFamily="18" charset="0"/>
            </a:endParaRP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81921" name="Group 1"/>
          <p:cNvGrpSpPr>
            <a:grpSpLocks noChangeAspect="1"/>
          </p:cNvGrpSpPr>
          <p:nvPr/>
        </p:nvGrpSpPr>
        <p:grpSpPr bwMode="auto">
          <a:xfrm>
            <a:off x="0" y="1214422"/>
            <a:ext cx="8453496" cy="5072098"/>
            <a:chOff x="2362" y="11632"/>
            <a:chExt cx="7200" cy="4320"/>
          </a:xfrm>
        </p:grpSpPr>
        <p:sp>
          <p:nvSpPr>
            <p:cNvPr id="81925" name="AutoShape 5"/>
            <p:cNvSpPr>
              <a:spLocks noChangeAspect="1" noChangeArrowheads="1" noTextEdit="1"/>
            </p:cNvSpPr>
            <p:nvPr/>
          </p:nvSpPr>
          <p:spPr bwMode="auto">
            <a:xfrm>
              <a:off x="2362" y="11632"/>
              <a:ext cx="7200" cy="432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924" name="Text Box 4"/>
            <p:cNvSpPr txBox="1">
              <a:spLocks noChangeArrowheads="1"/>
            </p:cNvSpPr>
            <p:nvPr/>
          </p:nvSpPr>
          <p:spPr bwMode="auto">
            <a:xfrm>
              <a:off x="2569" y="11789"/>
              <a:ext cx="6793" cy="41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Энергоэффективность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23" name="AutoShape 3"/>
            <p:cNvSpPr>
              <a:spLocks noChangeArrowheads="1"/>
            </p:cNvSpPr>
            <p:nvPr/>
          </p:nvSpPr>
          <p:spPr bwMode="auto">
            <a:xfrm>
              <a:off x="2494" y="12315"/>
              <a:ext cx="4553" cy="3637"/>
            </a:xfrm>
            <a:prstGeom prst="homePlate">
              <a:avLst>
                <a:gd name="adj" fmla="val 29282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технические регламенты и нормативы </a:t>
              </a:r>
              <a:r>
                <a:rPr kumimoji="0" 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энергоэффективности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маркировка товаров по уровню </a:t>
              </a:r>
              <a:r>
                <a:rPr kumimoji="0" 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энергоэффективности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стимулирование использование возобновляемых источников энергии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. (</a:t>
              </a: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Рост производства электроэнергии на основе альтернативных ВИЭ: 2007 - 0,5 млрд. кВт. Ч, 2020 - 10-20 млрд. </a:t>
              </a:r>
              <a:r>
                <a:rPr kumimoji="0" lang="ru-RU" sz="14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кВт.ч</a:t>
              </a: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.)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поддержка разработки отечественных образцов энергосберегающих технологий нового поколения.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стимулирование развития энергетического аудита в рамках программ поддержки развития малого бизнеса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о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снащения приборами учёта расхода энергии потребителей розничного рынка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реализация специальных мер по повышению энергетической эффективности ЖКХ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. </a:t>
              </a: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Потенциал энергосбережения в ЖКХ – более 80 млн. </a:t>
              </a:r>
              <a:r>
                <a:rPr kumimoji="0" lang="ru-RU" sz="14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т.у.т</a:t>
              </a: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.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22" name="AutoShape 2"/>
            <p:cNvSpPr>
              <a:spLocks noChangeArrowheads="1"/>
            </p:cNvSpPr>
            <p:nvPr/>
          </p:nvSpPr>
          <p:spPr bwMode="auto">
            <a:xfrm>
              <a:off x="7169" y="12701"/>
              <a:ext cx="2291" cy="233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в России есть потенциал снижения энергоемкости 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до 4% в год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. Это позволит выйти в 2020 году на 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уровень </a:t>
              </a:r>
              <a:r>
                <a:rPr kumimoji="0" lang="ru-RU" sz="16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энергоэффективности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, сопоставимый с Канадой, 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снизив энергоемкость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на 40% 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по сравнению с 2008 г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.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7158" y="0"/>
            <a:ext cx="8486748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dobe Heiti Std R" pitchFamily="34" charset="-128"/>
                <a:cs typeface="Times New Roman" pitchFamily="18" charset="0"/>
              </a:rPr>
              <a:t>Урок 1.5 – 1.6  Современная российская экономика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Adobe Heiti Std R" pitchFamily="34" charset="-128"/>
              <a:cs typeface="Times New Roman" pitchFamily="18" charset="0"/>
            </a:endParaRPr>
          </a:p>
        </p:txBody>
      </p:sp>
      <p:sp>
        <p:nvSpPr>
          <p:cNvPr id="8091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80906" name="Group 10"/>
          <p:cNvGrpSpPr>
            <a:grpSpLocks noChangeAspect="1"/>
          </p:cNvGrpSpPr>
          <p:nvPr/>
        </p:nvGrpSpPr>
        <p:grpSpPr bwMode="auto">
          <a:xfrm>
            <a:off x="285720" y="1071546"/>
            <a:ext cx="8427898" cy="5429867"/>
            <a:chOff x="2362" y="3937"/>
            <a:chExt cx="7260" cy="4676"/>
          </a:xfrm>
        </p:grpSpPr>
        <p:sp>
          <p:nvSpPr>
            <p:cNvPr id="80910" name="AutoShape 14"/>
            <p:cNvSpPr>
              <a:spLocks noChangeAspect="1" noChangeArrowheads="1" noTextEdit="1"/>
            </p:cNvSpPr>
            <p:nvPr/>
          </p:nvSpPr>
          <p:spPr bwMode="auto">
            <a:xfrm>
              <a:off x="2362" y="3937"/>
              <a:ext cx="7260" cy="467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909" name="Text Box 13"/>
            <p:cNvSpPr txBox="1">
              <a:spLocks noChangeArrowheads="1"/>
            </p:cNvSpPr>
            <p:nvPr/>
          </p:nvSpPr>
          <p:spPr bwMode="auto">
            <a:xfrm>
              <a:off x="2494" y="4003"/>
              <a:ext cx="6838" cy="42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Глобальная конкурентоспособность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908" name="AutoShape 12"/>
            <p:cNvSpPr>
              <a:spLocks noChangeArrowheads="1"/>
            </p:cNvSpPr>
            <p:nvPr/>
          </p:nvSpPr>
          <p:spPr bwMode="auto">
            <a:xfrm>
              <a:off x="2547" y="4552"/>
              <a:ext cx="6646" cy="203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РОСТ КОНКУРЕНТОСПОСОБНОСТИ НА МИРОВЫХ РЫНКАХ К 2020 ГОДУ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Гражданская авиация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– третье место по производству гражданской продукции; достижение 10-15% уровня мирового рынка продаж на рубеже 2020-2025 годов.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Ракетно-космическая промышленность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- доля   присутствия   продукции на сегментах мирового космического рынка увеличится с 8 до 15 процентов.           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Рынок космических пусков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- удержание лидирующих позиций; до 30% рынка коммерческих пусков.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Судостроительная промышленность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– экспорт гражданской продукции увеличится более чем в 5 раз, военной продукции в 1,5-2 раза (20% на рынке).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Атомный энергопромышленный комплекс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– экспорт не менее 8‑14 млрд. долларов в год.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907" name="Text Box 11"/>
            <p:cNvSpPr txBox="1">
              <a:spLocks noChangeArrowheads="1"/>
            </p:cNvSpPr>
            <p:nvPr/>
          </p:nvSpPr>
          <p:spPr bwMode="auto">
            <a:xfrm>
              <a:off x="2451" y="6705"/>
              <a:ext cx="6742" cy="186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714348" y="4357694"/>
          <a:ext cx="7429551" cy="1928825"/>
        </p:xfrm>
        <a:graphic>
          <a:graphicData uri="http://schemas.openxmlformats.org/drawingml/2006/table">
            <a:tbl>
              <a:tblPr/>
              <a:tblGrid>
                <a:gridCol w="4916818"/>
                <a:gridCol w="1092627"/>
                <a:gridCol w="1420106"/>
              </a:tblGrid>
              <a:tr h="312735">
                <a:tc>
                  <a:txBody>
                    <a:bodyPr/>
                    <a:lstStyle/>
                    <a:p>
                      <a:endParaRPr lang="ru-RU" sz="1000" dirty="0">
                        <a:latin typeface="Calibri"/>
                        <a:cs typeface="Times New Roman"/>
                      </a:endParaRPr>
                    </a:p>
                  </a:txBody>
                  <a:tcPr marL="91042" marR="91042" marT="45521" marB="4552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C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8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042" marR="91042" marT="45521" marB="45521">
                    <a:lnL w="12700" cap="flat" cmpd="sng" algn="ctr">
                      <a:solidFill>
                        <a:srgbClr val="638C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C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8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042" marR="91042" marT="45521" marB="45521">
                    <a:lnL w="12700" cap="flat" cmpd="sng" algn="ctr">
                      <a:solidFill>
                        <a:srgbClr val="638C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8CAE"/>
                    </a:solidFill>
                  </a:tcPr>
                </a:tc>
              </a:tr>
              <a:tr h="29454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Доля России в мировой экономике, %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042" marR="91042" marT="45521" marB="4552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C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042" marR="91042" marT="45521" marB="45521">
                    <a:lnL w="12700" cap="flat" cmpd="sng" algn="ctr">
                      <a:solidFill>
                        <a:srgbClr val="638C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C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042" marR="91042" marT="45521" marB="45521">
                    <a:lnL w="12700" cap="flat" cmpd="sng" algn="ctr">
                      <a:solidFill>
                        <a:srgbClr val="638C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4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Экспорт, млрд. долл.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042" marR="91042" marT="45521" marB="4552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C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042" marR="91042" marT="45521" marB="45521">
                    <a:lnL w="12700" cap="flat" cmpd="sng" algn="ctr">
                      <a:solidFill>
                        <a:srgbClr val="638C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C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&gt; </a:t>
                      </a:r>
                      <a:r>
                        <a:rPr lang="ru-RU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042" marR="91042" marT="45521" marB="45521">
                    <a:lnL w="12700" cap="flat" cmpd="sng" algn="ctr">
                      <a:solidFill>
                        <a:srgbClr val="638C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5"/>
                    </a:solidFill>
                  </a:tcPr>
                </a:tc>
              </a:tr>
              <a:tr h="29454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Экспорт машин и оборудования, млрд. долл.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042" marR="91042" marT="45521" marB="4552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C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042" marR="91042" marT="45521" marB="45521">
                    <a:lnL w="12700" cap="flat" cmpd="sng" algn="ctr">
                      <a:solidFill>
                        <a:srgbClr val="638C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C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110-130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042" marR="91042" marT="45521" marB="45521">
                    <a:lnL w="12700" cap="flat" cmpd="sng" algn="ctr">
                      <a:solidFill>
                        <a:srgbClr val="638C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4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Вклад отечественной продукции в покрытие внутреннего спроса, 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042" marR="91042" marT="45521" marB="4552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C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042" marR="91042" marT="45521" marB="45521">
                    <a:lnL w="12700" cap="flat" cmpd="sng" algn="ctr">
                      <a:solidFill>
                        <a:srgbClr val="638C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C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042" marR="91042" marT="45521" marB="45521">
                    <a:lnL w="12700" cap="flat" cmpd="sng" algn="ctr">
                      <a:solidFill>
                        <a:srgbClr val="638C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5"/>
                    </a:solidFill>
                  </a:tcPr>
                </a:tc>
              </a:tr>
              <a:tr h="437902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удельный вес российского экспорта в мировом объеме экспорта высокотехнологичных товаров,%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042" marR="91042" marT="45521" marB="4552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C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042" marR="91042" marT="45521" marB="45521">
                    <a:lnL w="12700" cap="flat" cmpd="sng" algn="ctr">
                      <a:solidFill>
                        <a:srgbClr val="638C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C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042" marR="91042" marT="45521" marB="45521">
                    <a:lnL w="12700" cap="flat" cmpd="sng" algn="ctr">
                      <a:solidFill>
                        <a:srgbClr val="638C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0_7c48e_1326bf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9143999" cy="5857892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57158" y="0"/>
            <a:ext cx="8486748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dobe Heiti Std R" pitchFamily="34" charset="-128"/>
                <a:cs typeface="Times New Roman" pitchFamily="18" charset="0"/>
              </a:rPr>
              <a:t>Урок 1.5 – 1.6  Современная российская экономика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Adobe Heiti Std R" pitchFamily="34" charset="-128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071546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b="1" u="sng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Характеристика российской экономики</a:t>
            </a:r>
            <a:endParaRPr lang="ru-RU" sz="2400" b="1" u="sng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500174"/>
            <a:ext cx="3143272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Крупномасштабная экономика, представлен весь ряд полезных ископаемых, огромные </a:t>
            </a:r>
            <a:r>
              <a:rPr lang="ru-RU" dirty="0" smtClean="0">
                <a:solidFill>
                  <a:schemeClr val="tx1"/>
                </a:solidFill>
              </a:rPr>
              <a:t>территориальные ресурсы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D:\Федеральная программа по экономике\ТЕМА 1\Россия\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928934"/>
            <a:ext cx="2857520" cy="15716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58" y="4572008"/>
            <a:ext cx="3000396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 структуре экономик нематериальная сфера занимает 56%, материальная 44%, что позволяет отнести экономику России к постиндустриальной.</a:t>
            </a:r>
          </a:p>
          <a:p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7" name="Picture 3" descr="D:\Федеральная программа по экономике\ТЕМА 1\Россия\1332293581_full_1_modernizacija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86116" y="4714884"/>
            <a:ext cx="2396629" cy="18573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15008" y="1500174"/>
            <a:ext cx="3428992" cy="36933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Наиболее развитые отрасли:</a:t>
            </a:r>
          </a:p>
          <a:p>
            <a:r>
              <a:rPr lang="ru-RU" dirty="0" smtClean="0"/>
              <a:t> - Оборонно – промышленные комплекс (ВПК)</a:t>
            </a:r>
          </a:p>
          <a:p>
            <a:r>
              <a:rPr lang="ru-RU" dirty="0" smtClean="0"/>
              <a:t>- Машиностроение</a:t>
            </a:r>
          </a:p>
          <a:p>
            <a:r>
              <a:rPr lang="ru-RU" dirty="0" smtClean="0"/>
              <a:t>- Сельское хозяйство </a:t>
            </a:r>
          </a:p>
          <a:p>
            <a:r>
              <a:rPr lang="ru-RU" dirty="0" smtClean="0"/>
              <a:t>- Тяжелое машиностроение</a:t>
            </a:r>
          </a:p>
          <a:p>
            <a:r>
              <a:rPr lang="ru-RU" dirty="0" smtClean="0"/>
              <a:t>- Нефтеперерабатывающая промышленность</a:t>
            </a:r>
          </a:p>
          <a:p>
            <a:r>
              <a:rPr lang="ru-RU" dirty="0" smtClean="0"/>
              <a:t>- Черная, цветная металлургия</a:t>
            </a:r>
          </a:p>
          <a:p>
            <a:r>
              <a:rPr lang="ru-RU" dirty="0" smtClean="0"/>
              <a:t>- Энергетика</a:t>
            </a:r>
          </a:p>
          <a:p>
            <a:endParaRPr lang="ru-RU" dirty="0"/>
          </a:p>
        </p:txBody>
      </p:sp>
      <p:pic>
        <p:nvPicPr>
          <p:cNvPr id="1028" name="Picture 4" descr="D:\Федеральная программа по экономике\ТЕМА 1\Россия\a53b00325a1ec620261bbef7062_pre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6032" y="5072074"/>
            <a:ext cx="2917968" cy="15716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57158" y="3000372"/>
            <a:ext cx="2928958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80% всей произведенной продукции приходится на Европейскую часть, так здесь сосредоточено основное население России, около 100 млн. </a:t>
            </a:r>
          </a:p>
          <a:p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Picture 2" descr="D:\Федеральная программа по экономике\ТЕМА 1\Россия\50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1500174"/>
            <a:ext cx="2809868" cy="150019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00034" y="4786322"/>
            <a:ext cx="2428892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6 место в мире по объему ВВП (54 трлн. Рублей)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ВВП на душу населения 13236 $ 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714744" y="1500174"/>
            <a:ext cx="1928826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Около 10 крупнейших российских компаний дают 20% ВВП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" name="Picture 3" descr="D:\Федеральная программа по экономике\ТЕМА 1\Россия\01_gazprom-nazval-cenu-gaza-dlya-ukrainy-na-chetvertyj-kvarta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3357562"/>
            <a:ext cx="1785950" cy="121444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57158" y="4786322"/>
            <a:ext cx="2928958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 бюджете РФ на 2012 год расходы на социальную политику составили 3.898 трлн. рублей или 30.8% от всего бюджета.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7" name="Picture 4" descr="D:\Федеральная программа по экономике\ТЕМА 1\Россия\socpoli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5929330"/>
            <a:ext cx="1785918" cy="92867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decel="100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decel="100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11" grpId="0" animBg="1"/>
      <p:bldP spid="13" grpId="0" animBg="1"/>
      <p:bldP spid="14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7158" y="0"/>
            <a:ext cx="8486748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dobe Heiti Std R" pitchFamily="34" charset="-128"/>
                <a:cs typeface="Times New Roman" pitchFamily="18" charset="0"/>
              </a:rPr>
              <a:t>Урок 1.5 – 1.6  Современная российская экономика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Adobe Heiti Std R" pitchFamily="34" charset="-128"/>
              <a:cs typeface="Times New Roman" pitchFamily="18" charset="0"/>
            </a:endParaRPr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79873" name="Group 1"/>
          <p:cNvGrpSpPr>
            <a:grpSpLocks noChangeAspect="1"/>
          </p:cNvGrpSpPr>
          <p:nvPr/>
        </p:nvGrpSpPr>
        <p:grpSpPr bwMode="auto">
          <a:xfrm>
            <a:off x="214282" y="1000108"/>
            <a:ext cx="8453497" cy="5072098"/>
            <a:chOff x="2362" y="1440"/>
            <a:chExt cx="7200" cy="4320"/>
          </a:xfrm>
        </p:grpSpPr>
        <p:sp>
          <p:nvSpPr>
            <p:cNvPr id="79880" name="AutoShape 8"/>
            <p:cNvSpPr>
              <a:spLocks noChangeAspect="1" noChangeArrowheads="1" noTextEdit="1"/>
            </p:cNvSpPr>
            <p:nvPr/>
          </p:nvSpPr>
          <p:spPr bwMode="auto">
            <a:xfrm>
              <a:off x="2362" y="1440"/>
              <a:ext cx="7200" cy="432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879" name="Text Box 7"/>
            <p:cNvSpPr txBox="1">
              <a:spLocks noChangeArrowheads="1"/>
            </p:cNvSpPr>
            <p:nvPr/>
          </p:nvSpPr>
          <p:spPr bwMode="auto">
            <a:xfrm>
              <a:off x="2515" y="1640"/>
              <a:ext cx="6837" cy="45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Внешнеэкономическая политика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878" name="AutoShape 6"/>
            <p:cNvSpPr>
              <a:spLocks noChangeArrowheads="1"/>
            </p:cNvSpPr>
            <p:nvPr/>
          </p:nvSpPr>
          <p:spPr bwMode="auto">
            <a:xfrm>
              <a:off x="2677" y="2294"/>
              <a:ext cx="6493" cy="56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457200" algn="l"/>
                </a:tabLst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Приоритет -  интеграция на Евразийском пространстве. Превращение рубля в региональную резервную валюту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877" name="AutoShape 5"/>
            <p:cNvSpPr>
              <a:spLocks noChangeArrowheads="1"/>
            </p:cNvSpPr>
            <p:nvPr/>
          </p:nvSpPr>
          <p:spPr bwMode="auto">
            <a:xfrm>
              <a:off x="2677" y="2981"/>
              <a:ext cx="6493" cy="5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457200" algn="l"/>
                </a:tabLst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Ориентация поддержки экспорта и совместных проектов – на страны с быстрорастущими рынками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876" name="AutoShape 4"/>
            <p:cNvSpPr>
              <a:spLocks noChangeArrowheads="1"/>
            </p:cNvSpPr>
            <p:nvPr/>
          </p:nvSpPr>
          <p:spPr bwMode="auto">
            <a:xfrm>
              <a:off x="2666" y="3689"/>
              <a:ext cx="6504" cy="30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457200" algn="l"/>
                </a:tabLst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Диверсификация экспорта и рационализация импорта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875" name="AutoShape 3"/>
            <p:cNvSpPr>
              <a:spLocks noChangeArrowheads="1"/>
            </p:cNvSpPr>
            <p:nvPr/>
          </p:nvSpPr>
          <p:spPr bwMode="auto">
            <a:xfrm>
              <a:off x="2677" y="4087"/>
              <a:ext cx="6493" cy="70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457200" algn="l"/>
                </a:tabLst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Перенос акцента от внешней торговли товарами к глобальной производственной кооперации (совместные проекты, взаимный обмен активами, выход на рынки третьих стран и т.д.)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874" name="AutoShape 2"/>
            <p:cNvSpPr>
              <a:spLocks noChangeArrowheads="1"/>
            </p:cNvSpPr>
            <p:nvPr/>
          </p:nvSpPr>
          <p:spPr bwMode="auto">
            <a:xfrm>
              <a:off x="2677" y="4945"/>
              <a:ext cx="6493" cy="68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457200" algn="l"/>
                </a:tabLst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Активная роль в деятельности международных и региональных экономических организациях, особенно влияющих на формирование рынков нефти и газа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7158" y="0"/>
            <a:ext cx="8486748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dobe Heiti Std R" pitchFamily="34" charset="-128"/>
                <a:cs typeface="Times New Roman" pitchFamily="18" charset="0"/>
              </a:rPr>
              <a:t>Урок 1.5 – 1.6  Современная российская экономика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Adobe Heiti Std R" pitchFamily="34" charset="-128"/>
              <a:cs typeface="Times New Roman" pitchFamily="18" charset="0"/>
            </a:endParaRPr>
          </a:p>
        </p:txBody>
      </p:sp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78849" name="Group 1"/>
          <p:cNvGrpSpPr>
            <a:grpSpLocks noChangeAspect="1"/>
          </p:cNvGrpSpPr>
          <p:nvPr/>
        </p:nvGrpSpPr>
        <p:grpSpPr bwMode="auto">
          <a:xfrm>
            <a:off x="119062" y="1142984"/>
            <a:ext cx="8810191" cy="5286115"/>
            <a:chOff x="2362" y="2820"/>
            <a:chExt cx="7525" cy="4515"/>
          </a:xfrm>
        </p:grpSpPr>
        <p:sp>
          <p:nvSpPr>
            <p:cNvPr id="78857" name="AutoShape 9"/>
            <p:cNvSpPr>
              <a:spLocks noChangeAspect="1" noChangeArrowheads="1" noTextEdit="1"/>
            </p:cNvSpPr>
            <p:nvPr/>
          </p:nvSpPr>
          <p:spPr bwMode="auto">
            <a:xfrm>
              <a:off x="2362" y="2820"/>
              <a:ext cx="7525" cy="451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856" name="Text Box 8"/>
            <p:cNvSpPr txBox="1">
              <a:spLocks noChangeArrowheads="1"/>
            </p:cNvSpPr>
            <p:nvPr/>
          </p:nvSpPr>
          <p:spPr bwMode="auto">
            <a:xfrm>
              <a:off x="2655" y="2902"/>
              <a:ext cx="6805" cy="40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Финансовая система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855" name="AutoShape 7"/>
            <p:cNvSpPr>
              <a:spLocks noChangeArrowheads="1"/>
            </p:cNvSpPr>
            <p:nvPr/>
          </p:nvSpPr>
          <p:spPr bwMode="auto">
            <a:xfrm>
              <a:off x="2626" y="3430"/>
              <a:ext cx="1251" cy="1395"/>
            </a:xfrm>
            <a:prstGeom prst="rightArrow">
              <a:avLst>
                <a:gd name="adj1" fmla="val 50000"/>
                <a:gd name="adj2" fmla="val 25000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Развитие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банковской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системы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854" name="AutoShape 6"/>
            <p:cNvSpPr>
              <a:spLocks noChangeArrowheads="1"/>
            </p:cNvSpPr>
            <p:nvPr/>
          </p:nvSpPr>
          <p:spPr bwMode="auto">
            <a:xfrm>
              <a:off x="2626" y="4528"/>
              <a:ext cx="1444" cy="1567"/>
            </a:xfrm>
            <a:prstGeom prst="rightArrow">
              <a:avLst>
                <a:gd name="adj1" fmla="val 50000"/>
                <a:gd name="adj2" fmla="val 25000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Развитие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фондового рынка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853" name="AutoShape 5"/>
            <p:cNvSpPr>
              <a:spLocks noChangeArrowheads="1"/>
            </p:cNvSpPr>
            <p:nvPr/>
          </p:nvSpPr>
          <p:spPr bwMode="auto">
            <a:xfrm>
              <a:off x="2870" y="5871"/>
              <a:ext cx="1444" cy="1450"/>
            </a:xfrm>
            <a:prstGeom prst="rightArrow">
              <a:avLst>
                <a:gd name="adj1" fmla="val 50000"/>
                <a:gd name="adj2" fmla="val 25000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Развитие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страхового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рынка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852" name="AutoShape 4"/>
            <p:cNvSpPr>
              <a:spLocks noChangeArrowheads="1"/>
            </p:cNvSpPr>
            <p:nvPr/>
          </p:nvSpPr>
          <p:spPr bwMode="auto">
            <a:xfrm>
              <a:off x="4201" y="3385"/>
              <a:ext cx="3755" cy="132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457200" algn="l"/>
                </a:tabLst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повышение капитализации банков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- улучшение </a:t>
              </a:r>
              <a:r>
                <a:rPr kumimoji="0" lang="ru-RU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пруденциального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надзора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457200" algn="l"/>
                </a:tabLst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оптимизации процедур слияний и поглощений;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- введение безотзывных вкладов;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457200" algn="l"/>
                </a:tabLst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расширение инструментов рефинансирования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457200" algn="l"/>
                </a:tabLst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облегчение эмиссий акций и облигаций банков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851" name="AutoShape 3"/>
            <p:cNvSpPr>
              <a:spLocks noChangeArrowheads="1"/>
            </p:cNvSpPr>
            <p:nvPr/>
          </p:nvSpPr>
          <p:spPr bwMode="auto">
            <a:xfrm>
              <a:off x="4695" y="4632"/>
              <a:ext cx="4135" cy="160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457200" algn="l"/>
                </a:tabLst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совершенствование регулирования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457200" algn="l"/>
                </a:tabLst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расширение объемов инвестирования на финансовом рынке российских институциональных инвесторов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457200" algn="l"/>
                </a:tabLst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развитие инфраструктуры организованной торговли (центральный депозитарий, клиринговая организация, расчетная палата, биржи)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457200" algn="l"/>
                </a:tabLst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развитие бизнес- среды и улучшение инвестиционного климата 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850" name="AutoShape 2"/>
            <p:cNvSpPr>
              <a:spLocks noChangeArrowheads="1"/>
            </p:cNvSpPr>
            <p:nvPr/>
          </p:nvSpPr>
          <p:spPr bwMode="auto">
            <a:xfrm>
              <a:off x="5047" y="6298"/>
              <a:ext cx="4251" cy="101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развитие накопительного страхования жизни в т.ч. через негосударственные пенсионные фонды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457200" algn="l"/>
                </a:tabLst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развитие механизмов страхования ответственности хозяйствующих субъектов на случай причинения вреда, а также на случай стихийных бедствий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7158" y="0"/>
            <a:ext cx="8486748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dobe Heiti Std R" pitchFamily="34" charset="-128"/>
                <a:cs typeface="Times New Roman" pitchFamily="18" charset="0"/>
              </a:rPr>
              <a:t>Урок 1.5 – 1.6  Современная российская экономика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Adobe Heiti Std R" pitchFamily="34" charset="-128"/>
              <a:cs typeface="Times New Roman" pitchFamily="18" charset="0"/>
            </a:endParaRPr>
          </a:p>
        </p:txBody>
      </p:sp>
      <p:sp>
        <p:nvSpPr>
          <p:cNvPr id="8296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82945" name="Group 1"/>
          <p:cNvGrpSpPr>
            <a:grpSpLocks noChangeAspect="1"/>
          </p:cNvGrpSpPr>
          <p:nvPr/>
        </p:nvGrpSpPr>
        <p:grpSpPr bwMode="auto">
          <a:xfrm>
            <a:off x="214282" y="1142984"/>
            <a:ext cx="8429684" cy="5057810"/>
            <a:chOff x="2362" y="9082"/>
            <a:chExt cx="7200" cy="4320"/>
          </a:xfrm>
        </p:grpSpPr>
        <p:sp>
          <p:nvSpPr>
            <p:cNvPr id="82960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362" y="9082"/>
              <a:ext cx="7200" cy="432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959" name="Text Box 15"/>
            <p:cNvSpPr txBox="1">
              <a:spLocks noChangeArrowheads="1"/>
            </p:cNvSpPr>
            <p:nvPr/>
          </p:nvSpPr>
          <p:spPr bwMode="auto">
            <a:xfrm>
              <a:off x="2494" y="9235"/>
              <a:ext cx="6837" cy="41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Региональная политика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58" name="AutoShape 14"/>
            <p:cNvSpPr>
              <a:spLocks noChangeArrowheads="1"/>
            </p:cNvSpPr>
            <p:nvPr/>
          </p:nvSpPr>
          <p:spPr bwMode="auto">
            <a:xfrm>
              <a:off x="5145" y="10866"/>
              <a:ext cx="2157" cy="81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Инновационная и социальная ориентация регионального развития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57" name="AutoShape 13"/>
            <p:cNvSpPr>
              <a:spLocks noChangeArrowheads="1"/>
            </p:cNvSpPr>
            <p:nvPr/>
          </p:nvSpPr>
          <p:spPr bwMode="auto">
            <a:xfrm>
              <a:off x="2762" y="9750"/>
              <a:ext cx="2468" cy="78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Формирование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территориально-производственных кластеров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56" name="AutoShape 12"/>
            <p:cNvSpPr>
              <a:spLocks noChangeArrowheads="1"/>
            </p:cNvSpPr>
            <p:nvPr/>
          </p:nvSpPr>
          <p:spPr bwMode="auto">
            <a:xfrm>
              <a:off x="2494" y="10931"/>
              <a:ext cx="2586" cy="103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Развитие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научно-технического и образовательного потенциала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крупных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городских агломераций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55" name="AutoShape 11"/>
            <p:cNvSpPr>
              <a:spLocks noChangeArrowheads="1"/>
            </p:cNvSpPr>
            <p:nvPr/>
          </p:nvSpPr>
          <p:spPr bwMode="auto">
            <a:xfrm>
              <a:off x="7441" y="10587"/>
              <a:ext cx="2019" cy="159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Значительное снижение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межрегиональной и </a:t>
              </a:r>
              <a:r>
                <a:rPr kumimoji="0" 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внутрирегиональ-ной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дифференциации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в уровне и качестве социальной среды и доходах населения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54" name="AutoShape 10"/>
            <p:cNvSpPr>
              <a:spLocks noChangeArrowheads="1"/>
            </p:cNvSpPr>
            <p:nvPr/>
          </p:nvSpPr>
          <p:spPr bwMode="auto">
            <a:xfrm>
              <a:off x="5767" y="9750"/>
              <a:ext cx="2576" cy="77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Развитие крупных </a:t>
              </a:r>
              <a:r>
                <a:rPr kumimoji="0" lang="ru-RU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транспортно-</a:t>
              </a:r>
              <a:r>
                <a:rPr kumimoji="0" 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логистических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и производственных узлов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53" name="AutoShape 9"/>
            <p:cNvSpPr>
              <a:spLocks noChangeArrowheads="1"/>
            </p:cNvSpPr>
            <p:nvPr/>
          </p:nvSpPr>
          <p:spPr bwMode="auto">
            <a:xfrm>
              <a:off x="2762" y="12186"/>
              <a:ext cx="3187" cy="114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Образование и развитие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туристско-рекреационных зон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с высоким уровнем оказания услуг сервиса на территориях с уникальными природно-климатическими условиями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52" name="AutoShape 8"/>
            <p:cNvSpPr>
              <a:spLocks noChangeArrowheads="1"/>
            </p:cNvSpPr>
            <p:nvPr/>
          </p:nvSpPr>
          <p:spPr bwMode="auto">
            <a:xfrm>
              <a:off x="6207" y="12423"/>
              <a:ext cx="3124" cy="79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Сохранение культурного многообразия, традиционного уклада жизни и занятости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коренных малочисленных народов Севера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51" name="AutoShape 7"/>
            <p:cNvSpPr>
              <a:spLocks noChangeShapeType="1"/>
            </p:cNvSpPr>
            <p:nvPr/>
          </p:nvSpPr>
          <p:spPr bwMode="auto">
            <a:xfrm flipV="1">
              <a:off x="3787" y="10534"/>
              <a:ext cx="209" cy="39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950" name="AutoShape 6"/>
            <p:cNvSpPr>
              <a:spLocks noChangeShapeType="1"/>
            </p:cNvSpPr>
            <p:nvPr/>
          </p:nvSpPr>
          <p:spPr bwMode="auto">
            <a:xfrm flipV="1">
              <a:off x="5230" y="10137"/>
              <a:ext cx="537" cy="5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949" name="AutoShape 5"/>
            <p:cNvSpPr>
              <a:spLocks noChangeShapeType="1"/>
            </p:cNvSpPr>
            <p:nvPr/>
          </p:nvSpPr>
          <p:spPr bwMode="auto">
            <a:xfrm flipH="1">
              <a:off x="7769" y="12186"/>
              <a:ext cx="682" cy="2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948" name="AutoShape 4"/>
            <p:cNvSpPr>
              <a:spLocks noChangeShapeType="1"/>
            </p:cNvSpPr>
            <p:nvPr/>
          </p:nvSpPr>
          <p:spPr bwMode="auto">
            <a:xfrm flipH="1" flipV="1">
              <a:off x="5949" y="12760"/>
              <a:ext cx="258" cy="60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947" name="AutoShape 3"/>
            <p:cNvSpPr>
              <a:spLocks noChangeShapeType="1"/>
            </p:cNvSpPr>
            <p:nvPr/>
          </p:nvSpPr>
          <p:spPr bwMode="auto">
            <a:xfrm flipH="1" flipV="1">
              <a:off x="3787" y="11961"/>
              <a:ext cx="568" cy="225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946" name="Arc 2"/>
            <p:cNvSpPr>
              <a:spLocks/>
            </p:cNvSpPr>
            <p:nvPr/>
          </p:nvSpPr>
          <p:spPr bwMode="auto">
            <a:xfrm>
              <a:off x="8343" y="10137"/>
              <a:ext cx="183" cy="50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57158" y="0"/>
            <a:ext cx="8486748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dobe Heiti Std R" pitchFamily="34" charset="-128"/>
                <a:cs typeface="Times New Roman" pitchFamily="18" charset="0"/>
              </a:rPr>
              <a:t>Урок 1.5 – 1.6  Современная российская экономика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Adobe Heiti Std R" pitchFamily="34" charset="-128"/>
              <a:cs typeface="Times New Roman" pitchFamily="18" charset="0"/>
            </a:endParaRP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4337" name="Group 1"/>
          <p:cNvGrpSpPr>
            <a:grpSpLocks noChangeAspect="1"/>
          </p:cNvGrpSpPr>
          <p:nvPr/>
        </p:nvGrpSpPr>
        <p:grpSpPr bwMode="auto">
          <a:xfrm>
            <a:off x="214282" y="1214422"/>
            <a:ext cx="6389688" cy="3833813"/>
            <a:chOff x="2362" y="3622"/>
            <a:chExt cx="7200" cy="4320"/>
          </a:xfrm>
        </p:grpSpPr>
        <p:sp>
          <p:nvSpPr>
            <p:cNvPr id="14347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362" y="3622"/>
              <a:ext cx="7200" cy="4320"/>
            </a:xfrm>
            <a:prstGeom prst="rect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4BACC6"/>
                </a:gs>
                <a:gs pos="100000">
                  <a:srgbClr val="92CDDC"/>
                </a:gs>
              </a:gsLst>
              <a:lin ang="5400000" scaled="1"/>
            </a:gradFill>
            <a:ln w="12700">
              <a:solidFill>
                <a:srgbClr val="4BACC6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46" name="Text Box 10"/>
            <p:cNvSpPr txBox="1">
              <a:spLocks noChangeArrowheads="1"/>
            </p:cNvSpPr>
            <p:nvPr/>
          </p:nvSpPr>
          <p:spPr bwMode="auto">
            <a:xfrm>
              <a:off x="2515" y="3748"/>
              <a:ext cx="6955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Полюса роста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45" name="AutoShape 9"/>
            <p:cNvSpPr>
              <a:spLocks noChangeArrowheads="1"/>
            </p:cNvSpPr>
            <p:nvPr/>
          </p:nvSpPr>
          <p:spPr bwMode="auto">
            <a:xfrm>
              <a:off x="2362" y="3748"/>
              <a:ext cx="1988" cy="150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СЗФО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-транспортные и деловые услуги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-</a:t>
              </a:r>
              <a:r>
                <a:rPr kumimoji="0" lang="ru-RU" sz="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высокотехнологич</a:t>
              </a: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. импортозамещающие отрасли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-традиционные отрасли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Ресурсодобывающие</a:t>
              </a:r>
              <a:r>
                <a:rPr kumimoji="0" lang="ru-RU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регионы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-</a:t>
              </a: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новые технологии для развития и модернизации 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традиционных отраслей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44" name="AutoShape 8"/>
            <p:cNvSpPr>
              <a:spLocks noChangeArrowheads="1"/>
            </p:cNvSpPr>
            <p:nvPr/>
          </p:nvSpPr>
          <p:spPr bwMode="auto">
            <a:xfrm>
              <a:off x="5987" y="4231"/>
              <a:ext cx="3575" cy="136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АРКТИКА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-освоение нефтегазовых месторождений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-повышение изученности арктического континентального шельфа 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и определение его границ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-добыча морских биоресурсов и их переработка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-повышение конкурентоспособности Северного морского пути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-охрана окружающей среды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-обеспечение национальной безопасности и т.д.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43" name="AutoShape 7"/>
            <p:cNvSpPr>
              <a:spLocks noChangeArrowheads="1"/>
            </p:cNvSpPr>
            <p:nvPr/>
          </p:nvSpPr>
          <p:spPr bwMode="auto">
            <a:xfrm>
              <a:off x="4424" y="5112"/>
              <a:ext cx="1385" cy="101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ПФО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-модернизация 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промышленного 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потенциала за счет 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внедрения новых 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технологий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42" name="AutoShape 6"/>
            <p:cNvSpPr>
              <a:spLocks noChangeArrowheads="1"/>
            </p:cNvSpPr>
            <p:nvPr/>
          </p:nvSpPr>
          <p:spPr bwMode="auto">
            <a:xfrm>
              <a:off x="2429" y="5368"/>
              <a:ext cx="1921" cy="253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ЦФО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-расширение сети высокоскоростных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магистралей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-новые центры передовой индустрии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и сервисной экономики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-развитие моск. логистического узла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-международ. транспортные коридоры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Центр.-Черн. зона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-передовые технологии в с/х 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-модернизация предприятий, 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ориентированных на Курскую 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магнитную аномалию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41" name="AutoShape 5"/>
            <p:cNvSpPr>
              <a:spLocks noChangeArrowheads="1"/>
            </p:cNvSpPr>
            <p:nvPr/>
          </p:nvSpPr>
          <p:spPr bwMode="auto">
            <a:xfrm>
              <a:off x="4424" y="6195"/>
              <a:ext cx="1563" cy="170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ЮФО 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Приморские и горные районы </a:t>
              </a: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-туризм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Регионы с потенциалом 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перерабатывающих отраслей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-новые технологии в переработке -развитие высокопроизводительных отраслей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40" name="AutoShape 4"/>
            <p:cNvSpPr>
              <a:spLocks noChangeArrowheads="1"/>
            </p:cNvSpPr>
            <p:nvPr/>
          </p:nvSpPr>
          <p:spPr bwMode="auto">
            <a:xfrm>
              <a:off x="6153" y="6409"/>
              <a:ext cx="1621" cy="153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СФО </a:t>
              </a: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-эффективное использование 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природных ресурсов (в т.ч. глубина переработки) 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на основе новых технологий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Юг Сибири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-переработка с/х сырья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-туризм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39" name="AutoShape 3"/>
            <p:cNvSpPr>
              <a:spLocks noChangeArrowheads="1"/>
            </p:cNvSpPr>
            <p:nvPr/>
          </p:nvSpPr>
          <p:spPr bwMode="auto">
            <a:xfrm>
              <a:off x="4659" y="3684"/>
              <a:ext cx="1328" cy="150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УФО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-добыча минеральных ресурсов 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на основе новых технологий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-модернизация индустриального 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потенциала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-развитие деловых, </a:t>
              </a:r>
              <a:r>
                <a:rPr kumimoji="0" lang="ru-RU" sz="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инновацион</a:t>
              </a: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-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ных,образовательных</a:t>
              </a: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услуг 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в крупных агломерациях</a:t>
              </a:r>
              <a:r>
                <a:rPr kumimoji="0" lang="ru-RU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38" name="AutoShape 2"/>
            <p:cNvSpPr>
              <a:spLocks noChangeArrowheads="1"/>
            </p:cNvSpPr>
            <p:nvPr/>
          </p:nvSpPr>
          <p:spPr bwMode="auto">
            <a:xfrm>
              <a:off x="7774" y="5368"/>
              <a:ext cx="1788" cy="253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ДФО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-внедрение новых технологий 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в добычу углеводородного сырья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-газификация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-развитие транспортной и 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энергетической инфраструктур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-модернизация крупных городов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-эффективное использование 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морских биоресурсов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-машиностроение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-судостроение,авиастроение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-судоремонт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-авиастроение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едеральная программа по экономике\ТЕМА 1\Россия\WTO_5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58" y="0"/>
            <a:ext cx="8486748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dobe Heiti Std R" pitchFamily="34" charset="-128"/>
                <a:cs typeface="Times New Roman" pitchFamily="18" charset="0"/>
              </a:rPr>
              <a:t>Урок 1.5 – 1.6  Современная российская экономика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Adobe Heiti Std R" pitchFamily="34" charset="-128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224" y="928670"/>
            <a:ext cx="7858180" cy="28007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000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 октября 2008 года, после начала МФК, была принята «Долгосрочная концепция социально – экономическая концепция развития РФ до 2020 года».  Основная цель которой, модернизация отечественной экономики, переход на инновационные отрасли, экономику производства, а также рост численности и благополучия граждан. 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D:\Федеральная программа по экономике\ТЕМА 1\Россия\1332293581_full_1_modernizaci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786190"/>
            <a:ext cx="7786742" cy="28575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5720" y="1071546"/>
            <a:ext cx="8572560" cy="53553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i="1" u="sng" dirty="0" smtClean="0">
                <a:ln/>
                <a:solidFill>
                  <a:schemeClr val="accent3"/>
                </a:solidFill>
              </a:rPr>
              <a:t>Россия в ВТО </a:t>
            </a:r>
            <a:endParaRPr lang="ru-RU" b="1" u="sng" dirty="0" smtClean="0">
              <a:ln/>
              <a:solidFill>
                <a:schemeClr val="accent3"/>
              </a:solidFill>
            </a:endParaRPr>
          </a:p>
          <a:p>
            <a:r>
              <a:rPr lang="ru-RU" b="1" dirty="0" smtClean="0">
                <a:ln/>
                <a:solidFill>
                  <a:schemeClr val="accent3"/>
                </a:solidFill>
              </a:rPr>
              <a:t>	</a:t>
            </a:r>
          </a:p>
          <a:p>
            <a:r>
              <a:rPr lang="ru-RU" sz="1600" b="1" dirty="0" smtClean="0">
                <a:ln/>
                <a:solidFill>
                  <a:schemeClr val="accent3"/>
                </a:solidFill>
              </a:rPr>
              <a:t>Россия в ВТО вступила совсем недавно 22 августа 2012 года, став 157 ее членов. Процесс вступления один из самых больших – 18 лет. Что это дает:</a:t>
            </a:r>
          </a:p>
          <a:p>
            <a:r>
              <a:rPr lang="ru-RU" sz="1600" b="1" dirty="0" smtClean="0">
                <a:ln/>
                <a:solidFill>
                  <a:schemeClr val="accent3"/>
                </a:solidFill>
              </a:rPr>
              <a:t> </a:t>
            </a:r>
          </a:p>
          <a:p>
            <a:r>
              <a:rPr lang="ru-RU" sz="1600" b="1" dirty="0" smtClean="0">
                <a:ln/>
                <a:solidFill>
                  <a:schemeClr val="accent3"/>
                </a:solidFill>
              </a:rPr>
              <a:t>+ Прежде всего плюсы для потребителей, отечественные рынки стали более свободными для иностранных компании (снижение таможенных барьеров), это приводит к конкуренции, как правило снижению цен на товары, и улучшение качества продуктов.</a:t>
            </a:r>
          </a:p>
          <a:p>
            <a:r>
              <a:rPr lang="ru-RU" sz="1600" b="1" dirty="0" smtClean="0">
                <a:ln/>
                <a:solidFill>
                  <a:schemeClr val="accent3"/>
                </a:solidFill>
              </a:rPr>
              <a:t> </a:t>
            </a:r>
          </a:p>
          <a:p>
            <a:r>
              <a:rPr lang="ru-RU" sz="1600" b="1" dirty="0" smtClean="0">
                <a:ln/>
                <a:solidFill>
                  <a:schemeClr val="accent3"/>
                </a:solidFill>
              </a:rPr>
              <a:t>+ Для отечественных фирм, заключается в том, что раз отечественные рынки стали более открыты для иностранных компаний, соответственно иностранные рынки стали более доступными для российских фирм, что создает дополнительные площадки сбыта для отечественной продукции.</a:t>
            </a:r>
          </a:p>
          <a:p>
            <a:r>
              <a:rPr lang="ru-RU" sz="1600" b="1" dirty="0" smtClean="0">
                <a:ln/>
                <a:solidFill>
                  <a:schemeClr val="accent3"/>
                </a:solidFill>
              </a:rPr>
              <a:t> </a:t>
            </a:r>
          </a:p>
          <a:p>
            <a:r>
              <a:rPr lang="ru-RU" sz="1600" b="1" dirty="0" smtClean="0">
                <a:ln/>
                <a:solidFill>
                  <a:schemeClr val="accent3"/>
                </a:solidFill>
              </a:rPr>
              <a:t>- Самый большой минус также связан с российскими фирмами и предприятиями, а именно жесткая конкуренция с зарубежными компаниями, если иностранные продукты будут более дешевыми и качественными (а это так), то российские предприятия будут нести убытки, и как следствие может привести к их разорению. </a:t>
            </a:r>
          </a:p>
          <a:p>
            <a:endParaRPr lang="ru-RU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7158" y="0"/>
            <a:ext cx="8486748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dobe Heiti Std R" pitchFamily="34" charset="-128"/>
                <a:cs typeface="Times New Roman" pitchFamily="18" charset="0"/>
              </a:rPr>
              <a:t>Урок 1.5 – 1.6  Современная российская экономика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Adobe Heiti Std R" pitchFamily="34" charset="-128"/>
              <a:cs typeface="Times New Roman" pitchFamily="18" charset="0"/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2225" name="Group 1"/>
          <p:cNvGrpSpPr>
            <a:grpSpLocks noChangeAspect="1"/>
          </p:cNvGrpSpPr>
          <p:nvPr/>
        </p:nvGrpSpPr>
        <p:grpSpPr bwMode="auto">
          <a:xfrm>
            <a:off x="500422" y="1357299"/>
            <a:ext cx="8144320" cy="4212982"/>
            <a:chOff x="2101" y="8126"/>
            <a:chExt cx="7449" cy="3854"/>
          </a:xfrm>
        </p:grpSpPr>
        <p:sp>
          <p:nvSpPr>
            <p:cNvPr id="52231" name="AutoShape 7"/>
            <p:cNvSpPr>
              <a:spLocks noChangeAspect="1" noChangeArrowheads="1" noTextEdit="1"/>
            </p:cNvSpPr>
            <p:nvPr/>
          </p:nvSpPr>
          <p:spPr bwMode="auto">
            <a:xfrm>
              <a:off x="2101" y="8126"/>
              <a:ext cx="7449" cy="385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30" name="Text Box 6"/>
            <p:cNvSpPr txBox="1">
              <a:spLocks noChangeArrowheads="1"/>
            </p:cNvSpPr>
            <p:nvPr/>
          </p:nvSpPr>
          <p:spPr bwMode="auto">
            <a:xfrm>
              <a:off x="2714" y="8126"/>
              <a:ext cx="6579" cy="41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Вызовы развития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29" name="AutoShape 5"/>
            <p:cNvSpPr>
              <a:spLocks noChangeArrowheads="1"/>
            </p:cNvSpPr>
            <p:nvPr/>
          </p:nvSpPr>
          <p:spPr bwMode="auto">
            <a:xfrm>
              <a:off x="2714" y="8653"/>
              <a:ext cx="3649" cy="1534"/>
            </a:xfrm>
            <a:prstGeom prst="homePlate">
              <a:avLst>
                <a:gd name="adj" fmla="val 59469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Долгосрочные вызовы: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изменение характера глобализации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новая технологическая волна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возрастание роли человеческого капитала в экономическом развитии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исчерпание источников экспортно-сырьевого типа развития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28" name="AutoShape 4"/>
            <p:cNvSpPr>
              <a:spLocks noChangeArrowheads="1"/>
            </p:cNvSpPr>
            <p:nvPr/>
          </p:nvSpPr>
          <p:spPr bwMode="auto">
            <a:xfrm>
              <a:off x="2714" y="10187"/>
              <a:ext cx="3649" cy="1664"/>
            </a:xfrm>
            <a:prstGeom prst="homePlate">
              <a:avLst>
                <a:gd name="adj" fmla="val 54823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Кратко- и среднесрочные вызовы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мировой финансовый кризис – 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необходимо принятие комплекса краткосрочных мер по повышению устойчивости российской финансовой системы и экономики в целом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27" name="AutoShape 3"/>
            <p:cNvSpPr>
              <a:spLocks noChangeArrowheads="1"/>
            </p:cNvSpPr>
            <p:nvPr/>
          </p:nvSpPr>
          <p:spPr bwMode="auto">
            <a:xfrm>
              <a:off x="6222" y="9819"/>
              <a:ext cx="3316" cy="1877"/>
            </a:xfrm>
            <a:prstGeom prst="flowChartManualOperation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Ориентация политики  на стратегические цели развития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Формирование долгосрочных «правил игры», необходимых для принятия решений экономическими агентами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26" name="AutoShape 2"/>
            <p:cNvSpPr>
              <a:spLocks noChangeArrowheads="1"/>
            </p:cNvSpPr>
            <p:nvPr/>
          </p:nvSpPr>
          <p:spPr bwMode="auto">
            <a:xfrm>
              <a:off x="7232" y="8792"/>
              <a:ext cx="1696" cy="902"/>
            </a:xfrm>
            <a:prstGeom prst="flowChartPunchedTap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КДР-2020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7158" y="0"/>
            <a:ext cx="8486748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dobe Heiti Std R" pitchFamily="34" charset="-128"/>
                <a:cs typeface="Times New Roman" pitchFamily="18" charset="0"/>
              </a:rPr>
              <a:t>Урок 1.5 – 1.6  Современная российская экономика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Adobe Heiti Std R" pitchFamily="34" charset="-128"/>
              <a:cs typeface="Times New Roman" pitchFamily="18" charset="0"/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3313" name="Group 1"/>
          <p:cNvGrpSpPr>
            <a:grpSpLocks noChangeAspect="1"/>
          </p:cNvGrpSpPr>
          <p:nvPr/>
        </p:nvGrpSpPr>
        <p:grpSpPr bwMode="auto">
          <a:xfrm>
            <a:off x="500034" y="1285860"/>
            <a:ext cx="8096049" cy="4858063"/>
            <a:chOff x="2362" y="945"/>
            <a:chExt cx="7486" cy="4492"/>
          </a:xfrm>
        </p:grpSpPr>
        <p:sp>
          <p:nvSpPr>
            <p:cNvPr id="13320" name="AutoShape 8"/>
            <p:cNvSpPr>
              <a:spLocks noChangeAspect="1" noChangeArrowheads="1" noTextEdit="1"/>
            </p:cNvSpPr>
            <p:nvPr/>
          </p:nvSpPr>
          <p:spPr bwMode="auto">
            <a:xfrm>
              <a:off x="2362" y="945"/>
              <a:ext cx="7486" cy="449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19" name="Text Box 7"/>
            <p:cNvSpPr txBox="1">
              <a:spLocks noChangeArrowheads="1"/>
            </p:cNvSpPr>
            <p:nvPr/>
          </p:nvSpPr>
          <p:spPr bwMode="auto">
            <a:xfrm>
              <a:off x="2575" y="1161"/>
              <a:ext cx="6375" cy="47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Реализация КДР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3358" y="2406"/>
              <a:ext cx="2329" cy="103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«ЧТО»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Идеология, «образ страны», цели и принципы политики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17" name="Text Box 5"/>
            <p:cNvSpPr txBox="1">
              <a:spLocks noChangeArrowheads="1"/>
            </p:cNvSpPr>
            <p:nvPr/>
          </p:nvSpPr>
          <p:spPr bwMode="auto">
            <a:xfrm>
              <a:off x="5783" y="2406"/>
              <a:ext cx="2308" cy="103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«КАК»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Конкретные направления, задачи,       механизмы, показатели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16" name="AutoShape 4"/>
            <p:cNvSpPr>
              <a:spLocks noChangeArrowheads="1"/>
            </p:cNvSpPr>
            <p:nvPr/>
          </p:nvSpPr>
          <p:spPr bwMode="auto">
            <a:xfrm>
              <a:off x="5322" y="1708"/>
              <a:ext cx="998" cy="993"/>
            </a:xfrm>
            <a:custGeom>
              <a:avLst/>
              <a:gdLst>
                <a:gd name="T0" fmla="*/ 9250 w 21600"/>
                <a:gd name="T1" fmla="*/ 0 h 21600"/>
                <a:gd name="T2" fmla="*/ 3055 w 21600"/>
                <a:gd name="T3" fmla="*/ 21600 h 21600"/>
                <a:gd name="T4" fmla="*/ 9725 w 21600"/>
                <a:gd name="T5" fmla="*/ 8310 h 21600"/>
                <a:gd name="T6" fmla="*/ 15662 w 21600"/>
                <a:gd name="T7" fmla="*/ 14285 h 21600"/>
                <a:gd name="T8" fmla="*/ 21600 w 21600"/>
                <a:gd name="T9" fmla="*/ 831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10 h 21600"/>
                <a:gd name="T17" fmla="*/ 611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15" name="AutoShape 3"/>
            <p:cNvSpPr>
              <a:spLocks noChangeArrowheads="1"/>
            </p:cNvSpPr>
            <p:nvPr/>
          </p:nvSpPr>
          <p:spPr bwMode="auto">
            <a:xfrm rot="10800000">
              <a:off x="5064" y="3275"/>
              <a:ext cx="1129" cy="907"/>
            </a:xfrm>
            <a:custGeom>
              <a:avLst/>
              <a:gdLst>
                <a:gd name="T0" fmla="*/ 9250 w 21600"/>
                <a:gd name="T1" fmla="*/ 0 h 21600"/>
                <a:gd name="T2" fmla="*/ 3055 w 21600"/>
                <a:gd name="T3" fmla="*/ 21600 h 21600"/>
                <a:gd name="T4" fmla="*/ 9725 w 21600"/>
                <a:gd name="T5" fmla="*/ 8310 h 21600"/>
                <a:gd name="T6" fmla="*/ 15662 w 21600"/>
                <a:gd name="T7" fmla="*/ 14285 h 21600"/>
                <a:gd name="T8" fmla="*/ 21600 w 21600"/>
                <a:gd name="T9" fmla="*/ 831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10 h 21600"/>
                <a:gd name="T17" fmla="*/ 611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14" name="Text Box 2"/>
            <p:cNvSpPr txBox="1">
              <a:spLocks noChangeArrowheads="1"/>
            </p:cNvSpPr>
            <p:nvPr/>
          </p:nvSpPr>
          <p:spPr bwMode="auto">
            <a:xfrm>
              <a:off x="2961" y="4268"/>
              <a:ext cx="6271" cy="1103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В рамках Концепции 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сбалансированы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«идеология» и «технология» долгосрочного развития. При этом детализация не избыточна: более конкретно меры сформулированы в Основных направлениях деятельности Правительства и Плане мероприятий 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7158" y="0"/>
            <a:ext cx="8486748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dobe Heiti Std R" pitchFamily="34" charset="-128"/>
                <a:cs typeface="Times New Roman" pitchFamily="18" charset="0"/>
              </a:rPr>
              <a:t>Урок 1.5 – 1.6  Современная российская экономика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Adobe Heiti Std R" pitchFamily="34" charset="-128"/>
              <a:cs typeface="Times New Roman" pitchFamily="18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2289" name="Group 1"/>
          <p:cNvGrpSpPr>
            <a:grpSpLocks noChangeAspect="1"/>
          </p:cNvGrpSpPr>
          <p:nvPr/>
        </p:nvGrpSpPr>
        <p:grpSpPr bwMode="auto">
          <a:xfrm>
            <a:off x="214282" y="1071546"/>
            <a:ext cx="8573006" cy="5143804"/>
            <a:chOff x="2362" y="5647"/>
            <a:chExt cx="7385" cy="4431"/>
          </a:xfrm>
        </p:grpSpPr>
        <p:sp>
          <p:nvSpPr>
            <p:cNvPr id="12293" name="AutoShape 5"/>
            <p:cNvSpPr>
              <a:spLocks noChangeAspect="1" noChangeArrowheads="1" noTextEdit="1"/>
            </p:cNvSpPr>
            <p:nvPr/>
          </p:nvSpPr>
          <p:spPr bwMode="auto">
            <a:xfrm>
              <a:off x="2362" y="5647"/>
              <a:ext cx="7385" cy="44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2" name="Text Box 4"/>
            <p:cNvSpPr txBox="1">
              <a:spLocks noChangeArrowheads="1"/>
            </p:cNvSpPr>
            <p:nvPr/>
          </p:nvSpPr>
          <p:spPr bwMode="auto">
            <a:xfrm>
              <a:off x="2859" y="5844"/>
              <a:ext cx="6310" cy="46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Этапы реализации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91" name="Text Box 3"/>
            <p:cNvSpPr txBox="1">
              <a:spLocks noChangeArrowheads="1"/>
            </p:cNvSpPr>
            <p:nvPr/>
          </p:nvSpPr>
          <p:spPr bwMode="auto">
            <a:xfrm>
              <a:off x="2805" y="6553"/>
              <a:ext cx="2819" cy="340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1-й этап – консолидации конкурентных преимуществ, 2009-2012 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Реализация 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конкурентных преимуществ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в «традиционных» секторах 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Адаптация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к кризисным процессам в мировой экономике. 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Создание условий и технологических заделов, обеспечивающих перевод экономики в 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режим инновационного развития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. 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Опережающие 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инвестиции в человеческий капитал и инфраструктуру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90" name="Text Box 2"/>
            <p:cNvSpPr txBox="1">
              <a:spLocks noChangeArrowheads="1"/>
            </p:cNvSpPr>
            <p:nvPr/>
          </p:nvSpPr>
          <p:spPr bwMode="auto">
            <a:xfrm>
              <a:off x="5960" y="6553"/>
              <a:ext cx="3425" cy="323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2-й этап – инновационного прорыва, 2013-2020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Рывок 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в повышении конкурентоспособности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на основе: 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перехода на новую технологическую базу 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улучшения качества человеческого потенциала и социальной среды;    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структурной диверсификации экономики и завершения модернизации инфраструктурных секторов. 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Формирование общества доверия и социального благополучия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, 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смягчение социальной и региональной дифференциации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.  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7158" y="0"/>
            <a:ext cx="8486748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dobe Heiti Std R" pitchFamily="34" charset="-128"/>
                <a:cs typeface="Times New Roman" pitchFamily="18" charset="0"/>
              </a:rPr>
              <a:t>Урок 1.5 – 1.6  Современная российская экономика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Adobe Heiti Std R" pitchFamily="34" charset="-128"/>
              <a:cs typeface="Times New Roman" pitchFamily="18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1265" name="Group 1"/>
          <p:cNvGrpSpPr>
            <a:grpSpLocks noChangeAspect="1"/>
          </p:cNvGrpSpPr>
          <p:nvPr/>
        </p:nvGrpSpPr>
        <p:grpSpPr bwMode="auto">
          <a:xfrm>
            <a:off x="214282" y="1142984"/>
            <a:ext cx="8572561" cy="5143536"/>
            <a:chOff x="2362" y="1657"/>
            <a:chExt cx="7200" cy="4320"/>
          </a:xfrm>
        </p:grpSpPr>
        <p:sp>
          <p:nvSpPr>
            <p:cNvPr id="11271" name="AutoShape 7"/>
            <p:cNvSpPr>
              <a:spLocks noChangeAspect="1" noChangeArrowheads="1" noTextEdit="1"/>
            </p:cNvSpPr>
            <p:nvPr/>
          </p:nvSpPr>
          <p:spPr bwMode="auto">
            <a:xfrm>
              <a:off x="2362" y="1657"/>
              <a:ext cx="7200" cy="432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70" name="Text Box 6"/>
            <p:cNvSpPr txBox="1">
              <a:spLocks noChangeArrowheads="1"/>
            </p:cNvSpPr>
            <p:nvPr/>
          </p:nvSpPr>
          <p:spPr bwMode="auto">
            <a:xfrm>
              <a:off x="2757" y="1952"/>
              <a:ext cx="5871" cy="44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Россия 2020: образ страны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69" name="Oval 5"/>
            <p:cNvSpPr>
              <a:spLocks noChangeArrowheads="1"/>
            </p:cNvSpPr>
            <p:nvPr/>
          </p:nvSpPr>
          <p:spPr bwMode="auto">
            <a:xfrm>
              <a:off x="2757" y="2606"/>
              <a:ext cx="1610" cy="1461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Привлека-тельная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для жизни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68" name="Oval 4"/>
            <p:cNvSpPr>
              <a:spLocks noChangeArrowheads="1"/>
            </p:cNvSpPr>
            <p:nvPr/>
          </p:nvSpPr>
          <p:spPr bwMode="auto">
            <a:xfrm>
              <a:off x="2757" y="4238"/>
              <a:ext cx="1503" cy="1428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Иннова-ционная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67" name="AutoShape 3"/>
            <p:cNvSpPr>
              <a:spLocks noChangeArrowheads="1"/>
            </p:cNvSpPr>
            <p:nvPr/>
          </p:nvSpPr>
          <p:spPr bwMode="auto">
            <a:xfrm>
              <a:off x="4721" y="2489"/>
              <a:ext cx="4347" cy="165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547688" algn="l"/>
                </a:tabLst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высокий уровень жизни 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547688" algn="l"/>
                </a:tabLst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кратное увеличение доли среднего класса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547688" algn="l"/>
                </a:tabLst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доступность качественных услуг образования и   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47688" algn="l"/>
                </a:tabLst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здравоохранения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547688" algn="l"/>
                </a:tabLst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комфортные условия проживания 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547688" algn="l"/>
                </a:tabLst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новый образ российских регионов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547688" algn="l"/>
                </a:tabLst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развитые демократические институты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47688" algn="l"/>
                </a:tabLst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66" name="AutoShape 2"/>
            <p:cNvSpPr>
              <a:spLocks noChangeArrowheads="1"/>
            </p:cNvSpPr>
            <p:nvPr/>
          </p:nvSpPr>
          <p:spPr bwMode="auto">
            <a:xfrm>
              <a:off x="4721" y="4238"/>
              <a:ext cx="4347" cy="164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 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5-10%-ая доля на рынках высокотехнологичных товаров и интеллектуальных услуг по 8-10 позициям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 Ведущие позиции в фундаментальных и прикладных научных разработках и связанных с ними технологиях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7158" y="0"/>
            <a:ext cx="8486748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dobe Heiti Std R" pitchFamily="34" charset="-128"/>
                <a:cs typeface="Times New Roman" pitchFamily="18" charset="0"/>
              </a:rPr>
              <a:t>Урок 1.5 – 1.6  Современная российская экономика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Adobe Heiti Std R" pitchFamily="34" charset="-128"/>
              <a:cs typeface="Times New Roman" pitchFamily="18" charset="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0241" name="Group 1"/>
          <p:cNvGrpSpPr>
            <a:grpSpLocks noChangeAspect="1"/>
          </p:cNvGrpSpPr>
          <p:nvPr/>
        </p:nvGrpSpPr>
        <p:grpSpPr bwMode="auto">
          <a:xfrm>
            <a:off x="285720" y="1214422"/>
            <a:ext cx="8572889" cy="5143040"/>
            <a:chOff x="2362" y="7882"/>
            <a:chExt cx="7406" cy="4443"/>
          </a:xfrm>
        </p:grpSpPr>
        <p:sp>
          <p:nvSpPr>
            <p:cNvPr id="10247" name="AutoShape 7"/>
            <p:cNvSpPr>
              <a:spLocks noChangeAspect="1" noChangeArrowheads="1" noTextEdit="1"/>
            </p:cNvSpPr>
            <p:nvPr/>
          </p:nvSpPr>
          <p:spPr bwMode="auto">
            <a:xfrm>
              <a:off x="2362" y="7882"/>
              <a:ext cx="7406" cy="444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46" name="Oval 6"/>
            <p:cNvSpPr>
              <a:spLocks noChangeArrowheads="1"/>
            </p:cNvSpPr>
            <p:nvPr/>
          </p:nvSpPr>
          <p:spPr bwMode="auto">
            <a:xfrm>
              <a:off x="2585" y="8476"/>
              <a:ext cx="1789" cy="1579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Глобально </a:t>
              </a:r>
              <a:r>
                <a:rPr kumimoji="0" lang="ru-RU" sz="16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конкуренто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-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способная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5" name="Oval 5"/>
            <p:cNvSpPr>
              <a:spLocks noChangeArrowheads="1"/>
            </p:cNvSpPr>
            <p:nvPr/>
          </p:nvSpPr>
          <p:spPr bwMode="auto">
            <a:xfrm>
              <a:off x="2479" y="10300"/>
              <a:ext cx="1781" cy="1652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Статус одного из мировых лидеров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4" name="AutoShape 4"/>
            <p:cNvSpPr>
              <a:spLocks noChangeArrowheads="1"/>
            </p:cNvSpPr>
            <p:nvPr/>
          </p:nvSpPr>
          <p:spPr bwMode="auto">
            <a:xfrm>
              <a:off x="4485" y="8422"/>
              <a:ext cx="4947" cy="166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 кратный рост производительности труда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 энергоемкость – снижение до 1.7 раз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 высокая </a:t>
              </a:r>
              <a:r>
                <a:rPr kumimoji="0" lang="ru-RU" sz="16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конкурентность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рынков 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 географическая и продуктовая диверсификация  экспорта  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 Россия – </a:t>
              </a:r>
              <a:r>
                <a:rPr kumimoji="0" lang="ru-RU" sz="16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логистический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узел  в глобальной энергетической инфраструктуре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 крупнейшая транзитная страна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3" name="AutoShape 3"/>
            <p:cNvSpPr>
              <a:spLocks noChangeArrowheads="1"/>
            </p:cNvSpPr>
            <p:nvPr/>
          </p:nvSpPr>
          <p:spPr bwMode="auto">
            <a:xfrm>
              <a:off x="4460" y="10165"/>
              <a:ext cx="5122" cy="203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 лидерство России в интеграционных процессах на евразийском пространстве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 устойчивость связей с мировыми экономическими центрами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 активная роль в выработке экономического миропорядка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 ключевой участник выработки правил функционирования глобальных энергетических рынков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 высокий уровень национальной безопасности и обороноспособности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2" name="Text Box 2"/>
            <p:cNvSpPr txBox="1">
              <a:spLocks noChangeArrowheads="1"/>
            </p:cNvSpPr>
            <p:nvPr/>
          </p:nvSpPr>
          <p:spPr bwMode="auto">
            <a:xfrm>
              <a:off x="2918" y="7882"/>
              <a:ext cx="6150" cy="47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Россия 2020: образ страны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7158" y="0"/>
            <a:ext cx="8486748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dobe Heiti Std R" pitchFamily="34" charset="-128"/>
                <a:cs typeface="Times New Roman" pitchFamily="18" charset="0"/>
              </a:rPr>
              <a:t>Урок 1.5 – 1.6  Современная российская экономика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Adobe Heiti Std R" pitchFamily="34" charset="-128"/>
              <a:cs typeface="Times New Roman" pitchFamily="18" charset="0"/>
            </a:endParaRP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9217" name="Group 1"/>
          <p:cNvGrpSpPr>
            <a:grpSpLocks noChangeAspect="1"/>
          </p:cNvGrpSpPr>
          <p:nvPr/>
        </p:nvGrpSpPr>
        <p:grpSpPr bwMode="auto">
          <a:xfrm>
            <a:off x="142844" y="1000108"/>
            <a:ext cx="8572560" cy="5143536"/>
            <a:chOff x="2362" y="11632"/>
            <a:chExt cx="7200" cy="4320"/>
          </a:xfrm>
        </p:grpSpPr>
        <p:sp>
          <p:nvSpPr>
            <p:cNvPr id="9227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362" y="11632"/>
              <a:ext cx="7200" cy="432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6" name="Text Box 10"/>
            <p:cNvSpPr txBox="1">
              <a:spLocks noChangeArrowheads="1"/>
            </p:cNvSpPr>
            <p:nvPr/>
          </p:nvSpPr>
          <p:spPr bwMode="auto">
            <a:xfrm>
              <a:off x="2622" y="11714"/>
              <a:ext cx="6762" cy="38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Социальное развитие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2662" y="12232"/>
              <a:ext cx="3178" cy="172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Вовлечение молодежи в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социальную практику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, поддержка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научной, творческой и предпринимательской деятельности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 Поддержка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талантливой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молодежи и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лидерства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Гражданское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образование и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патриотическое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воспитание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4" name="Text Box 8"/>
            <p:cNvSpPr txBox="1">
              <a:spLocks noChangeArrowheads="1"/>
            </p:cNvSpPr>
            <p:nvPr/>
          </p:nvSpPr>
          <p:spPr bwMode="auto">
            <a:xfrm>
              <a:off x="5907" y="12261"/>
              <a:ext cx="3477" cy="172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Улучшение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социального климата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в обществе, снижение бедности и расслоения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Повышение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эффективности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господдержки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Реабилитация и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интеграция инвалидов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 Социальное обслуживание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престарелых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НКО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в социальной сфере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 Поддержка лиц, находящихся в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трудной жизненной ситуации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2662" y="14032"/>
              <a:ext cx="3199" cy="19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Улучшение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социального климата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в обществе, снижение бедности и расслоения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 Повышение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эффективности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господдержки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 Реабилитация и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интеграция инвалидов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 Социальное обслуживание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престарелых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НКО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в социальной сфере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 Поддержка лиц, находящихся в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трудной жизненной ситуации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5902" y="14032"/>
              <a:ext cx="3467" cy="19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                                        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Повышение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гибкости рынка труда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и сокращение   нелегальной занятости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Развитие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институтов рынка труда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, рост занятости и эффективности использования труда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Создание благоприятных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условий труда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Привлечение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иностранной рабочей силы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1" name="AutoShape 5"/>
            <p:cNvSpPr>
              <a:spLocks noChangeArrowheads="1"/>
            </p:cNvSpPr>
            <p:nvPr/>
          </p:nvSpPr>
          <p:spPr bwMode="auto">
            <a:xfrm>
              <a:off x="4522" y="13372"/>
              <a:ext cx="1224" cy="55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Молодёжная политика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0" name="AutoShape 4"/>
            <p:cNvSpPr>
              <a:spLocks noChangeArrowheads="1"/>
            </p:cNvSpPr>
            <p:nvPr/>
          </p:nvSpPr>
          <p:spPr bwMode="auto">
            <a:xfrm>
              <a:off x="8302" y="13552"/>
              <a:ext cx="1093" cy="46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Социальная поддержка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19" name="AutoShape 3"/>
            <p:cNvSpPr>
              <a:spLocks noChangeArrowheads="1"/>
            </p:cNvSpPr>
            <p:nvPr/>
          </p:nvSpPr>
          <p:spPr bwMode="auto">
            <a:xfrm>
              <a:off x="4402" y="15352"/>
              <a:ext cx="1363" cy="52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Политика в сфере культуры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18" name="AutoShape 2"/>
            <p:cNvSpPr>
              <a:spLocks noChangeArrowheads="1"/>
            </p:cNvSpPr>
            <p:nvPr/>
          </p:nvSpPr>
          <p:spPr bwMode="auto">
            <a:xfrm>
              <a:off x="6142" y="15352"/>
              <a:ext cx="923" cy="55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Рынок труда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1045</TotalTime>
  <Words>2624</Words>
  <Application>Microsoft Office PowerPoint</Application>
  <PresentationFormat>Экран (4:3)</PresentationFormat>
  <Paragraphs>376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ВЛАДИМИР</cp:lastModifiedBy>
  <cp:revision>138</cp:revision>
  <dcterms:created xsi:type="dcterms:W3CDTF">2012-08-17T16:38:22Z</dcterms:created>
  <dcterms:modified xsi:type="dcterms:W3CDTF">2013-08-25T16:59:05Z</dcterms:modified>
</cp:coreProperties>
</file>