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 varScale="1">
        <p:scale>
          <a:sx n="72" d="100"/>
          <a:sy n="72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DBAE9-CA4F-43A5-8398-3FD6188332C0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18211-0010-425B-9836-DAC98651A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8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18211-0010-425B-9836-DAC98651AE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8640"/>
            <a:ext cx="6768752" cy="63500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МБОУ «Первомайская средняя общеобразовательная школа»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селе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Старокленское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060848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МЕХАНИЗМЫ. КПД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3732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Умрихина Надежда Михайловна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физики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73921" y="4234723"/>
            <a:ext cx="29326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решения задач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>
                <a:ln w="11430" cmpd="sng">
                  <a:solidFill>
                    <a:srgbClr val="FF760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760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760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7605">
                      <a:satMod val="220000"/>
                      <a:alpha val="35000"/>
                    </a:srgbClr>
                  </a:glow>
                </a:effectLst>
              </a:rPr>
              <a:t>РЕШЕНИЕ ЗАДАЧ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83978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5)</a:t>
            </a:r>
            <a:r>
              <a:rPr lang="ru-RU" dirty="0"/>
              <a:t>	</a:t>
            </a:r>
            <a:r>
              <a:rPr lang="ru-RU" sz="3200" b="1" dirty="0"/>
              <a:t>Какой  должна быть длина плеча  l1 , если   l2 = 4см,  F1 = 5Н,    </a:t>
            </a:r>
          </a:p>
          <a:p>
            <a:r>
              <a:rPr lang="ru-RU" sz="3200" b="1" dirty="0"/>
              <a:t>F2 = 10Н?</a:t>
            </a:r>
          </a:p>
          <a:p>
            <a:r>
              <a:rPr lang="ru-RU" sz="3200" b="1" dirty="0"/>
              <a:t>              </a:t>
            </a:r>
            <a:endParaRPr lang="ru-RU" sz="3200" b="1" dirty="0" smtClean="0"/>
          </a:p>
          <a:p>
            <a:r>
              <a:rPr lang="ru-RU" sz="3200" b="1" dirty="0" smtClean="0"/>
              <a:t>                  </a:t>
            </a:r>
            <a:endParaRPr lang="ru-RU" sz="3200" b="1" dirty="0"/>
          </a:p>
          <a:p>
            <a:r>
              <a:rPr lang="ru-RU" sz="3200" b="1" dirty="0" smtClean="0"/>
              <a:t>6)</a:t>
            </a:r>
            <a:r>
              <a:rPr lang="ru-RU" sz="3200" b="1" dirty="0"/>
              <a:t>	При помощи рычага был поднят груз массой 245 кг на высоту 6 см. При этом  другое плечо рычага под действием силы 500 Н переместилось на 35 см. Определите КПД рычага.</a:t>
            </a:r>
          </a:p>
        </p:txBody>
      </p:sp>
    </p:spTree>
    <p:extLst>
      <p:ext uri="{BB962C8B-B14F-4D97-AF65-F5344CB8AC3E}">
        <p14:creationId xmlns:p14="http://schemas.microsoft.com/office/powerpoint/2010/main" val="21763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82757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>
                <a:ln w="11430" cmpd="sng">
                  <a:solidFill>
                    <a:srgbClr val="FF760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760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760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7605">
                      <a:satMod val="220000"/>
                      <a:alpha val="35000"/>
                    </a:srgbClr>
                  </a:glow>
                </a:effectLst>
              </a:rPr>
              <a:t>РЕШЕНИЕ ЗАДАЧ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9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7)</a:t>
            </a:r>
            <a:r>
              <a:rPr lang="ru-RU" sz="3200" b="1" dirty="0"/>
              <a:t>	Из погреба глубиной 2 м мальчик достал ящик массой 6 кг. При этом он совершил 1,3 кДж работы. Найдите КПД работы мальчика.</a:t>
            </a:r>
          </a:p>
          <a:p>
            <a:r>
              <a:rPr lang="ru-RU" sz="3200" b="1" dirty="0" smtClean="0"/>
              <a:t>8)</a:t>
            </a:r>
            <a:r>
              <a:rPr lang="ru-RU" sz="3200" b="1" dirty="0"/>
              <a:t>	По наклонному настилу длиной 3 м рабочий вкатил в кузов бочку массой 55 кг. Определите КПД погрузки, если рабочий прилагал силу 330 Н, а высота кузова машины 1,5 м.</a:t>
            </a:r>
          </a:p>
        </p:txBody>
      </p:sp>
    </p:spTree>
    <p:extLst>
      <p:ext uri="{BB962C8B-B14F-4D97-AF65-F5344CB8AC3E}">
        <p14:creationId xmlns:p14="http://schemas.microsoft.com/office/powerpoint/2010/main" val="39767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8864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>
                <a:ln w="11430" cmpd="sng">
                  <a:solidFill>
                    <a:srgbClr val="FF760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760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760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7605">
                      <a:satMod val="220000"/>
                      <a:alpha val="35000"/>
                    </a:srgbClr>
                  </a:glow>
                </a:effectLst>
              </a:rPr>
              <a:t>РЕШЕНИЕ ЗАДАЧ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1300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9) Коэффициент </a:t>
            </a:r>
            <a:r>
              <a:rPr lang="ru-RU" sz="3200" b="1" dirty="0"/>
              <a:t>трения скольжения полозьев санок о снег равен 0, 25. Какую мощность должен развить мальчик, чтобы равномерно тянуть санки со скоростью 1 м/с, если их масса 50 кг?</a:t>
            </a:r>
          </a:p>
        </p:txBody>
      </p:sp>
    </p:spTree>
    <p:extLst>
      <p:ext uri="{BB962C8B-B14F-4D97-AF65-F5344CB8AC3E}">
        <p14:creationId xmlns:p14="http://schemas.microsoft.com/office/powerpoint/2010/main" val="12110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1601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>
                <a:ln w="11430" cmpd="sng">
                  <a:solidFill>
                    <a:srgbClr val="FF760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760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760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7605">
                      <a:satMod val="220000"/>
                      <a:alpha val="35000"/>
                    </a:srgbClr>
                  </a:glow>
                </a:effectLst>
              </a:rPr>
              <a:t>РЕШЕНИЕ ЗАДАЧ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980728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10)</a:t>
            </a:r>
            <a:r>
              <a:rPr lang="ru-RU" sz="3200" b="1" dirty="0"/>
              <a:t>	Груз массой 100 кг равномерно поднимают на высоту 5м с помощью рычага, коэффициент полезного действия которого равен 70%. Определите, какая работа была затрачена при этом.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900" y="3535273"/>
            <a:ext cx="79735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11)</a:t>
            </a:r>
            <a:r>
              <a:rPr lang="ru-RU" sz="3200" b="1" dirty="0"/>
              <a:t>	Ящик массой 54 кг с помощью подвижного блока подняли на некоторую высоту. К тросу блока была приложена сила, равная 360 Н. Определите  коэффициент полезного действия подвижного блока.</a:t>
            </a:r>
          </a:p>
        </p:txBody>
      </p:sp>
    </p:spTree>
    <p:extLst>
      <p:ext uri="{BB962C8B-B14F-4D97-AF65-F5344CB8AC3E}">
        <p14:creationId xmlns:p14="http://schemas.microsoft.com/office/powerpoint/2010/main" val="21026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9647"/>
            <a:ext cx="5458172" cy="62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57639"/>
              </p:ext>
            </p:extLst>
          </p:nvPr>
        </p:nvGraphicFramePr>
        <p:xfrm>
          <a:off x="2908602" y="836712"/>
          <a:ext cx="388842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7"/>
                <a:gridCol w="432047"/>
                <a:gridCol w="432047"/>
                <a:gridCol w="432047"/>
                <a:gridCol w="432047"/>
                <a:gridCol w="432047"/>
                <a:gridCol w="432047"/>
                <a:gridCol w="432047"/>
                <a:gridCol w="4320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06755"/>
              </p:ext>
            </p:extLst>
          </p:nvPr>
        </p:nvGraphicFramePr>
        <p:xfrm>
          <a:off x="2123728" y="1196752"/>
          <a:ext cx="475252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  <a:gridCol w="360040"/>
                <a:gridCol w="432048"/>
                <a:gridCol w="504056"/>
                <a:gridCol w="432048"/>
                <a:gridCol w="432048"/>
                <a:gridCol w="432048"/>
                <a:gridCol w="432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Э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Ф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И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37446"/>
              </p:ext>
            </p:extLst>
          </p:nvPr>
        </p:nvGraphicFramePr>
        <p:xfrm>
          <a:off x="3399251" y="1628800"/>
          <a:ext cx="210885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71"/>
                <a:gridCol w="390938"/>
                <a:gridCol w="432048"/>
                <a:gridCol w="442327"/>
                <a:gridCol w="4217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480692"/>
              </p:ext>
            </p:extLst>
          </p:nvPr>
        </p:nvGraphicFramePr>
        <p:xfrm>
          <a:off x="3779912" y="1988840"/>
          <a:ext cx="266429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56050"/>
                <a:gridCol w="444049"/>
                <a:gridCol w="444049"/>
                <a:gridCol w="444049"/>
                <a:gridCol w="4440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110861"/>
              </p:ext>
            </p:extLst>
          </p:nvPr>
        </p:nvGraphicFramePr>
        <p:xfrm>
          <a:off x="2915816" y="2348880"/>
          <a:ext cx="1728192" cy="432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  <a:gridCol w="43204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Б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22304"/>
              </p:ext>
            </p:extLst>
          </p:nvPr>
        </p:nvGraphicFramePr>
        <p:xfrm>
          <a:off x="2987824" y="2780928"/>
          <a:ext cx="252028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047"/>
                <a:gridCol w="420047"/>
                <a:gridCol w="384042"/>
                <a:gridCol w="456052"/>
                <a:gridCol w="420047"/>
                <a:gridCol w="4200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Д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Ж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У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Ь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981269"/>
              </p:ext>
            </p:extLst>
          </p:nvPr>
        </p:nvGraphicFramePr>
        <p:xfrm>
          <a:off x="2483768" y="3095367"/>
          <a:ext cx="352839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049"/>
                <a:gridCol w="441049"/>
                <a:gridCol w="441049"/>
                <a:gridCol w="405045"/>
                <a:gridCol w="432048"/>
                <a:gridCol w="486054"/>
                <a:gridCol w="441049"/>
                <a:gridCol w="4410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88137"/>
              </p:ext>
            </p:extLst>
          </p:nvPr>
        </p:nvGraphicFramePr>
        <p:xfrm>
          <a:off x="3779912" y="3501009"/>
          <a:ext cx="2232250" cy="44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50"/>
                <a:gridCol w="446450"/>
                <a:gridCol w="446450"/>
                <a:gridCol w="446450"/>
                <a:gridCol w="446450"/>
              </a:tblGrid>
              <a:tr h="4428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Ы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Ч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3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38" y="3356992"/>
            <a:ext cx="5040234" cy="31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845423"/>
            <a:ext cx="5040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величайший </a:t>
            </a:r>
            <a:r>
              <a:rPr lang="ru-RU" sz="2800" b="1" dirty="0"/>
              <a:t>математик</a:t>
            </a:r>
            <a:r>
              <a:rPr lang="ru-RU" sz="2800" b="1" dirty="0" smtClean="0"/>
              <a:t>, физик </a:t>
            </a:r>
            <a:r>
              <a:rPr lang="ru-RU" sz="2800" b="1" dirty="0"/>
              <a:t>и инженер древности.</a:t>
            </a:r>
          </a:p>
          <a:p>
            <a:r>
              <a:rPr lang="ru-RU" sz="2800" b="1" dirty="0"/>
              <a:t>Архимед изобрел машину для подъема </a:t>
            </a:r>
            <a:r>
              <a:rPr lang="ru-RU" sz="2800" b="1" dirty="0" smtClean="0"/>
              <a:t>воды                («архимедов винт»),</a:t>
            </a:r>
          </a:p>
          <a:p>
            <a:r>
              <a:rPr lang="ru-RU" sz="2800" b="1" dirty="0" smtClean="0"/>
              <a:t>системы </a:t>
            </a:r>
            <a:r>
              <a:rPr lang="ru-RU" sz="2800" b="1" dirty="0"/>
              <a:t>рычагов и блоков для поднятия больших тяжестей</a:t>
            </a:r>
            <a:r>
              <a:rPr lang="ru-RU" sz="28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8869" y="260648"/>
            <a:ext cx="734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Архимед (около 287-212г. д</a:t>
            </a:r>
            <a:r>
              <a:rPr lang="ru-RU" sz="3200" b="1" dirty="0" smtClean="0"/>
              <a:t>о </a:t>
            </a:r>
            <a:r>
              <a:rPr lang="ru-RU" sz="3200" b="1" dirty="0"/>
              <a:t>н. э.)-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6782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" b="40050"/>
          <a:stretch>
            <a:fillRect/>
          </a:stretch>
        </p:blipFill>
        <p:spPr bwMode="auto">
          <a:xfrm>
            <a:off x="5573873" y="3760644"/>
            <a:ext cx="3468862" cy="29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35" y="1034228"/>
            <a:ext cx="2357400" cy="272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129154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Десятки сконструированных Архимедом катапульт метали камни в корабли захватчиков, на их головы неслись тучи копий и дротиков из метательных машин. </a:t>
            </a:r>
          </a:p>
          <a:p>
            <a:endParaRPr lang="ru-RU" sz="2800" b="1" dirty="0"/>
          </a:p>
          <a:p>
            <a:r>
              <a:rPr lang="ru-RU" sz="2800" b="1" dirty="0"/>
              <a:t>Хитроумные </a:t>
            </a:r>
            <a:r>
              <a:rPr lang="ru-RU" sz="2800" b="1" dirty="0" err="1"/>
              <a:t>журавлеподобные</a:t>
            </a:r>
            <a:r>
              <a:rPr lang="ru-RU" sz="2800" b="1" dirty="0"/>
              <a:t> механизмы поднимали своими «клювами» людей и </a:t>
            </a:r>
            <a:r>
              <a:rPr lang="ru-RU" sz="2800" b="1" dirty="0" smtClean="0"/>
              <a:t>сбрасывали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их с высоты. Были машины, </a:t>
            </a:r>
            <a:endParaRPr lang="ru-RU" sz="2800" b="1" dirty="0" smtClean="0"/>
          </a:p>
          <a:p>
            <a:r>
              <a:rPr lang="ru-RU" sz="2800" b="1" dirty="0" smtClean="0"/>
              <a:t>способные </a:t>
            </a:r>
            <a:r>
              <a:rPr lang="ru-RU" sz="2800" b="1" dirty="0"/>
              <a:t>даже корабли </a:t>
            </a:r>
            <a:endParaRPr lang="ru-RU" sz="2800" b="1" dirty="0" smtClean="0"/>
          </a:p>
          <a:p>
            <a:r>
              <a:rPr lang="ru-RU" sz="2800" b="1" dirty="0" smtClean="0"/>
              <a:t>поднять </a:t>
            </a:r>
            <a:r>
              <a:rPr lang="ru-RU" sz="2800" b="1" dirty="0"/>
              <a:t>за нос, чтобы затем </a:t>
            </a:r>
            <a:endParaRPr lang="ru-RU" sz="2800" b="1" dirty="0" smtClean="0"/>
          </a:p>
          <a:p>
            <a:r>
              <a:rPr lang="ru-RU" sz="2800" b="1" dirty="0" smtClean="0"/>
              <a:t>низвергнуть </a:t>
            </a:r>
            <a:r>
              <a:rPr lang="ru-RU" sz="2800" b="1" dirty="0"/>
              <a:t>их в пучину.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7830" y="18864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Изобретения Архимеда</a:t>
            </a:r>
          </a:p>
        </p:txBody>
      </p:sp>
    </p:spTree>
    <p:extLst>
      <p:ext uri="{BB962C8B-B14F-4D97-AF65-F5344CB8AC3E}">
        <p14:creationId xmlns:p14="http://schemas.microsoft.com/office/powerpoint/2010/main" val="386370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20688"/>
            <a:ext cx="6943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задание.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132856"/>
            <a:ext cx="61926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b="1" dirty="0" smtClean="0"/>
              <a:t>Повторить материалы                §§ 31—36 </a:t>
            </a:r>
          </a:p>
          <a:p>
            <a:pPr marL="342900" indent="-342900">
              <a:buAutoNum type="arabicParenR"/>
            </a:pPr>
            <a:r>
              <a:rPr lang="ru-RU" sz="3200" b="1" dirty="0" smtClean="0"/>
              <a:t> Подготовиться к контрольной работе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16287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8365" y="2385741"/>
            <a:ext cx="7412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285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2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41" b="35457"/>
          <a:stretch>
            <a:fillRect/>
          </a:stretch>
        </p:blipFill>
        <p:spPr bwMode="auto">
          <a:xfrm>
            <a:off x="3779912" y="2934235"/>
            <a:ext cx="2509664" cy="27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 descr="Рычаг на строительстве пирами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594"/>
            <a:ext cx="3388133" cy="235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798940"/>
            <a:ext cx="370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Рычаги применяли на строительстве пирамид в Египте.</a:t>
            </a:r>
          </a:p>
        </p:txBody>
      </p:sp>
      <p:pic>
        <p:nvPicPr>
          <p:cNvPr id="7" name="Picture 9" descr="15a-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64" y="140594"/>
            <a:ext cx="3155723" cy="22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15a-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30103"/>
            <a:ext cx="2957512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0" descr="15a-i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2" y="3647282"/>
            <a:ext cx="3024187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24128" y="2564904"/>
            <a:ext cx="307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Наклонная плоскость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53381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Винт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552285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Клин</a:t>
            </a:r>
            <a:endParaRPr lang="ru-RU" dirty="0"/>
          </a:p>
        </p:txBody>
      </p:sp>
      <p:pic>
        <p:nvPicPr>
          <p:cNvPr id="20" name="Рисунок 19" descr="Здесь должен быть рисунок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22" y="156147"/>
            <a:ext cx="142875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935422" y="2564904"/>
            <a:ext cx="170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5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2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02" y="356185"/>
            <a:ext cx="44147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3" t="53817" r="22253" b="24427"/>
          <a:stretch/>
        </p:blipFill>
        <p:spPr bwMode="auto">
          <a:xfrm>
            <a:off x="2051720" y="3717032"/>
            <a:ext cx="5834154" cy="25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FF3300"/>
                </a:solidFill>
                <a:latin typeface="Georgia" pitchFamily="18" charset="0"/>
              </a:rPr>
              <a:t>Рычаг представляет собой твёрдое тело, вращающееся вокруг неподвижной опоры.</a:t>
            </a:r>
            <a:endParaRPr lang="ru-RU" altLang="ru-RU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4" y="890885"/>
            <a:ext cx="2297814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0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8625"/>
            <a:ext cx="40005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93" y="428625"/>
            <a:ext cx="4000500" cy="58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010538" y="764703"/>
                <a:ext cx="2448272" cy="12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spc="50" dirty="0" smtClean="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</a:t>
                </a:r>
                <a:r>
                  <a:rPr lang="ru-RU" sz="5400" b="1" cap="none" spc="50" dirty="0" smtClean="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cap="none" spc="50" smtClean="0">
                            <a:ln w="1143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cap="none" spc="50" smtClean="0">
                            <a:ln w="1143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𝑷</m:t>
                        </m:r>
                      </m:num>
                      <m:den>
                        <m:r>
                          <a:rPr lang="en-US" sz="5400" b="1" i="1" cap="none" spc="50" smtClean="0">
                            <a:ln w="1143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5400" b="1" cap="none" spc="50" dirty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38" y="764703"/>
                <a:ext cx="2448272" cy="1284775"/>
              </a:xfrm>
              <a:prstGeom prst="rect">
                <a:avLst/>
              </a:prstGeom>
              <a:blipFill rotWithShape="1">
                <a:blip r:embed="rId4"/>
                <a:stretch>
                  <a:fillRect t="-474" b="-255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24128" y="2348880"/>
            <a:ext cx="3168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Во сколько раз выигрываем в силе, во столько раз проигрываем в расстоянии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33637" r="20513" b="27024"/>
          <a:stretch/>
        </p:blipFill>
        <p:spPr bwMode="auto">
          <a:xfrm>
            <a:off x="899592" y="404664"/>
            <a:ext cx="2881288" cy="1639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30" y="4509120"/>
            <a:ext cx="2190894" cy="17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1120824"/>
            <a:ext cx="29044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A=F s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666203"/>
            <a:ext cx="3970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b="1" spc="300" dirty="0">
                <a:ln w="11430" cmpd="sng">
                  <a:solidFill>
                    <a:srgbClr val="FF760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760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760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7605">
                      <a:satMod val="220000"/>
                      <a:alpha val="35000"/>
                    </a:srgbClr>
                  </a:glow>
                </a:effectLst>
              </a:rPr>
              <a:t>N=A/t</a:t>
            </a:r>
            <a:endParaRPr lang="ru-RU" sz="8000" b="1" spc="300" dirty="0">
              <a:ln w="11430" cmpd="sng">
                <a:solidFill>
                  <a:srgbClr val="FF7605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7605">
                      <a:tint val="83000"/>
                      <a:shade val="100000"/>
                      <a:satMod val="200000"/>
                    </a:srgbClr>
                  </a:gs>
                  <a:gs pos="75000">
                    <a:srgbClr val="FF7605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F7605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96752"/>
            <a:ext cx="72008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l-GR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/>
              </a:rPr>
              <a:t>η</a:t>
            </a: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/>
              </a:rPr>
              <a:t>=Ап/Аз ∙100%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/>
              </a:rPr>
              <a:t>η&lt;100%     </a:t>
            </a:r>
            <a:r>
              <a:rPr lang="el-GR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/>
              </a:rPr>
              <a:t>η&lt;</a:t>
            </a:r>
            <a:r>
              <a:rPr lang="ru-RU" sz="8000" dirty="0">
                <a:solidFill>
                  <a:prstClr val="black">
                    <a:lumMod val="75000"/>
                    <a:lumOff val="25000"/>
                  </a:prstClr>
                </a:solidFill>
                <a:latin typeface="Constantia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476672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/>
              </a:rPr>
              <a:t>Коэффициент полезного действия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27" y="4149080"/>
            <a:ext cx="3529810" cy="226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6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15a-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55" y="476672"/>
            <a:ext cx="62722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61758" r="17119" b="20004"/>
          <a:stretch/>
        </p:blipFill>
        <p:spPr bwMode="auto">
          <a:xfrm>
            <a:off x="1187624" y="4304929"/>
            <a:ext cx="694533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5721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РЕШЕНИЕ ЗАДАЧ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83978"/>
            <a:ext cx="8064896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3200" b="1" dirty="0">
                <a:ea typeface="Calibri"/>
                <a:cs typeface="Times New Roman"/>
              </a:rPr>
              <a:t>Насосу мощностью 1,5 кВт надо выполнить 900 кДж работы. Сколько он будет работать</a:t>
            </a:r>
            <a:r>
              <a:rPr lang="ru-RU" sz="3200" b="1" dirty="0" smtClean="0">
                <a:ea typeface="Calibri"/>
                <a:cs typeface="Times New Roman"/>
              </a:rPr>
              <a:t>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endParaRPr lang="ru-RU" sz="32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3200" b="1" dirty="0">
                <a:ea typeface="Calibri"/>
                <a:cs typeface="Times New Roman"/>
              </a:rPr>
              <a:t>Определить полезную мощность подъемного крана, зная, что он поднимает груз массой 2 т на высоту 9 м в течение 1 мин.</a:t>
            </a:r>
          </a:p>
        </p:txBody>
      </p:sp>
    </p:spTree>
    <p:extLst>
      <p:ext uri="{BB962C8B-B14F-4D97-AF65-F5344CB8AC3E}">
        <p14:creationId xmlns:p14="http://schemas.microsoft.com/office/powerpoint/2010/main" val="13271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8032157" y="1844254"/>
            <a:ext cx="98558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20 H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5771" y="227179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300" dirty="0" smtClean="0">
                <a:ln w="11430" cmpd="sng">
                  <a:solidFill>
                    <a:srgbClr val="FF760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760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760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7605">
                      <a:satMod val="220000"/>
                      <a:alpha val="35000"/>
                    </a:srgbClr>
                  </a:glow>
                </a:effectLst>
              </a:rPr>
              <a:t>РЕШЕНИЕ </a:t>
            </a:r>
            <a:r>
              <a:rPr lang="ru-RU" sz="5400" b="1" spc="300" dirty="0">
                <a:ln w="11430" cmpd="sng">
                  <a:solidFill>
                    <a:srgbClr val="FF760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760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FF760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FF7605">
                      <a:satMod val="220000"/>
                      <a:alpha val="35000"/>
                    </a:srgbClr>
                  </a:glow>
                </a:effectLst>
              </a:rPr>
              <a:t>ЗАДАЧ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-25829" y="4237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1193050"/>
            <a:ext cx="61926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3) Какую </a:t>
            </a:r>
            <a:r>
              <a:rPr lang="ru-RU" sz="3200" b="1" dirty="0">
                <a:ea typeface="Calibri"/>
                <a:cs typeface="Times New Roman"/>
              </a:rPr>
              <a:t>силу надо приложить к концу веревки А, чтобы поднять груз весом 1500 Н?</a:t>
            </a:r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6975543" y="1382452"/>
            <a:ext cx="1638735" cy="2178772"/>
            <a:chOff x="3491" y="10611"/>
            <a:chExt cx="989" cy="1872"/>
          </a:xfrm>
        </p:grpSpPr>
        <p:sp>
          <p:nvSpPr>
            <p:cNvPr id="26" name="Oval 108"/>
            <p:cNvSpPr>
              <a:spLocks noChangeArrowheads="1"/>
            </p:cNvSpPr>
            <p:nvPr/>
          </p:nvSpPr>
          <p:spPr bwMode="auto">
            <a:xfrm>
              <a:off x="3633" y="11043"/>
              <a:ext cx="282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Line 109"/>
            <p:cNvCxnSpPr/>
            <p:nvPr/>
          </p:nvCxnSpPr>
          <p:spPr bwMode="auto">
            <a:xfrm>
              <a:off x="3633" y="11187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10"/>
            <p:cNvCxnSpPr/>
            <p:nvPr/>
          </p:nvCxnSpPr>
          <p:spPr bwMode="auto">
            <a:xfrm>
              <a:off x="3915" y="11187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111"/>
            <p:cNvSpPr>
              <a:spLocks noChangeArrowheads="1"/>
            </p:cNvSpPr>
            <p:nvPr/>
          </p:nvSpPr>
          <p:spPr bwMode="auto">
            <a:xfrm>
              <a:off x="3915" y="11619"/>
              <a:ext cx="282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0" name="Line 112"/>
            <p:cNvCxnSpPr/>
            <p:nvPr/>
          </p:nvCxnSpPr>
          <p:spPr bwMode="auto">
            <a:xfrm flipV="1">
              <a:off x="4197" y="10755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13"/>
            <p:cNvCxnSpPr/>
            <p:nvPr/>
          </p:nvCxnSpPr>
          <p:spPr bwMode="auto">
            <a:xfrm flipH="1">
              <a:off x="3491" y="10755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14"/>
            <p:cNvCxnSpPr/>
            <p:nvPr/>
          </p:nvCxnSpPr>
          <p:spPr bwMode="auto">
            <a:xfrm flipV="1">
              <a:off x="3774" y="10755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15"/>
            <p:cNvCxnSpPr/>
            <p:nvPr/>
          </p:nvCxnSpPr>
          <p:spPr bwMode="auto">
            <a:xfrm>
              <a:off x="4056" y="11763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Rectangle 116"/>
            <p:cNvSpPr>
              <a:spLocks noChangeArrowheads="1"/>
            </p:cNvSpPr>
            <p:nvPr/>
          </p:nvSpPr>
          <p:spPr bwMode="auto">
            <a:xfrm>
              <a:off x="3915" y="12195"/>
              <a:ext cx="282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5" name="Line 117"/>
            <p:cNvCxnSpPr/>
            <p:nvPr/>
          </p:nvCxnSpPr>
          <p:spPr bwMode="auto">
            <a:xfrm flipH="1">
              <a:off x="3491" y="10611"/>
              <a:ext cx="14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118"/>
            <p:cNvCxnSpPr/>
            <p:nvPr/>
          </p:nvCxnSpPr>
          <p:spPr bwMode="auto">
            <a:xfrm flipH="1">
              <a:off x="3774" y="10611"/>
              <a:ext cx="141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119"/>
            <p:cNvCxnSpPr/>
            <p:nvPr/>
          </p:nvCxnSpPr>
          <p:spPr bwMode="auto">
            <a:xfrm flipH="1">
              <a:off x="4056" y="10611"/>
              <a:ext cx="141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120"/>
            <p:cNvCxnSpPr/>
            <p:nvPr/>
          </p:nvCxnSpPr>
          <p:spPr bwMode="auto">
            <a:xfrm flipH="1">
              <a:off x="4338" y="10611"/>
              <a:ext cx="14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Box 23"/>
          <p:cNvSpPr txBox="1"/>
          <p:nvPr/>
        </p:nvSpPr>
        <p:spPr>
          <a:xfrm>
            <a:off x="6644884" y="2775657"/>
            <a:ext cx="9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55524" y="3645024"/>
            <a:ext cx="122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1500 Н</a:t>
            </a:r>
            <a:endParaRPr lang="ru-RU" sz="28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44217" y="3537418"/>
            <a:ext cx="581310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ea typeface="Calibri"/>
                <a:cs typeface="Times New Roman"/>
              </a:rPr>
              <a:t>4) Какой </a:t>
            </a:r>
            <a:r>
              <a:rPr lang="ru-RU" sz="3200" b="1" dirty="0">
                <a:ea typeface="Calibri"/>
                <a:cs typeface="Times New Roman"/>
              </a:rPr>
              <a:t>груз можно поднять с помощью подвижного блока весом 20 Н, если тянуть веревку с силой 150 Н?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41019" y="3677614"/>
            <a:ext cx="10527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m-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73540" y="2933641"/>
            <a:ext cx="13426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150 H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063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dde0828c407e667dbabc5dcc5b4de71c6d94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299</TotalTime>
  <Words>392</Words>
  <Application>Microsoft Office PowerPoint</Application>
  <PresentationFormat>Экран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66</cp:revision>
  <dcterms:created xsi:type="dcterms:W3CDTF">2014-01-16T17:02:13Z</dcterms:created>
  <dcterms:modified xsi:type="dcterms:W3CDTF">2014-01-19T18:02:22Z</dcterms:modified>
</cp:coreProperties>
</file>