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6" r:id="rId3"/>
    <p:sldId id="257" r:id="rId4"/>
    <p:sldId id="258" r:id="rId5"/>
    <p:sldId id="259" r:id="rId6"/>
    <p:sldId id="277" r:id="rId7"/>
    <p:sldId id="278" r:id="rId8"/>
    <p:sldId id="264" r:id="rId9"/>
    <p:sldId id="279" r:id="rId10"/>
    <p:sldId id="281" r:id="rId11"/>
    <p:sldId id="265" r:id="rId12"/>
    <p:sldId id="266" r:id="rId13"/>
    <p:sldId id="261" r:id="rId14"/>
    <p:sldId id="262" r:id="rId15"/>
    <p:sldId id="263" r:id="rId16"/>
    <p:sldId id="267" r:id="rId17"/>
    <p:sldId id="271" r:id="rId18"/>
    <p:sldId id="273" r:id="rId19"/>
    <p:sldId id="275" r:id="rId20"/>
    <p:sldId id="269" r:id="rId21"/>
  </p:sldIdLst>
  <p:sldSz cx="9144000" cy="6858000" type="screen4x3"/>
  <p:notesSz cx="9945688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3296"/>
    <a:srgbClr val="FF33CC"/>
    <a:srgbClr val="1604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718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1F740-3C45-4BF4-A52E-ECE5634E8685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F7746-22C6-4EBE-8561-A3617D86DC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A8C1F-ABFD-4007-BFF6-27B6F7785D01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18110-59A5-40FC-BDBC-B71D828504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8110-59A5-40FC-BDBC-B71D8285049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20A96-E61B-4222-ADDA-54B9EF6FA4BF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CB30-007F-4FB1-974A-799697C86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20A96-E61B-4222-ADDA-54B9EF6FA4BF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CB30-007F-4FB1-974A-799697C86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20A96-E61B-4222-ADDA-54B9EF6FA4BF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CB30-007F-4FB1-974A-799697C86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20A96-E61B-4222-ADDA-54B9EF6FA4BF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CB30-007F-4FB1-974A-799697C86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20A96-E61B-4222-ADDA-54B9EF6FA4BF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CB30-007F-4FB1-974A-799697C86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20A96-E61B-4222-ADDA-54B9EF6FA4BF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CB30-007F-4FB1-974A-799697C86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20A96-E61B-4222-ADDA-54B9EF6FA4BF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CB30-007F-4FB1-974A-799697C86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20A96-E61B-4222-ADDA-54B9EF6FA4BF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CB30-007F-4FB1-974A-799697C86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20A96-E61B-4222-ADDA-54B9EF6FA4BF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CB30-007F-4FB1-974A-799697C86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20A96-E61B-4222-ADDA-54B9EF6FA4BF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CB30-007F-4FB1-974A-799697C86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20A96-E61B-4222-ADDA-54B9EF6FA4BF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CB30-007F-4FB1-974A-799697C86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D20A96-E61B-4222-ADDA-54B9EF6FA4BF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576CB30-007F-4FB1-974A-799697C86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798905"/>
          </a:xfrm>
        </p:spPr>
        <p:txBody>
          <a:bodyPr/>
          <a:lstStyle/>
          <a:p>
            <a:pPr algn="ctr"/>
            <a:r>
              <a:rPr lang="ru-RU" sz="4800" dirty="0" smtClean="0"/>
              <a:t>Урок-игра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«План и карта»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857364"/>
            <a:ext cx="6486548" cy="3857652"/>
          </a:xfrm>
        </p:spPr>
        <p:txBody>
          <a:bodyPr>
            <a:normAutofit/>
          </a:bodyPr>
          <a:lstStyle/>
          <a:p>
            <a:pPr algn="ctr"/>
            <a:endParaRPr lang="ru-RU" sz="4400" i="1" dirty="0" smtClean="0"/>
          </a:p>
          <a:p>
            <a:pPr algn="ctr"/>
            <a:endParaRPr lang="ru-RU" sz="4400" i="1" dirty="0" smtClean="0"/>
          </a:p>
          <a:p>
            <a:pPr algn="ctr"/>
            <a:endParaRPr lang="ru-RU" sz="4400" i="1" dirty="0" smtClean="0"/>
          </a:p>
          <a:p>
            <a:pPr algn="ctr"/>
            <a:r>
              <a:rPr lang="ru-RU" sz="4400" i="1" dirty="0" smtClean="0"/>
              <a:t>               </a:t>
            </a:r>
            <a:r>
              <a:rPr lang="ru-RU" sz="4400" dirty="0" smtClean="0"/>
              <a:t>     </a:t>
            </a:r>
            <a:r>
              <a:rPr lang="ru-RU" sz="6000" dirty="0" smtClean="0"/>
              <a:t>             </a:t>
            </a:r>
            <a:r>
              <a:rPr lang="ru-RU" sz="6000" i="1" dirty="0" smtClean="0"/>
              <a:t>     </a:t>
            </a:r>
            <a:r>
              <a:rPr lang="ru-RU" sz="4400" i="1" dirty="0" smtClean="0"/>
              <a:t>                                </a:t>
            </a:r>
          </a:p>
        </p:txBody>
      </p:sp>
      <p:pic>
        <p:nvPicPr>
          <p:cNvPr id="4" name="Рисунок 3" descr="Glob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428604"/>
            <a:ext cx="3071834" cy="314327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214422"/>
            <a:ext cx="2071702" cy="274500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m_u_reki_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429684" cy="5929354"/>
          </a:xfrm>
        </p:spPr>
      </p:pic>
      <p:sp>
        <p:nvSpPr>
          <p:cNvPr id="7" name="Двойная волна 6"/>
          <p:cNvSpPr/>
          <p:nvPr/>
        </p:nvSpPr>
        <p:spPr>
          <a:xfrm>
            <a:off x="3428992" y="571480"/>
            <a:ext cx="3143272" cy="714380"/>
          </a:xfrm>
          <a:prstGeom prst="doubleWave">
            <a:avLst>
              <a:gd name="adj1" fmla="val 6250"/>
              <a:gd name="adj2" fmla="val -10000"/>
            </a:avLst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Р.  Бия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73722"/>
          </a:xfrm>
        </p:spPr>
      </p:pic>
      <p:sp>
        <p:nvSpPr>
          <p:cNvPr id="5" name="Двойная волна 4"/>
          <p:cNvSpPr/>
          <p:nvPr/>
        </p:nvSpPr>
        <p:spPr>
          <a:xfrm>
            <a:off x="3428992" y="142852"/>
            <a:ext cx="2928958" cy="1143008"/>
          </a:xfrm>
          <a:prstGeom prst="doubleWave">
            <a:avLst>
              <a:gd name="adj1" fmla="val 6250"/>
              <a:gd name="adj2" fmla="val -10000"/>
            </a:avLst>
          </a:prstGeom>
          <a:solidFill>
            <a:srgbClr val="66FFFF"/>
          </a:soli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296"/>
                </a:solidFill>
              </a:rPr>
              <a:t>Слияние   Бии с Катунью</a:t>
            </a:r>
            <a:endParaRPr lang="ru-RU" b="1" dirty="0">
              <a:solidFill>
                <a:srgbClr val="003296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14338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0715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Команда «Экватор»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857364"/>
            <a:ext cx="8183880" cy="450059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2400" b="1" dirty="0" smtClean="0"/>
              <a:t>В 1 см – 10 км                 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(1:1000000)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2) </a:t>
            </a:r>
            <a:r>
              <a:rPr lang="ru-RU" sz="2400" b="1" dirty="0" smtClean="0"/>
              <a:t>1:500  </a:t>
            </a:r>
            <a:r>
              <a:rPr lang="ru-RU" sz="2400" b="1" dirty="0" smtClean="0">
                <a:solidFill>
                  <a:srgbClr val="FF0000"/>
                </a:solidFill>
              </a:rPr>
              <a:t>            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(в 1 см – 5 м)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3) </a:t>
            </a:r>
            <a:r>
              <a:rPr lang="ru-RU" sz="2400" b="1" dirty="0" smtClean="0"/>
              <a:t>Расстояние от мельницы до родника 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370 м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4)</a:t>
            </a:r>
            <a:r>
              <a:rPr lang="ru-RU" sz="2400" b="1" dirty="0" smtClean="0"/>
              <a:t>А) 1:200000</a:t>
            </a:r>
            <a:endParaRPr lang="ru-RU" sz="2400" b="1" i="1" dirty="0" smtClean="0"/>
          </a:p>
          <a:p>
            <a:pPr>
              <a:buNone/>
            </a:pPr>
            <a:r>
              <a:rPr lang="ru-RU" sz="2400" b="1" dirty="0" smtClean="0"/>
              <a:t>    Б) 1:43000</a:t>
            </a:r>
            <a:endParaRPr lang="ru-RU" sz="2400" b="1" i="1" dirty="0" smtClean="0"/>
          </a:p>
          <a:p>
            <a:pPr>
              <a:buNone/>
            </a:pPr>
            <a:r>
              <a:rPr lang="ru-RU" sz="2400" b="1" dirty="0" smtClean="0"/>
              <a:t>    В) 1:700000  </a:t>
            </a:r>
            <a:r>
              <a:rPr lang="ru-RU" sz="2400" dirty="0" smtClean="0"/>
              <a:t>                  </a:t>
            </a:r>
          </a:p>
          <a:p>
            <a:pPr>
              <a:buNone/>
            </a:pPr>
            <a:r>
              <a:rPr lang="ru-RU" sz="2400" i="1" dirty="0" smtClean="0"/>
              <a:t>  </a:t>
            </a:r>
            <a:r>
              <a:rPr lang="ru-RU" sz="2400" b="1" i="1" dirty="0" smtClean="0">
                <a:solidFill>
                  <a:srgbClr val="FF0000"/>
                </a:solidFill>
              </a:rPr>
              <a:t>(В,А,Б)</a:t>
            </a:r>
          </a:p>
          <a:p>
            <a:pPr marL="514350" indent="-51435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64410" y="510203"/>
            <a:ext cx="8183880" cy="701147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Команда «Компас»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28736"/>
            <a:ext cx="8183880" cy="485778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2400" b="1" dirty="0" smtClean="0"/>
              <a:t>В 1 см – 2000 м </a:t>
            </a:r>
          </a:p>
          <a:p>
            <a:pPr marL="514350" indent="-514350">
              <a:buNone/>
            </a:pPr>
            <a:r>
              <a:rPr lang="ru-RU" sz="2400" b="1" dirty="0" smtClean="0"/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(1:200000)</a:t>
            </a:r>
          </a:p>
          <a:p>
            <a:pPr marL="742950" indent="-742950">
              <a:buAutoNum type="arabicParenR" startAt="2"/>
            </a:pPr>
            <a:r>
              <a:rPr lang="ru-RU" sz="2400" b="1" dirty="0" smtClean="0"/>
              <a:t>1:1000   </a:t>
            </a:r>
            <a:r>
              <a:rPr lang="ru-RU" sz="2400" dirty="0" smtClean="0"/>
              <a:t>   </a:t>
            </a:r>
          </a:p>
          <a:p>
            <a:pPr marL="742950" indent="-74295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(в 1 см – 10 м)</a:t>
            </a:r>
          </a:p>
          <a:p>
            <a:pPr marL="742950" indent="-742950">
              <a:buAutoNum type="arabicParenR" startAt="3"/>
            </a:pPr>
            <a:r>
              <a:rPr lang="ru-RU" sz="2400" b="1" dirty="0" smtClean="0"/>
              <a:t>От мельницы до домика лесника</a:t>
            </a:r>
          </a:p>
          <a:p>
            <a:pPr marL="742950" indent="-74295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    630 м</a:t>
            </a:r>
          </a:p>
          <a:p>
            <a:pPr marL="742950" indent="-742950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4) </a:t>
            </a:r>
            <a:r>
              <a:rPr lang="ru-RU" sz="2400" b="1" dirty="0" smtClean="0"/>
              <a:t>А) 1:200</a:t>
            </a:r>
            <a:endParaRPr lang="ru-RU" sz="2400" b="1" i="1" dirty="0" smtClean="0"/>
          </a:p>
          <a:p>
            <a:pPr>
              <a:buNone/>
            </a:pPr>
            <a:r>
              <a:rPr lang="ru-RU" sz="2400" b="1" dirty="0" smtClean="0"/>
              <a:t>     Б) 1:700</a:t>
            </a:r>
            <a:endParaRPr lang="ru-RU" sz="2400" b="1" i="1" dirty="0" smtClean="0"/>
          </a:p>
          <a:p>
            <a:pPr>
              <a:buNone/>
            </a:pPr>
            <a:r>
              <a:rPr lang="ru-RU" sz="2400" b="1" dirty="0" smtClean="0"/>
              <a:t>     В) 1:55    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     (В,А,Б)</a:t>
            </a:r>
          </a:p>
          <a:p>
            <a:pPr marL="742950" indent="-742950">
              <a:buAutoNum type="arabicParenR" startAt="3"/>
            </a:pP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3296"/>
                </a:solidFill>
              </a:rPr>
              <a:t>Команда «Масштаб»</a:t>
            </a:r>
            <a:endParaRPr lang="ru-RU" dirty="0">
              <a:solidFill>
                <a:srgbClr val="00329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643050"/>
            <a:ext cx="8183880" cy="435771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3100" b="1" dirty="0" smtClean="0"/>
              <a:t>В 1 см – 100 м                 </a:t>
            </a:r>
          </a:p>
          <a:p>
            <a:pPr marL="514350" indent="-514350">
              <a:buNone/>
            </a:pPr>
            <a:r>
              <a:rPr lang="ru-RU" sz="3100" b="1" dirty="0" smtClean="0"/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(1:10000)</a:t>
            </a:r>
          </a:p>
          <a:p>
            <a:pPr marL="514350" indent="-514350">
              <a:buNone/>
            </a:pPr>
            <a:endParaRPr lang="ru-RU" sz="3100" dirty="0"/>
          </a:p>
          <a:p>
            <a:pPr marL="514350" indent="-514350">
              <a:buAutoNum type="arabicParenR" startAt="2"/>
            </a:pPr>
            <a:r>
              <a:rPr lang="ru-RU" sz="3100" b="1" dirty="0" smtClean="0"/>
              <a:t>1:20000            </a:t>
            </a:r>
          </a:p>
          <a:p>
            <a:pPr marL="514350" indent="-514350">
              <a:buNone/>
            </a:pPr>
            <a:r>
              <a:rPr lang="ru-RU" sz="3100" b="1" dirty="0" smtClean="0">
                <a:solidFill>
                  <a:srgbClr val="FF0000"/>
                </a:solidFill>
              </a:rPr>
              <a:t> (в 1 см – 200 м)</a:t>
            </a:r>
          </a:p>
          <a:p>
            <a:pPr marL="514350" indent="-514350">
              <a:buNone/>
            </a:pPr>
            <a:endParaRPr lang="ru-RU" sz="3100" dirty="0"/>
          </a:p>
          <a:p>
            <a:pPr marL="514350" indent="-514350">
              <a:buNone/>
            </a:pPr>
            <a:r>
              <a:rPr lang="ru-RU" sz="3100" b="1" dirty="0" smtClean="0">
                <a:solidFill>
                  <a:schemeClr val="accent1"/>
                </a:solidFill>
              </a:rPr>
              <a:t>3) </a:t>
            </a:r>
            <a:r>
              <a:rPr lang="ru-RU" sz="3100" b="1" dirty="0" smtClean="0"/>
              <a:t>От поселка </a:t>
            </a:r>
            <a:r>
              <a:rPr lang="ru-RU" sz="3100" b="1" dirty="0" err="1" smtClean="0"/>
              <a:t>Ладогино</a:t>
            </a:r>
            <a:r>
              <a:rPr lang="ru-RU" sz="3100" b="1" dirty="0" smtClean="0"/>
              <a:t> расстояние до родника  </a:t>
            </a:r>
          </a:p>
          <a:p>
            <a:pPr marL="514350" indent="-514350">
              <a:buNone/>
            </a:pPr>
            <a:r>
              <a:rPr lang="ru-RU" sz="3100" b="1" dirty="0" smtClean="0">
                <a:solidFill>
                  <a:srgbClr val="FF0000"/>
                </a:solidFill>
              </a:rPr>
              <a:t>200 м </a:t>
            </a:r>
          </a:p>
          <a:p>
            <a:pPr>
              <a:buNone/>
            </a:pPr>
            <a:r>
              <a:rPr lang="ru-RU" sz="3100" b="1" dirty="0" smtClean="0">
                <a:solidFill>
                  <a:schemeClr val="accent1"/>
                </a:solidFill>
              </a:rPr>
              <a:t>4)</a:t>
            </a:r>
            <a:r>
              <a:rPr lang="ru-RU" sz="3100" dirty="0" smtClean="0">
                <a:solidFill>
                  <a:schemeClr val="accent1"/>
                </a:solidFill>
              </a:rPr>
              <a:t> </a:t>
            </a:r>
          </a:p>
          <a:p>
            <a:pPr>
              <a:buNone/>
            </a:pPr>
            <a:r>
              <a:rPr lang="ru-RU" sz="3100" b="1" dirty="0" smtClean="0"/>
              <a:t>А) 1: 7500000</a:t>
            </a:r>
            <a:endParaRPr lang="ru-RU" sz="3100" b="1" i="1" dirty="0" smtClean="0"/>
          </a:p>
          <a:p>
            <a:pPr>
              <a:buNone/>
            </a:pPr>
            <a:r>
              <a:rPr lang="ru-RU" sz="3100" b="1" dirty="0" smtClean="0"/>
              <a:t>Б)  1: 250000</a:t>
            </a:r>
            <a:endParaRPr lang="ru-RU" sz="3100" b="1" i="1" dirty="0" smtClean="0"/>
          </a:p>
          <a:p>
            <a:pPr>
              <a:buNone/>
            </a:pPr>
            <a:r>
              <a:rPr lang="ru-RU" sz="3100" b="1" dirty="0" smtClean="0"/>
              <a:t>В) 1: 660000</a:t>
            </a:r>
          </a:p>
          <a:p>
            <a:pPr>
              <a:buNone/>
            </a:pPr>
            <a:r>
              <a:rPr lang="ru-RU" sz="3100" b="1" dirty="0" smtClean="0"/>
              <a:t>  </a:t>
            </a:r>
            <a:r>
              <a:rPr lang="ru-RU" sz="3100" b="1" i="1" dirty="0" smtClean="0">
                <a:solidFill>
                  <a:srgbClr val="FF0000"/>
                </a:solidFill>
              </a:rPr>
              <a:t>(А,В,Б)</a:t>
            </a:r>
          </a:p>
          <a:p>
            <a:pPr marL="514350" indent="-51435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14356"/>
            <a:ext cx="8183880" cy="857256"/>
          </a:xfrm>
        </p:spPr>
        <p:txBody>
          <a:bodyPr/>
          <a:lstStyle/>
          <a:p>
            <a:pPr algn="ctr"/>
            <a:r>
              <a:rPr lang="ru-RU" dirty="0" smtClean="0"/>
              <a:t>Задания по координатам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401080" cy="38576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В 1896 году английский ученый Д. </a:t>
            </a:r>
            <a:r>
              <a:rPr lang="ru-RU" dirty="0" err="1" smtClean="0"/>
              <a:t>Левингстон</a:t>
            </a:r>
            <a:r>
              <a:rPr lang="ru-RU" dirty="0" smtClean="0"/>
              <a:t> совершил замечательное открытие в точке 18 гр. ю.ш.,26 гр. в.д.</a:t>
            </a:r>
          </a:p>
          <a:p>
            <a:pPr>
              <a:buNone/>
            </a:pPr>
            <a:r>
              <a:rPr lang="ru-RU" dirty="0" smtClean="0"/>
              <a:t>    Что это?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Водопад Виктория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Найдите координаты истока реки Оби.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53  с.ш.,85  </a:t>
            </a:r>
            <a:r>
              <a:rPr lang="ru-RU" b="1" dirty="0" err="1" smtClean="0">
                <a:solidFill>
                  <a:srgbClr val="FF0000"/>
                </a:solidFill>
              </a:rPr>
              <a:t>в.д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рпр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1" y="4555984"/>
            <a:ext cx="1714512" cy="17305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642942"/>
          </a:xfrm>
        </p:spPr>
        <p:txBody>
          <a:bodyPr/>
          <a:lstStyle/>
          <a:p>
            <a:r>
              <a:rPr lang="ru-RU" dirty="0" smtClean="0"/>
              <a:t>Задания по координатам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071546"/>
            <a:ext cx="8183880" cy="4857784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Шхуна «Пилигрим» находилась под 44  </a:t>
            </a:r>
            <a:r>
              <a:rPr lang="ru-RU" dirty="0" err="1" smtClean="0"/>
              <a:t>ю.ш</a:t>
            </a:r>
            <a:r>
              <a:rPr lang="ru-RU" dirty="0" smtClean="0"/>
              <a:t>., 165 </a:t>
            </a:r>
            <a:r>
              <a:rPr lang="ru-RU" dirty="0" err="1" smtClean="0"/>
              <a:t>з.д</a:t>
            </a:r>
            <a:r>
              <a:rPr lang="ru-RU" dirty="0" smtClean="0"/>
              <a:t>.</a:t>
            </a:r>
          </a:p>
          <a:p>
            <a:pPr marL="514350" indent="-514350">
              <a:buNone/>
            </a:pPr>
            <a:r>
              <a:rPr lang="ru-RU" dirty="0" smtClean="0"/>
              <a:t>      В каком океане и вблизи каких островов находились герои романа «Пятнадцатилетний капитан»?</a:t>
            </a:r>
          </a:p>
          <a:p>
            <a:pPr marL="514350" indent="-51435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Тихий океан, вблизи архипелага Новая Зеландия.</a:t>
            </a:r>
          </a:p>
          <a:p>
            <a:pPr marL="514350" indent="-514350">
              <a:buAutoNum type="arabicParenR" startAt="2"/>
            </a:pPr>
            <a:r>
              <a:rPr lang="ru-RU" dirty="0" smtClean="0"/>
              <a:t>Определить координаты  высшей точки Уральских гор</a:t>
            </a:r>
          </a:p>
          <a:p>
            <a:pPr marL="514350" indent="-51435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65 с.ш.,61 в.д.</a:t>
            </a:r>
          </a:p>
          <a:p>
            <a:pPr marL="514350" indent="-514350">
              <a:buAutoNum type="arabicParenR" startAt="2"/>
            </a:pPr>
            <a:endParaRPr lang="ru-RU" dirty="0"/>
          </a:p>
        </p:txBody>
      </p:sp>
      <p:pic>
        <p:nvPicPr>
          <p:cNvPr id="4" name="Рисунок 3" descr="111142089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4857760"/>
            <a:ext cx="1648569" cy="14287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/>
          <a:lstStyle/>
          <a:p>
            <a:r>
              <a:rPr lang="ru-RU" dirty="0" smtClean="0"/>
              <a:t>Задания по координатам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14488"/>
            <a:ext cx="8183880" cy="45720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Африканцы называют эту гору – «Горой божества холода»,определите ее по координатам 3 </a:t>
            </a:r>
            <a:r>
              <a:rPr lang="ru-RU" dirty="0" err="1" smtClean="0"/>
              <a:t>ю.ш</a:t>
            </a:r>
            <a:r>
              <a:rPr lang="ru-RU" dirty="0" smtClean="0"/>
              <a:t>., 38  </a:t>
            </a:r>
            <a:r>
              <a:rPr lang="ru-RU" dirty="0"/>
              <a:t>в</a:t>
            </a:r>
            <a:r>
              <a:rPr lang="ru-RU" dirty="0" smtClean="0"/>
              <a:t>.д.</a:t>
            </a:r>
          </a:p>
          <a:p>
            <a:pPr marL="514350" indent="-51435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Килиманджаро</a:t>
            </a:r>
            <a:endParaRPr lang="ru-RU" b="1" dirty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ru-RU" dirty="0" smtClean="0">
                <a:solidFill>
                  <a:schemeClr val="accent1"/>
                </a:solidFill>
              </a:rPr>
              <a:t>2) </a:t>
            </a:r>
            <a:r>
              <a:rPr lang="ru-RU" dirty="0" smtClean="0"/>
              <a:t>Определите координаты  высшей  точки Кавказа</a:t>
            </a:r>
          </a:p>
          <a:p>
            <a:pPr marL="514350" indent="-51435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44 </a:t>
            </a:r>
            <a:r>
              <a:rPr lang="ru-RU" b="1" dirty="0" err="1" smtClean="0">
                <a:solidFill>
                  <a:srgbClr val="FF0000"/>
                </a:solidFill>
              </a:rPr>
              <a:t>с.ш</a:t>
            </a:r>
            <a:r>
              <a:rPr lang="ru-RU" b="1" dirty="0" smtClean="0">
                <a:solidFill>
                  <a:srgbClr val="FF0000"/>
                </a:solidFill>
              </a:rPr>
              <a:t>., 43 в.д.</a:t>
            </a:r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  <p:pic>
        <p:nvPicPr>
          <p:cNvPr id="4" name="Рисунок 3" descr="iCARTEH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4786322"/>
            <a:ext cx="2159994" cy="15716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1214446"/>
          </a:xfrm>
        </p:spPr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214554"/>
            <a:ext cx="8183880" cy="250375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4000" b="1" dirty="0" smtClean="0"/>
              <a:t>Сочинение на тему: «Как поспорили план и карта, кто из них важнее и нужнее»</a:t>
            </a:r>
          </a:p>
          <a:p>
            <a:pPr>
              <a:buNone/>
            </a:pPr>
            <a:endParaRPr lang="ru-RU" sz="4000" b="1" dirty="0"/>
          </a:p>
          <a:p>
            <a:pPr>
              <a:buNone/>
            </a:pPr>
            <a:endParaRPr lang="ru-RU" sz="4000" b="1" dirty="0" smtClean="0"/>
          </a:p>
          <a:p>
            <a:pPr>
              <a:buFont typeface="Wingdings" pitchFamily="2" charset="2"/>
              <a:buChar char="v"/>
            </a:pPr>
            <a:r>
              <a:rPr lang="ru-RU" sz="4000" b="1" dirty="0" smtClean="0"/>
              <a:t> Загадки, пословицы, поговорки, стихотворения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1143000"/>
          </a:xfrm>
        </p:spPr>
        <p:txBody>
          <a:bodyPr/>
          <a:lstStyle/>
          <a:p>
            <a:pPr algn="ctr"/>
            <a:r>
              <a:rPr lang="ru-RU" b="1" dirty="0" smtClean="0"/>
              <a:t>Эпиграф урока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None/>
            </a:pPr>
            <a:endParaRPr lang="ru-RU" sz="4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ru-RU" sz="4800" b="1" i="1" dirty="0" smtClean="0">
                <a:solidFill>
                  <a:srgbClr val="003296"/>
                </a:solidFill>
              </a:rPr>
              <a:t>«Есть карты мира, звезд, планет.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003296"/>
                </a:solidFill>
              </a:rPr>
              <a:t>Познание идет путем побед»</a:t>
            </a:r>
          </a:p>
          <a:p>
            <a:pPr algn="r">
              <a:buNone/>
            </a:pPr>
            <a:r>
              <a:rPr lang="ru-RU" dirty="0"/>
              <a:t> </a:t>
            </a:r>
            <a:r>
              <a:rPr lang="ru-RU" dirty="0" smtClean="0"/>
              <a:t>                    </a:t>
            </a:r>
            <a:r>
              <a:rPr lang="ru-RU" i="1" dirty="0" smtClean="0"/>
              <a:t>Джордж Байрон</a:t>
            </a:r>
            <a:endParaRPr lang="ru-RU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Спасибо за урок!!!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7200" dirty="0"/>
          </a:p>
        </p:txBody>
      </p:sp>
      <p:pic>
        <p:nvPicPr>
          <p:cNvPr id="6" name="Рисунок 5" descr="6461b2c87f8cc289d95a508f687bbb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000240"/>
            <a:ext cx="8183880" cy="40348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85926"/>
            <a:ext cx="8183880" cy="38576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sz="2400" dirty="0" smtClean="0"/>
              <a:t>Обобщить и систематизировать знания по теме: «План и карта».  Закрепить умения работать с планом местности и географической картой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/>
              <a:t> </a:t>
            </a:r>
            <a:r>
              <a:rPr lang="ru-RU" sz="2400" dirty="0" smtClean="0"/>
              <a:t>  Развивать способности применять знания и умения в решении проблемных ситуаций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/>
              <a:t> </a:t>
            </a:r>
            <a:r>
              <a:rPr lang="ru-RU" sz="2400" dirty="0" smtClean="0"/>
              <a:t> Развивать умения работать в группе, активизировать познавательный интерес к географии.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785794"/>
            <a:ext cx="4857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Задачи урока:</a:t>
            </a:r>
            <a:endParaRPr lang="ru-RU" sz="4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17145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«Давайте познакомимся»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329642" cy="407196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1 команда - </a:t>
            </a:r>
            <a:r>
              <a:rPr lang="ru-RU" sz="4800" b="1" dirty="0" smtClean="0">
                <a:solidFill>
                  <a:srgbClr val="FF0000"/>
                </a:solidFill>
              </a:rPr>
              <a:t>« Экватор»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2 команда – </a:t>
            </a:r>
            <a:r>
              <a:rPr lang="ru-RU" sz="4800" b="1" dirty="0" smtClean="0">
                <a:solidFill>
                  <a:srgbClr val="003296"/>
                </a:solidFill>
              </a:rPr>
              <a:t>«Масштаб»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3 команда – </a:t>
            </a:r>
            <a:r>
              <a:rPr lang="ru-RU" sz="4800" b="1" dirty="0" smtClean="0">
                <a:solidFill>
                  <a:srgbClr val="FFC000"/>
                </a:solidFill>
              </a:rPr>
              <a:t>«Компас»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«Загадочное письмо»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285860"/>
            <a:ext cx="8183880" cy="4857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0, 90, 315, 90, 180, 270,45</a:t>
            </a:r>
            <a:endParaRPr lang="ru-RU" sz="40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3071802" y="4000504"/>
            <a:ext cx="257176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071802" y="3929066"/>
            <a:ext cx="264320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071802" y="2928934"/>
            <a:ext cx="2428892" cy="207170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214678" y="3000372"/>
            <a:ext cx="2428892" cy="20002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000496" y="2000240"/>
            <a:ext cx="723904" cy="673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428868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86446" y="3643314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71934" y="5357826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3643314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2500306"/>
            <a:ext cx="7858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00042"/>
            <a:ext cx="7772400" cy="928694"/>
          </a:xfrm>
        </p:spPr>
        <p:txBody>
          <a:bodyPr/>
          <a:lstStyle/>
          <a:p>
            <a:r>
              <a:rPr lang="ru-RU" dirty="0" smtClean="0"/>
              <a:t>«Загадочное письмо»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643050"/>
            <a:ext cx="8358246" cy="4929222"/>
          </a:xfrm>
        </p:spPr>
        <p:txBody>
          <a:bodyPr/>
          <a:lstStyle/>
          <a:p>
            <a:pPr algn="l"/>
            <a:r>
              <a:rPr lang="ru-RU" b="1" dirty="0" smtClean="0"/>
              <a:t> </a:t>
            </a:r>
            <a:r>
              <a:rPr lang="ru-RU" sz="3000" b="1" dirty="0" smtClean="0">
                <a:solidFill>
                  <a:schemeClr val="tx1"/>
                </a:solidFill>
              </a:rPr>
              <a:t>90,270,180,135,315,45,225,315,225</a:t>
            </a:r>
            <a:endParaRPr lang="ru-RU" sz="3000" b="1" i="1" dirty="0" smtClean="0">
              <a:solidFill>
                <a:schemeClr val="tx1"/>
              </a:solidFill>
            </a:endParaRPr>
          </a:p>
          <a:p>
            <a:pPr algn="l"/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3071802" y="4286256"/>
            <a:ext cx="271464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143240" y="4214818"/>
            <a:ext cx="264320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3428992" y="3214686"/>
            <a:ext cx="2071702" cy="20002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428992" y="3357562"/>
            <a:ext cx="2000264" cy="17859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643174" y="2643182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2500306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857884" y="392906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00694" y="500063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00496" y="571501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428860" y="392906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71736" y="5214950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42918"/>
            <a:ext cx="77724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«Загадочное письмо»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7994742" cy="5000660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180,270,315,225,135,45,180</a:t>
            </a:r>
            <a:endParaRPr lang="ru-RU" sz="3600" b="1" i="1" dirty="0" smtClean="0">
              <a:solidFill>
                <a:schemeClr val="tx1"/>
              </a:solidFill>
            </a:endParaRPr>
          </a:p>
          <a:p>
            <a:pPr algn="l"/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3000364" y="4143380"/>
            <a:ext cx="285752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786050" y="4000504"/>
            <a:ext cx="328614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3143240" y="3000372"/>
            <a:ext cx="2357454" cy="22145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214678" y="3143248"/>
            <a:ext cx="2714644" cy="20002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643570" y="2357430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500063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5643578"/>
            <a:ext cx="7858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5214950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00232" y="3786190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357422" y="250030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pic>
        <p:nvPicPr>
          <p:cNvPr id="18" name="Рисунок 17" descr="iCAH7VCW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3571876"/>
            <a:ext cx="2000240" cy="200024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Chegyrka_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8805633" cy="6715148"/>
          </a:xfrm>
        </p:spPr>
      </p:pic>
      <p:sp>
        <p:nvSpPr>
          <p:cNvPr id="5" name="Блок-схема: решение 4"/>
          <p:cNvSpPr/>
          <p:nvPr/>
        </p:nvSpPr>
        <p:spPr>
          <a:xfrm>
            <a:off x="3000364" y="428604"/>
            <a:ext cx="4071966" cy="785818"/>
          </a:xfrm>
          <a:prstGeom prst="flowChartDecision">
            <a:avLst/>
          </a:prstGeom>
          <a:solidFill>
            <a:srgbClr val="0070C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ЛЕГЕНДА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961555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8429684" cy="6215106"/>
          </a:xfrm>
        </p:spPr>
      </p:pic>
      <p:sp>
        <p:nvSpPr>
          <p:cNvPr id="5" name="Двойная волна 4"/>
          <p:cNvSpPr/>
          <p:nvPr/>
        </p:nvSpPr>
        <p:spPr>
          <a:xfrm>
            <a:off x="3286116" y="571480"/>
            <a:ext cx="3143272" cy="714380"/>
          </a:xfrm>
          <a:prstGeom prst="doubleWave">
            <a:avLst>
              <a:gd name="adj1" fmla="val 6250"/>
              <a:gd name="adj2" fmla="val -1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Р. Катунь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583</TotalTime>
  <Words>471</Words>
  <Application>Microsoft Office PowerPoint</Application>
  <PresentationFormat>Экран (4:3)</PresentationFormat>
  <Paragraphs>111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Урок-игра «План и карта» </vt:lpstr>
      <vt:lpstr>Эпиграф урока</vt:lpstr>
      <vt:lpstr>Слайд 3</vt:lpstr>
      <vt:lpstr>«Давайте познакомимся» </vt:lpstr>
      <vt:lpstr>«Загадочное письмо»</vt:lpstr>
      <vt:lpstr>«Загадочное письмо»</vt:lpstr>
      <vt:lpstr>«Загадочное письмо»</vt:lpstr>
      <vt:lpstr>Слайд 8</vt:lpstr>
      <vt:lpstr>Слайд 9</vt:lpstr>
      <vt:lpstr>Слайд 10</vt:lpstr>
      <vt:lpstr>Слайд 11</vt:lpstr>
      <vt:lpstr>Слайд 12</vt:lpstr>
      <vt:lpstr>Команда «Экватор»</vt:lpstr>
      <vt:lpstr>Команда «Компас»</vt:lpstr>
      <vt:lpstr>Команда «Масштаб»</vt:lpstr>
      <vt:lpstr>Задания по координатам</vt:lpstr>
      <vt:lpstr>Задания по координатам</vt:lpstr>
      <vt:lpstr>Задания по координатам</vt:lpstr>
      <vt:lpstr>Домашнее задание</vt:lpstr>
      <vt:lpstr>Спасибо за урок!!!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Урок-игра «План и карта»</dc:title>
  <dc:creator> </dc:creator>
  <cp:lastModifiedBy>учитель</cp:lastModifiedBy>
  <cp:revision>59</cp:revision>
  <dcterms:created xsi:type="dcterms:W3CDTF">2009-12-13T05:14:36Z</dcterms:created>
  <dcterms:modified xsi:type="dcterms:W3CDTF">2014-01-03T14:22:51Z</dcterms:modified>
</cp:coreProperties>
</file>