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9" r:id="rId4"/>
    <p:sldId id="262" r:id="rId5"/>
    <p:sldId id="261" r:id="rId6"/>
    <p:sldId id="263" r:id="rId7"/>
    <p:sldId id="265" r:id="rId8"/>
    <p:sldId id="268" r:id="rId9"/>
    <p:sldId id="269" r:id="rId10"/>
    <p:sldId id="270" r:id="rId11"/>
    <p:sldId id="271" r:id="rId12"/>
    <p:sldId id="272" r:id="rId13"/>
    <p:sldId id="273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C5641-961E-441A-A5D7-ABAB7ED960D7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10F2B-44BE-416F-8AF8-E3918B80C5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5429-42C5-44AC-B1FB-F2AF8E27B949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59C4-8FA7-42C9-867F-1FBC1ADC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5429-42C5-44AC-B1FB-F2AF8E27B949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59C4-8FA7-42C9-867F-1FBC1ADC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5429-42C5-44AC-B1FB-F2AF8E27B949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59C4-8FA7-42C9-867F-1FBC1ADC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5429-42C5-44AC-B1FB-F2AF8E27B949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59C4-8FA7-42C9-867F-1FBC1ADC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5429-42C5-44AC-B1FB-F2AF8E27B949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59C4-8FA7-42C9-867F-1FBC1ADC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5429-42C5-44AC-B1FB-F2AF8E27B949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59C4-8FA7-42C9-867F-1FBC1ADC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5429-42C5-44AC-B1FB-F2AF8E27B949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59C4-8FA7-42C9-867F-1FBC1ADC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5429-42C5-44AC-B1FB-F2AF8E27B949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59C4-8FA7-42C9-867F-1FBC1ADC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5429-42C5-44AC-B1FB-F2AF8E27B949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59C4-8FA7-42C9-867F-1FBC1ADC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5429-42C5-44AC-B1FB-F2AF8E27B949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59C4-8FA7-42C9-867F-1FBC1ADC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5429-42C5-44AC-B1FB-F2AF8E27B949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1FD59C4-8FA7-42C9-867F-1FBC1ADCF8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1F5429-42C5-44AC-B1FB-F2AF8E27B949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FD59C4-8FA7-42C9-867F-1FBC1ADCF8A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708920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Параллельное и последовательное соединение проводников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Примеры соединения проводников в быту.</a:t>
            </a:r>
            <a:endParaRPr lang="ru-RU" dirty="0"/>
          </a:p>
        </p:txBody>
      </p:sp>
      <p:pic>
        <p:nvPicPr>
          <p:cNvPr id="4" name="Содержимое 3" descr="Последовательное и параллельное соединение бытовых электроприборов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3087" y="2477294"/>
            <a:ext cx="545782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24912"/>
          </a:xfrm>
        </p:spPr>
        <p:txBody>
          <a:bodyPr>
            <a:normAutofit/>
          </a:bodyPr>
          <a:lstStyle/>
          <a:p>
            <a:r>
              <a:rPr lang="ru-RU" dirty="0" smtClean="0"/>
              <a:t>С какой целью бытовые </a:t>
            </a:r>
            <a:r>
              <a:rPr lang="ru-RU" dirty="0" smtClean="0"/>
              <a:t>приборы соединены между собой параллельно?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85184"/>
            <a:ext cx="8229600" cy="123941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Презентация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Практическое задание №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67957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 плане первого этажа начертите схему электрической проводки деревянного дома.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Подведем итоги урока.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Повторили</a:t>
            </a:r>
          </a:p>
          <a:p>
            <a:r>
              <a:rPr lang="ru-RU" smtClean="0"/>
              <a:t>Проверили</a:t>
            </a:r>
            <a:endParaRPr lang="ru-RU" dirty="0" smtClean="0"/>
          </a:p>
          <a:p>
            <a:r>
              <a:rPr lang="ru-RU" dirty="0" smtClean="0"/>
              <a:t>Узнали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1656184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>
              <a:buNone/>
            </a:pPr>
            <a:r>
              <a:rPr lang="ru-RU" sz="8800" dirty="0" smtClean="0"/>
              <a:t> Всем спасибо!</a:t>
            </a:r>
            <a:endParaRPr lang="ru-RU" sz="8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Последовательно соединение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</a:t>
            </a:r>
            <a:r>
              <a:rPr lang="ru-RU" dirty="0" smtClean="0"/>
              <a:t>общ</a:t>
            </a:r>
            <a:r>
              <a:rPr lang="en-US" dirty="0" smtClean="0"/>
              <a:t>.</a:t>
            </a:r>
            <a:r>
              <a:rPr lang="ru-RU" dirty="0" smtClean="0"/>
              <a:t> = </a:t>
            </a:r>
            <a:r>
              <a:rPr lang="en-US" dirty="0" smtClean="0"/>
              <a:t>I1 = I2</a:t>
            </a:r>
          </a:p>
          <a:p>
            <a:pPr marL="514350" indent="-514350">
              <a:buAutoNum type="arabicPeriod"/>
            </a:pPr>
            <a:r>
              <a:rPr lang="en-US" dirty="0" smtClean="0"/>
              <a:t>U</a:t>
            </a:r>
            <a:r>
              <a:rPr lang="ru-RU" dirty="0" smtClean="0"/>
              <a:t>общ. = </a:t>
            </a:r>
            <a:r>
              <a:rPr lang="en-US" dirty="0" smtClean="0"/>
              <a:t>U1 + U2</a:t>
            </a:r>
          </a:p>
          <a:p>
            <a:pPr marL="514350" indent="-514350">
              <a:buAutoNum type="arabicPeriod"/>
            </a:pPr>
            <a:r>
              <a:rPr lang="en-US" dirty="0" smtClean="0"/>
              <a:t>R</a:t>
            </a:r>
            <a:r>
              <a:rPr lang="ru-RU" dirty="0" smtClean="0"/>
              <a:t>общ. = </a:t>
            </a:r>
            <a:r>
              <a:rPr lang="en-US" dirty="0" smtClean="0"/>
              <a:t>R1 + R2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2276872"/>
            <a:ext cx="9144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23928" y="2276872"/>
            <a:ext cx="9144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R2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347864" y="3501008"/>
            <a:ext cx="5543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4139952" y="2780928"/>
            <a:ext cx="5543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2555776" y="2780928"/>
            <a:ext cx="5543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5436096" y="2204864"/>
            <a:ext cx="5543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>
            <a:endCxn id="4" idx="1"/>
          </p:cNvCxnSpPr>
          <p:nvPr/>
        </p:nvCxnSpPr>
        <p:spPr>
          <a:xfrm>
            <a:off x="1475656" y="2456892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4" idx="3"/>
            <a:endCxn id="5" idx="1"/>
          </p:cNvCxnSpPr>
          <p:nvPr/>
        </p:nvCxnSpPr>
        <p:spPr>
          <a:xfrm>
            <a:off x="3326160" y="2456892"/>
            <a:ext cx="597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5" idx="3"/>
            <a:endCxn id="10" idx="2"/>
          </p:cNvCxnSpPr>
          <p:nvPr/>
        </p:nvCxnSpPr>
        <p:spPr>
          <a:xfrm>
            <a:off x="4838328" y="2456892"/>
            <a:ext cx="597768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123728" y="2492896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9" idx="2"/>
          </p:cNvCxnSpPr>
          <p:nvPr/>
        </p:nvCxnSpPr>
        <p:spPr>
          <a:xfrm>
            <a:off x="2123728" y="306896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9" idx="6"/>
          </p:cNvCxnSpPr>
          <p:nvPr/>
        </p:nvCxnSpPr>
        <p:spPr>
          <a:xfrm>
            <a:off x="3110136" y="3068960"/>
            <a:ext cx="3817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491880" y="2492896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707904" y="2492896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endCxn id="8" idx="2"/>
          </p:cNvCxnSpPr>
          <p:nvPr/>
        </p:nvCxnSpPr>
        <p:spPr>
          <a:xfrm>
            <a:off x="3707904" y="306896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8" idx="6"/>
          </p:cNvCxnSpPr>
          <p:nvPr/>
        </p:nvCxnSpPr>
        <p:spPr>
          <a:xfrm>
            <a:off x="4694312" y="3068960"/>
            <a:ext cx="3817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5076056" y="2492896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1835696" y="2492896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endCxn id="7" idx="2"/>
          </p:cNvCxnSpPr>
          <p:nvPr/>
        </p:nvCxnSpPr>
        <p:spPr>
          <a:xfrm>
            <a:off x="1835696" y="3789040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7" idx="6"/>
          </p:cNvCxnSpPr>
          <p:nvPr/>
        </p:nvCxnSpPr>
        <p:spPr>
          <a:xfrm>
            <a:off x="3902224" y="3789040"/>
            <a:ext cx="1389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292080" y="2492896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stCxn id="10" idx="6"/>
          </p:cNvCxnSpPr>
          <p:nvPr/>
        </p:nvCxnSpPr>
        <p:spPr>
          <a:xfrm>
            <a:off x="5990456" y="2492896"/>
            <a:ext cx="741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Овал 60"/>
          <p:cNvSpPr/>
          <p:nvPr/>
        </p:nvSpPr>
        <p:spPr>
          <a:xfrm flipV="1">
            <a:off x="1835696" y="2420888"/>
            <a:ext cx="50304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 flipH="1">
            <a:off x="2123728" y="2420888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3491880" y="242088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3707904" y="2420888"/>
            <a:ext cx="50304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5076056" y="2492896"/>
            <a:ext cx="45719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5292080" y="249289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Параллельное соединение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ru-RU" dirty="0" smtClean="0"/>
              <a:t>1.    </a:t>
            </a:r>
            <a:r>
              <a:rPr lang="en-US" dirty="0" smtClean="0"/>
              <a:t>I</a:t>
            </a:r>
            <a:r>
              <a:rPr lang="ru-RU" dirty="0" smtClean="0"/>
              <a:t>общ</a:t>
            </a:r>
            <a:r>
              <a:rPr lang="en-US" dirty="0" smtClean="0"/>
              <a:t>.</a:t>
            </a:r>
            <a:r>
              <a:rPr lang="ru-RU" dirty="0" smtClean="0"/>
              <a:t> = </a:t>
            </a:r>
            <a:r>
              <a:rPr lang="en-US" dirty="0" smtClean="0"/>
              <a:t>I1 </a:t>
            </a:r>
            <a:r>
              <a:rPr lang="ru-RU" dirty="0" smtClean="0"/>
              <a:t>+</a:t>
            </a:r>
            <a:r>
              <a:rPr lang="en-US" dirty="0" smtClean="0"/>
              <a:t> I2</a:t>
            </a:r>
          </a:p>
          <a:p>
            <a:pPr marL="514350" indent="-514350">
              <a:buNone/>
            </a:pPr>
            <a:r>
              <a:rPr lang="ru-RU" dirty="0" smtClean="0"/>
              <a:t>2.    </a:t>
            </a:r>
            <a:r>
              <a:rPr lang="en-US" dirty="0" smtClean="0"/>
              <a:t>U</a:t>
            </a:r>
            <a:r>
              <a:rPr lang="ru-RU" dirty="0" smtClean="0"/>
              <a:t>общ. = </a:t>
            </a:r>
            <a:r>
              <a:rPr lang="en-US" dirty="0" smtClean="0"/>
              <a:t>U1 </a:t>
            </a:r>
            <a:r>
              <a:rPr lang="ru-RU" dirty="0" smtClean="0"/>
              <a:t>+</a:t>
            </a:r>
            <a:r>
              <a:rPr lang="en-US" dirty="0" smtClean="0"/>
              <a:t> U</a:t>
            </a:r>
            <a:r>
              <a:rPr lang="ru-RU" dirty="0" smtClean="0"/>
              <a:t>2</a:t>
            </a:r>
          </a:p>
          <a:p>
            <a:pPr marL="514350" indent="-514350">
              <a:buNone/>
            </a:pPr>
            <a:r>
              <a:rPr lang="ru-RU" dirty="0" smtClean="0"/>
              <a:t>     </a:t>
            </a:r>
            <a:endParaRPr lang="en-US" dirty="0" smtClean="0"/>
          </a:p>
          <a:p>
            <a:pPr marL="514350" indent="-514350">
              <a:buNone/>
            </a:pPr>
            <a:r>
              <a:rPr lang="ru-RU" dirty="0" smtClean="0"/>
              <a:t>3.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2276872"/>
            <a:ext cx="9144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3212976"/>
            <a:ext cx="9144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R2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491880" y="3789040"/>
            <a:ext cx="5543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6228184" y="2708920"/>
            <a:ext cx="5543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</a:t>
            </a:r>
          </a:p>
        </p:txBody>
      </p:sp>
      <p:sp>
        <p:nvSpPr>
          <p:cNvPr id="9" name="Овал 8"/>
          <p:cNvSpPr/>
          <p:nvPr/>
        </p:nvSpPr>
        <p:spPr>
          <a:xfrm>
            <a:off x="3923928" y="3140968"/>
            <a:ext cx="5543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</a:t>
            </a:r>
          </a:p>
        </p:txBody>
      </p:sp>
      <p:sp>
        <p:nvSpPr>
          <p:cNvPr id="10" name="Овал 9"/>
          <p:cNvSpPr/>
          <p:nvPr/>
        </p:nvSpPr>
        <p:spPr>
          <a:xfrm>
            <a:off x="3923928" y="2132856"/>
            <a:ext cx="55436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835696" y="2492896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796136" y="2996952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835696" y="3356992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4499992" y="3356992"/>
            <a:ext cx="813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1043608" y="2852936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5292080" y="2996952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endCxn id="8" idx="2"/>
          </p:cNvCxnSpPr>
          <p:nvPr/>
        </p:nvCxnSpPr>
        <p:spPr>
          <a:xfrm>
            <a:off x="5796136" y="2996952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8" idx="6"/>
          </p:cNvCxnSpPr>
          <p:nvPr/>
        </p:nvCxnSpPr>
        <p:spPr>
          <a:xfrm>
            <a:off x="6782544" y="2996952"/>
            <a:ext cx="3817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1835696" y="2492896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endCxn id="7" idx="2"/>
          </p:cNvCxnSpPr>
          <p:nvPr/>
        </p:nvCxnSpPr>
        <p:spPr>
          <a:xfrm>
            <a:off x="1619672" y="4077072"/>
            <a:ext cx="187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7" idx="6"/>
          </p:cNvCxnSpPr>
          <p:nvPr/>
        </p:nvCxnSpPr>
        <p:spPr>
          <a:xfrm>
            <a:off x="4046240" y="4077072"/>
            <a:ext cx="1749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292080" y="2492896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1619672" y="2852936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Овал 60"/>
          <p:cNvSpPr/>
          <p:nvPr/>
        </p:nvSpPr>
        <p:spPr>
          <a:xfrm flipV="1">
            <a:off x="1547664" y="2852936"/>
            <a:ext cx="50304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1835696" y="2852936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5292080" y="2924944"/>
            <a:ext cx="50304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5796136" y="2996952"/>
            <a:ext cx="45719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4" name="Объект 103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2050" name="Формула" r:id="rId3" imgW="0" imgH="0" progId="Equation.3">
              <p:embed/>
            </p:oleObj>
          </a:graphicData>
        </a:graphic>
      </p:graphicFrame>
      <p:graphicFrame>
        <p:nvGraphicFramePr>
          <p:cNvPr id="105" name="Объект 104"/>
          <p:cNvGraphicFramePr>
            <a:graphicFrameLocks noChangeAspect="1"/>
          </p:cNvGraphicFramePr>
          <p:nvPr/>
        </p:nvGraphicFramePr>
        <p:xfrm>
          <a:off x="1187624" y="5589239"/>
          <a:ext cx="2376264" cy="891099"/>
        </p:xfrm>
        <a:graphic>
          <a:graphicData uri="http://schemas.openxmlformats.org/presentationml/2006/ole">
            <p:oleObj spid="_x0000_s2051" name="Формула" r:id="rId4" imgW="111744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Заполните таблицу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850" y="1988838"/>
          <a:ext cx="8362952" cy="3816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738"/>
                <a:gridCol w="2090738"/>
                <a:gridCol w="2090738"/>
                <a:gridCol w="2090738"/>
              </a:tblGrid>
              <a:tr h="763285">
                <a:tc>
                  <a:txBody>
                    <a:bodyPr/>
                    <a:lstStyle/>
                    <a:p>
                      <a:r>
                        <a:rPr lang="ru-RU" dirty="0" smtClean="0"/>
                        <a:t>Пункт плана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Сила тока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Напряжение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Сопротивление</a:t>
                      </a:r>
                      <a:endParaRPr lang="ru-RU" dirty="0"/>
                    </a:p>
                  </a:txBody>
                  <a:tcPr/>
                </a:tc>
              </a:tr>
              <a:tr h="763285">
                <a:tc>
                  <a:txBody>
                    <a:bodyPr/>
                    <a:lstStyle/>
                    <a:p>
                      <a:r>
                        <a:rPr lang="ru-RU" dirty="0" smtClean="0"/>
                        <a:t>Обозначение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285">
                <a:tc>
                  <a:txBody>
                    <a:bodyPr/>
                    <a:lstStyle/>
                    <a:p>
                      <a:r>
                        <a:rPr lang="ru-RU" dirty="0" smtClean="0"/>
                        <a:t>Единица</a:t>
                      </a:r>
                      <a:r>
                        <a:rPr lang="ru-RU" baseline="0" dirty="0" smtClean="0"/>
                        <a:t> измерения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285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Прибор для измерения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285">
                <a:tc>
                  <a:txBody>
                    <a:bodyPr/>
                    <a:lstStyle/>
                    <a:p>
                      <a:r>
                        <a:rPr lang="ru-RU" dirty="0" smtClean="0"/>
                        <a:t>Как</a:t>
                      </a:r>
                      <a:r>
                        <a:rPr lang="ru-RU" baseline="0" dirty="0" smtClean="0"/>
                        <a:t> включается прибор в цепь?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соединены лампочки?</a:t>
            </a:r>
            <a:endParaRPr lang="ru-RU" dirty="0"/>
          </a:p>
        </p:txBody>
      </p:sp>
      <p:pic>
        <p:nvPicPr>
          <p:cNvPr id="4" name="Содержимое 3" descr="http://900igr.net/datai/fizika/Parallelnoe-i-posledovatelnoe-soedinenie-tsepi/0010-001-Primer-soedinenija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5708" y="1935163"/>
            <a:ext cx="585258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/>
          <a:lstStyle/>
          <a:p>
            <a:r>
              <a:rPr lang="ru-RU" dirty="0" smtClean="0"/>
              <a:t>Как соединены лампочки?</a:t>
            </a:r>
            <a:endParaRPr lang="ru-RU" dirty="0"/>
          </a:p>
        </p:txBody>
      </p:sp>
      <p:pic>
        <p:nvPicPr>
          <p:cNvPr id="4" name="Содержимое 3" descr="Цепь с параллельным соединением проводников 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1986756"/>
            <a:ext cx="57150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 1</a:t>
            </a:r>
            <a:endParaRPr lang="ru-RU" dirty="0"/>
          </a:p>
        </p:txBody>
      </p:sp>
      <p:pic>
        <p:nvPicPr>
          <p:cNvPr id="4" name="Содержимое 3" descr="http://gigabaza.ru/images/17/33024/29ba2ddf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5708" y="1935163"/>
            <a:ext cx="585258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Практическое задание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24036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ru-RU" dirty="0" smtClean="0"/>
              <a:t>1.Начертите схему электрической цепи, состоящей </a:t>
            </a:r>
            <a:r>
              <a:rPr lang="ru-RU" dirty="0" smtClean="0"/>
              <a:t>из источника тока, ключа, двух </a:t>
            </a:r>
            <a:r>
              <a:rPr lang="ru-RU" dirty="0" smtClean="0"/>
              <a:t>лампочек, соединенных последовательно.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2.Соберите цепь по схеме.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3. Измерьте напряжение на лампочках.</a:t>
            </a:r>
          </a:p>
          <a:p>
            <a:pPr marL="514350" indent="-514350">
              <a:buNone/>
            </a:pPr>
            <a:r>
              <a:rPr lang="ru-RU" dirty="0" smtClean="0"/>
              <a:t>4. Запишите </a:t>
            </a:r>
            <a:r>
              <a:rPr lang="en-US" dirty="0" smtClean="0"/>
              <a:t>U1 =       ,  U2 =     ,  U</a:t>
            </a:r>
            <a:r>
              <a:rPr lang="ru-RU" dirty="0" smtClean="0"/>
              <a:t>общ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=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5. </a:t>
            </a:r>
            <a:r>
              <a:rPr lang="ru-RU" dirty="0" smtClean="0"/>
              <a:t>Выполните проверку </a:t>
            </a:r>
            <a:r>
              <a:rPr lang="en-US" dirty="0" smtClean="0"/>
              <a:t> U</a:t>
            </a:r>
            <a:r>
              <a:rPr lang="ru-RU" dirty="0" smtClean="0"/>
              <a:t>общ. = </a:t>
            </a:r>
            <a:r>
              <a:rPr lang="en-US" dirty="0" smtClean="0"/>
              <a:t>U1 + U1</a:t>
            </a:r>
          </a:p>
          <a:p>
            <a:pPr marL="514350" indent="-514350">
              <a:buNone/>
            </a:pPr>
            <a:r>
              <a:rPr lang="en-US" dirty="0" smtClean="0"/>
              <a:t>6. </a:t>
            </a:r>
            <a:r>
              <a:rPr lang="ru-RU" dirty="0" smtClean="0"/>
              <a:t>Вывод (устно)</a:t>
            </a:r>
            <a:endParaRPr lang="en-US" dirty="0" smtClean="0"/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Практическое задание №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47166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dirty="0" smtClean="0"/>
              <a:t>1.Соберите электрическую цепь, состоящую из источника тока, ключа, двух лампочек.</a:t>
            </a:r>
          </a:p>
          <a:p>
            <a:pPr marL="514350" indent="-514350">
              <a:buNone/>
            </a:pPr>
            <a:r>
              <a:rPr lang="ru-RU" dirty="0" smtClean="0"/>
              <a:t>2.Соедините лампочки параллельно.</a:t>
            </a:r>
          </a:p>
          <a:p>
            <a:pPr marL="514350" indent="-514350">
              <a:buNone/>
            </a:pPr>
            <a:r>
              <a:rPr lang="ru-RU" dirty="0" smtClean="0"/>
              <a:t>3. Измерьте напряжение на лампочках.</a:t>
            </a:r>
          </a:p>
          <a:p>
            <a:pPr marL="514350" indent="-514350">
              <a:buNone/>
            </a:pPr>
            <a:r>
              <a:rPr lang="ru-RU" dirty="0" smtClean="0"/>
              <a:t>4. Запишите.</a:t>
            </a:r>
            <a:r>
              <a:rPr lang="en-US" dirty="0" smtClean="0"/>
              <a:t>U1 =     ,  U2 =      ,  U</a:t>
            </a:r>
            <a:r>
              <a:rPr lang="ru-RU" dirty="0" smtClean="0"/>
              <a:t>общ. =   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5. Выполните проверку </a:t>
            </a:r>
            <a:r>
              <a:rPr lang="en-US" dirty="0" smtClean="0"/>
              <a:t>U1 = U2 = U</a:t>
            </a:r>
            <a:r>
              <a:rPr lang="ru-RU" dirty="0" smtClean="0"/>
              <a:t>общ.</a:t>
            </a:r>
            <a:r>
              <a:rPr lang="en-US" dirty="0" smtClean="0"/>
              <a:t> 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5. Вывод (устно)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197</TotalTime>
  <Words>261</Words>
  <Application>Microsoft Office PowerPoint</Application>
  <PresentationFormat>Экран (4:3)</PresentationFormat>
  <Paragraphs>69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Поток</vt:lpstr>
      <vt:lpstr>Формула</vt:lpstr>
      <vt:lpstr>Параллельное и последовательное соединение проводников</vt:lpstr>
      <vt:lpstr>Последовательно соединение</vt:lpstr>
      <vt:lpstr>Параллельное соединение</vt:lpstr>
      <vt:lpstr>Заполните таблицу</vt:lpstr>
      <vt:lpstr>Как соединены лампочки?</vt:lpstr>
      <vt:lpstr>Как соединены лампочки?</vt:lpstr>
      <vt:lpstr>Задание № 1</vt:lpstr>
      <vt:lpstr>Практическое задание №1</vt:lpstr>
      <vt:lpstr>Практическое задание № 2</vt:lpstr>
      <vt:lpstr>Примеры соединения проводников в быту.</vt:lpstr>
      <vt:lpstr>С какой целью бытовые приборы соединены между собой параллельно?</vt:lpstr>
      <vt:lpstr>Практическое задание № 3</vt:lpstr>
      <vt:lpstr>Подведем итоги урока.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Параллельное и последовательное соединение проводников</dc:title>
  <dc:creator>Елена</dc:creator>
  <cp:lastModifiedBy>Елена</cp:lastModifiedBy>
  <cp:revision>30</cp:revision>
  <dcterms:created xsi:type="dcterms:W3CDTF">2014-04-20T12:21:13Z</dcterms:created>
  <dcterms:modified xsi:type="dcterms:W3CDTF">2014-04-24T17:26:54Z</dcterms:modified>
</cp:coreProperties>
</file>