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61" r:id="rId6"/>
    <p:sldId id="263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C5641-961E-441A-A5D7-ABAB7ED960D7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10F2B-44BE-416F-8AF8-E3918B80C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1F5429-42C5-44AC-B1FB-F2AF8E27B949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FD59C4-8FA7-42C9-867F-1FBC1ADCF8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Параллельное и последовательное соединение проводников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соединения проводников в быту.</a:t>
            </a:r>
            <a:endParaRPr lang="ru-RU" dirty="0"/>
          </a:p>
        </p:txBody>
      </p:sp>
      <p:pic>
        <p:nvPicPr>
          <p:cNvPr id="4" name="Содержимое 3" descr="Последовательное и параллельное соединение бытовых электроприборов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087" y="2477294"/>
            <a:ext cx="54578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>
            <a:normAutofit/>
          </a:bodyPr>
          <a:lstStyle/>
          <a:p>
            <a:r>
              <a:rPr lang="ru-RU" dirty="0" smtClean="0"/>
              <a:t>С какой целью бытовые </a:t>
            </a:r>
            <a:r>
              <a:rPr lang="ru-RU" dirty="0" smtClean="0"/>
              <a:t>приборы соединены между собой параллельно?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2394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Презентация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795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плане первого этажа начертите схему электрической проводки деревянного дома.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Повторили</a:t>
            </a:r>
          </a:p>
          <a:p>
            <a:r>
              <a:rPr lang="ru-RU" smtClean="0"/>
              <a:t>Проверили</a:t>
            </a:r>
            <a:endParaRPr lang="ru-RU" dirty="0" smtClean="0"/>
          </a:p>
          <a:p>
            <a:r>
              <a:rPr lang="ru-RU" dirty="0" smtClean="0"/>
              <a:t>Узнали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65618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Всем спасибо!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Последовательно соединение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</a:t>
            </a:r>
            <a:r>
              <a:rPr lang="ru-RU" dirty="0" smtClean="0"/>
              <a:t>общ</a:t>
            </a:r>
            <a:r>
              <a:rPr lang="en-US" dirty="0" smtClean="0"/>
              <a:t>.</a:t>
            </a:r>
            <a:r>
              <a:rPr lang="ru-RU" dirty="0" smtClean="0"/>
              <a:t> = </a:t>
            </a:r>
            <a:r>
              <a:rPr lang="en-US" dirty="0" smtClean="0"/>
              <a:t>I1 = I2</a:t>
            </a:r>
          </a:p>
          <a:p>
            <a:pPr marL="514350" indent="-514350">
              <a:buAutoNum type="arabicPeriod"/>
            </a:pPr>
            <a:r>
              <a:rPr lang="en-US" dirty="0" smtClean="0"/>
              <a:t>U</a:t>
            </a:r>
            <a:r>
              <a:rPr lang="ru-RU" dirty="0" smtClean="0"/>
              <a:t>общ. = </a:t>
            </a:r>
            <a:r>
              <a:rPr lang="en-US" dirty="0" smtClean="0"/>
              <a:t>U1 + U2</a:t>
            </a:r>
          </a:p>
          <a:p>
            <a:pPr marL="514350" indent="-514350">
              <a:buAutoNum type="arabicPeriod"/>
            </a:pPr>
            <a:r>
              <a:rPr lang="en-US" dirty="0" smtClean="0"/>
              <a:t>R</a:t>
            </a:r>
            <a:r>
              <a:rPr lang="ru-RU" dirty="0" smtClean="0"/>
              <a:t>общ. = </a:t>
            </a:r>
            <a:r>
              <a:rPr lang="en-US" dirty="0" smtClean="0"/>
              <a:t>R1 + R2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27687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27687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47864" y="3501008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139952" y="2780928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555776" y="2780928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436096" y="2204864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endCxn id="4" idx="1"/>
          </p:cNvCxnSpPr>
          <p:nvPr/>
        </p:nvCxnSpPr>
        <p:spPr>
          <a:xfrm>
            <a:off x="1475656" y="245689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3"/>
            <a:endCxn id="5" idx="1"/>
          </p:cNvCxnSpPr>
          <p:nvPr/>
        </p:nvCxnSpPr>
        <p:spPr>
          <a:xfrm>
            <a:off x="3326160" y="2456892"/>
            <a:ext cx="597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3"/>
            <a:endCxn id="10" idx="2"/>
          </p:cNvCxnSpPr>
          <p:nvPr/>
        </p:nvCxnSpPr>
        <p:spPr>
          <a:xfrm>
            <a:off x="4838328" y="2456892"/>
            <a:ext cx="59776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23728" y="24928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9" idx="2"/>
          </p:cNvCxnSpPr>
          <p:nvPr/>
        </p:nvCxnSpPr>
        <p:spPr>
          <a:xfrm>
            <a:off x="2123728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9" idx="6"/>
          </p:cNvCxnSpPr>
          <p:nvPr/>
        </p:nvCxnSpPr>
        <p:spPr>
          <a:xfrm>
            <a:off x="3110136" y="3068960"/>
            <a:ext cx="38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491880" y="24928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07904" y="24928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8" idx="2"/>
          </p:cNvCxnSpPr>
          <p:nvPr/>
        </p:nvCxnSpPr>
        <p:spPr>
          <a:xfrm>
            <a:off x="3707904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8" idx="6"/>
          </p:cNvCxnSpPr>
          <p:nvPr/>
        </p:nvCxnSpPr>
        <p:spPr>
          <a:xfrm>
            <a:off x="4694312" y="3068960"/>
            <a:ext cx="38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076056" y="249289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835696" y="249289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7" idx="2"/>
          </p:cNvCxnSpPr>
          <p:nvPr/>
        </p:nvCxnSpPr>
        <p:spPr>
          <a:xfrm>
            <a:off x="1835696" y="378904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7" idx="6"/>
          </p:cNvCxnSpPr>
          <p:nvPr/>
        </p:nvCxnSpPr>
        <p:spPr>
          <a:xfrm>
            <a:off x="3902224" y="3789040"/>
            <a:ext cx="1389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249289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10" idx="6"/>
          </p:cNvCxnSpPr>
          <p:nvPr/>
        </p:nvCxnSpPr>
        <p:spPr>
          <a:xfrm>
            <a:off x="5990456" y="2492896"/>
            <a:ext cx="741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 flipV="1">
            <a:off x="1835696" y="2420888"/>
            <a:ext cx="50304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H="1">
            <a:off x="2123728" y="242088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491880" y="24208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707904" y="2420888"/>
            <a:ext cx="50304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076056" y="249289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5292080" y="249289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Параллельное соединение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1.    </a:t>
            </a:r>
            <a:r>
              <a:rPr lang="en-US" dirty="0" smtClean="0"/>
              <a:t>I</a:t>
            </a:r>
            <a:r>
              <a:rPr lang="ru-RU" dirty="0" smtClean="0"/>
              <a:t>общ</a:t>
            </a:r>
            <a:r>
              <a:rPr lang="en-US" dirty="0" smtClean="0"/>
              <a:t>.</a:t>
            </a:r>
            <a:r>
              <a:rPr lang="ru-RU" dirty="0" smtClean="0"/>
              <a:t> = </a:t>
            </a:r>
            <a:r>
              <a:rPr lang="en-US" dirty="0" smtClean="0"/>
              <a:t>I1 </a:t>
            </a:r>
            <a:r>
              <a:rPr lang="ru-RU" dirty="0" smtClean="0"/>
              <a:t>+</a:t>
            </a:r>
            <a:r>
              <a:rPr lang="en-US" dirty="0" smtClean="0"/>
              <a:t> I2</a:t>
            </a:r>
          </a:p>
          <a:p>
            <a:pPr marL="514350" indent="-514350">
              <a:buNone/>
            </a:pPr>
            <a:r>
              <a:rPr lang="ru-RU" dirty="0" smtClean="0"/>
              <a:t>2.    </a:t>
            </a:r>
            <a:r>
              <a:rPr lang="en-US" dirty="0" smtClean="0"/>
              <a:t>U</a:t>
            </a:r>
            <a:r>
              <a:rPr lang="ru-RU" dirty="0" smtClean="0"/>
              <a:t>общ. = </a:t>
            </a:r>
            <a:r>
              <a:rPr lang="en-US" dirty="0" smtClean="0"/>
              <a:t>U1 </a:t>
            </a:r>
            <a:r>
              <a:rPr lang="ru-RU" dirty="0" smtClean="0"/>
              <a:t>+</a:t>
            </a:r>
            <a:r>
              <a:rPr lang="en-US" dirty="0" smtClean="0"/>
              <a:t> U</a:t>
            </a:r>
            <a:r>
              <a:rPr lang="ru-RU" dirty="0" smtClean="0"/>
              <a:t>2</a:t>
            </a:r>
          </a:p>
          <a:p>
            <a:pPr marL="514350" indent="-514350">
              <a:buNone/>
            </a:pPr>
            <a:r>
              <a:rPr lang="ru-RU" dirty="0" smtClean="0"/>
              <a:t>     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3.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27687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212976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91880" y="3789040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228184" y="2708920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9" name="Овал 8"/>
          <p:cNvSpPr/>
          <p:nvPr/>
        </p:nvSpPr>
        <p:spPr>
          <a:xfrm>
            <a:off x="3923928" y="3140968"/>
            <a:ext cx="5543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923928" y="2132856"/>
            <a:ext cx="55436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835696" y="249289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96136" y="299695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35696" y="335699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499992" y="3356992"/>
            <a:ext cx="813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1043608" y="285293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5292080" y="299695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8" idx="2"/>
          </p:cNvCxnSpPr>
          <p:nvPr/>
        </p:nvCxnSpPr>
        <p:spPr>
          <a:xfrm>
            <a:off x="5796136" y="299695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8" idx="6"/>
          </p:cNvCxnSpPr>
          <p:nvPr/>
        </p:nvCxnSpPr>
        <p:spPr>
          <a:xfrm>
            <a:off x="6782544" y="2996952"/>
            <a:ext cx="381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835696" y="249289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7" idx="2"/>
          </p:cNvCxnSpPr>
          <p:nvPr/>
        </p:nvCxnSpPr>
        <p:spPr>
          <a:xfrm>
            <a:off x="1619672" y="4077072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7" idx="6"/>
          </p:cNvCxnSpPr>
          <p:nvPr/>
        </p:nvCxnSpPr>
        <p:spPr>
          <a:xfrm>
            <a:off x="4046240" y="4077072"/>
            <a:ext cx="1749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249289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619672" y="2852936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 flipV="1">
            <a:off x="1547664" y="2852936"/>
            <a:ext cx="50304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835696" y="28529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292080" y="2924944"/>
            <a:ext cx="50304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796136" y="2996952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4" name="Объект 10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Формула" r:id="rId3" imgW="0" imgH="0" progId="Equation.3">
              <p:embed/>
            </p:oleObj>
          </a:graphicData>
        </a:graphic>
      </p:graphicFrame>
      <p:graphicFrame>
        <p:nvGraphicFramePr>
          <p:cNvPr id="105" name="Объект 104"/>
          <p:cNvGraphicFramePr>
            <a:graphicFrameLocks noChangeAspect="1"/>
          </p:cNvGraphicFramePr>
          <p:nvPr/>
        </p:nvGraphicFramePr>
        <p:xfrm>
          <a:off x="1187624" y="5589239"/>
          <a:ext cx="2376264" cy="891099"/>
        </p:xfrm>
        <a:graphic>
          <a:graphicData uri="http://schemas.openxmlformats.org/presentationml/2006/ole">
            <p:oleObj spid="_x0000_s2051" name="Формула" r:id="rId4" imgW="11174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988838"/>
          <a:ext cx="8362952" cy="381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738"/>
                <a:gridCol w="2090738"/>
                <a:gridCol w="2090738"/>
                <a:gridCol w="2090738"/>
              </a:tblGrid>
              <a:tr h="763285">
                <a:tc>
                  <a:txBody>
                    <a:bodyPr/>
                    <a:lstStyle/>
                    <a:p>
                      <a:r>
                        <a:rPr lang="ru-RU" dirty="0" smtClean="0"/>
                        <a:t>Пункт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Напряжение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Сопротивление</a:t>
                      </a:r>
                      <a:endParaRPr lang="ru-RU" dirty="0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Единица</a:t>
                      </a:r>
                      <a:r>
                        <a:rPr lang="ru-RU" baseline="0" dirty="0" smtClean="0"/>
                        <a:t>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Прибор для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включается прибор в цепь?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соединены лампочки?</a:t>
            </a:r>
            <a:endParaRPr lang="ru-RU" dirty="0"/>
          </a:p>
        </p:txBody>
      </p:sp>
      <p:pic>
        <p:nvPicPr>
          <p:cNvPr id="4" name="Содержимое 3" descr="http://900igr.net/datai/fizika/Parallelnoe-i-posledovatelnoe-soedinenie-tsepi/0010-001-Primer-soedinenija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ru-RU" dirty="0" smtClean="0"/>
              <a:t>Как соединены лампочки?</a:t>
            </a:r>
            <a:endParaRPr lang="ru-RU" dirty="0"/>
          </a:p>
        </p:txBody>
      </p:sp>
      <p:pic>
        <p:nvPicPr>
          <p:cNvPr id="4" name="Содержимое 3" descr="Цепь с параллельным соединением проводников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86756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</a:t>
            </a:r>
            <a:endParaRPr lang="ru-RU" dirty="0"/>
          </a:p>
        </p:txBody>
      </p:sp>
      <p:pic>
        <p:nvPicPr>
          <p:cNvPr id="4" name="Содержимое 3" descr="http://gigabaza.ru/images/17/33024/29ba2ddf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2403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1.Начертите схему электрической цепи, состоящей </a:t>
            </a:r>
            <a:r>
              <a:rPr lang="ru-RU" dirty="0" smtClean="0"/>
              <a:t>из источника тока, ключа, двух </a:t>
            </a:r>
            <a:r>
              <a:rPr lang="ru-RU" dirty="0" smtClean="0"/>
              <a:t>лампочек, соединенных последовательно.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2.Соберите цепь по схеме.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 Измерьте напряжение на лампочках.</a:t>
            </a:r>
          </a:p>
          <a:p>
            <a:pPr marL="514350" indent="-514350">
              <a:buNone/>
            </a:pPr>
            <a:r>
              <a:rPr lang="ru-RU" dirty="0" smtClean="0"/>
              <a:t>4. Запишите </a:t>
            </a:r>
            <a:r>
              <a:rPr lang="en-US" dirty="0" smtClean="0"/>
              <a:t>U1 =       ,  U2 =     ,  U</a:t>
            </a:r>
            <a:r>
              <a:rPr lang="ru-RU" dirty="0" smtClean="0"/>
              <a:t>общ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5. </a:t>
            </a:r>
            <a:r>
              <a:rPr lang="ru-RU" dirty="0" smtClean="0"/>
              <a:t>Выполните проверку </a:t>
            </a:r>
            <a:r>
              <a:rPr lang="en-US" dirty="0" smtClean="0"/>
              <a:t> U</a:t>
            </a:r>
            <a:r>
              <a:rPr lang="ru-RU" dirty="0" smtClean="0"/>
              <a:t>общ. = </a:t>
            </a:r>
            <a:r>
              <a:rPr lang="en-US" dirty="0" smtClean="0"/>
              <a:t>U1 + U1</a:t>
            </a:r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ru-RU" dirty="0" smtClean="0"/>
              <a:t>Вывод (устно)</a:t>
            </a:r>
            <a:endParaRPr lang="en-US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1.Соберите электрическую цепь, состоящую из источника тока, ключа, двух лампочек.</a:t>
            </a:r>
          </a:p>
          <a:p>
            <a:pPr marL="514350" indent="-514350">
              <a:buNone/>
            </a:pPr>
            <a:r>
              <a:rPr lang="ru-RU" dirty="0" smtClean="0"/>
              <a:t>2.Соедините лампочки параллельно.</a:t>
            </a:r>
          </a:p>
          <a:p>
            <a:pPr marL="514350" indent="-514350">
              <a:buNone/>
            </a:pPr>
            <a:r>
              <a:rPr lang="ru-RU" dirty="0" smtClean="0"/>
              <a:t>3. Измерьте напряжение на лампочках.</a:t>
            </a:r>
          </a:p>
          <a:p>
            <a:pPr marL="514350" indent="-514350">
              <a:buNone/>
            </a:pPr>
            <a:r>
              <a:rPr lang="ru-RU" dirty="0" smtClean="0"/>
              <a:t>4. Запишите.</a:t>
            </a:r>
            <a:r>
              <a:rPr lang="en-US" dirty="0" smtClean="0"/>
              <a:t>U1 =     ,  U2 =      ,  U</a:t>
            </a:r>
            <a:r>
              <a:rPr lang="ru-RU" dirty="0" smtClean="0"/>
              <a:t>общ. =  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5. Выполните проверку </a:t>
            </a:r>
            <a:r>
              <a:rPr lang="en-US" dirty="0" smtClean="0"/>
              <a:t>U1 = U2 = U</a:t>
            </a:r>
            <a:r>
              <a:rPr lang="ru-RU" dirty="0" smtClean="0"/>
              <a:t>общ.</a:t>
            </a:r>
            <a:r>
              <a:rPr lang="en-US" dirty="0" smtClean="0"/>
              <a:t>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5. Вывод (устно)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261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Формула</vt:lpstr>
      <vt:lpstr>Параллельное и последовательное соединение проводников</vt:lpstr>
      <vt:lpstr>Последовательно соединение</vt:lpstr>
      <vt:lpstr>Параллельное соединение</vt:lpstr>
      <vt:lpstr>Заполните таблицу</vt:lpstr>
      <vt:lpstr>Как соединены лампочки?</vt:lpstr>
      <vt:lpstr>Как соединены лампочки?</vt:lpstr>
      <vt:lpstr>Задание № 1</vt:lpstr>
      <vt:lpstr>Практическое задание №1</vt:lpstr>
      <vt:lpstr>Практическое задание № 2</vt:lpstr>
      <vt:lpstr>Примеры соединения проводников в быту.</vt:lpstr>
      <vt:lpstr>С какой целью бытовые приборы соединены между собой параллельно?</vt:lpstr>
      <vt:lpstr>Практическое задание № 3</vt:lpstr>
      <vt:lpstr>Подведем итоги урока.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Параллельное и последовательное соединение проводников</dc:title>
  <dc:creator>Елена</dc:creator>
  <cp:lastModifiedBy>Елена</cp:lastModifiedBy>
  <cp:revision>30</cp:revision>
  <dcterms:created xsi:type="dcterms:W3CDTF">2014-04-20T12:21:13Z</dcterms:created>
  <dcterms:modified xsi:type="dcterms:W3CDTF">2014-04-24T17:26:54Z</dcterms:modified>
</cp:coreProperties>
</file>