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1586F9-DE97-4B79-AB88-56DBE216BF16}"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280215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1586F9-DE97-4B79-AB88-56DBE216BF16}"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174957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1586F9-DE97-4B79-AB88-56DBE216BF16}"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321033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1586F9-DE97-4B79-AB88-56DBE216BF16}"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298375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1586F9-DE97-4B79-AB88-56DBE216BF16}" type="datetimeFigureOut">
              <a:rPr lang="ru-RU" smtClean="0"/>
              <a:t>06.05.2014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2038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1586F9-DE97-4B79-AB88-56DBE216BF16}" type="datetimeFigureOut">
              <a:rPr lang="ru-RU" smtClean="0"/>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79964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1586F9-DE97-4B79-AB88-56DBE216BF16}" type="datetimeFigureOut">
              <a:rPr lang="ru-RU" smtClean="0"/>
              <a:t>06.05.2014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373032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1586F9-DE97-4B79-AB88-56DBE216BF16}" type="datetimeFigureOut">
              <a:rPr lang="ru-RU" smtClean="0"/>
              <a:t>06.05.2014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253148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1586F9-DE97-4B79-AB88-56DBE216BF16}" type="datetimeFigureOut">
              <a:rPr lang="ru-RU" smtClean="0"/>
              <a:t>06.05.2014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349525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1586F9-DE97-4B79-AB88-56DBE216BF16}" type="datetimeFigureOut">
              <a:rPr lang="ru-RU" smtClean="0"/>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330664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1586F9-DE97-4B79-AB88-56DBE216BF16}" type="datetimeFigureOut">
              <a:rPr lang="ru-RU" smtClean="0"/>
              <a:t>06.05.2014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F1702F-7DB3-4026-AA1F-85654FB226D3}" type="slidenum">
              <a:rPr lang="ru-RU" smtClean="0"/>
              <a:t>‹#›</a:t>
            </a:fld>
            <a:endParaRPr lang="ru-RU"/>
          </a:p>
        </p:txBody>
      </p:sp>
    </p:spTree>
    <p:extLst>
      <p:ext uri="{BB962C8B-B14F-4D97-AF65-F5344CB8AC3E}">
        <p14:creationId xmlns:p14="http://schemas.microsoft.com/office/powerpoint/2010/main" val="38384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586F9-DE97-4B79-AB88-56DBE216BF16}" type="datetimeFigureOut">
              <a:rPr lang="ru-RU" smtClean="0"/>
              <a:t>06.05.2014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1702F-7DB3-4026-AA1F-85654FB226D3}" type="slidenum">
              <a:rPr lang="ru-RU" smtClean="0"/>
              <a:t>‹#›</a:t>
            </a:fld>
            <a:endParaRPr lang="ru-RU"/>
          </a:p>
        </p:txBody>
      </p:sp>
    </p:spTree>
    <p:extLst>
      <p:ext uri="{BB962C8B-B14F-4D97-AF65-F5344CB8AC3E}">
        <p14:creationId xmlns:p14="http://schemas.microsoft.com/office/powerpoint/2010/main" val="27568702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gallerix.ru/pic/200-Russian/glrx-823339843.jpg"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4968552"/>
          </a:xfrm>
        </p:spPr>
        <p:txBody>
          <a:bodyPr>
            <a:normAutofit/>
          </a:bodyPr>
          <a:lstStyle/>
          <a:p>
            <a:r>
              <a:rPr lang="ru-RU" sz="8800" dirty="0" smtClean="0">
                <a:solidFill>
                  <a:srgbClr val="FF0000"/>
                </a:solidFill>
              </a:rPr>
              <a:t>ФИЗИКА</a:t>
            </a:r>
            <a:br>
              <a:rPr lang="ru-RU" sz="8800" dirty="0" smtClean="0">
                <a:solidFill>
                  <a:srgbClr val="FF0000"/>
                </a:solidFill>
              </a:rPr>
            </a:br>
            <a:r>
              <a:rPr lang="ru-RU" sz="8800" dirty="0" smtClean="0">
                <a:solidFill>
                  <a:srgbClr val="FF0000"/>
                </a:solidFill>
              </a:rPr>
              <a:t>и</a:t>
            </a:r>
            <a:br>
              <a:rPr lang="ru-RU" sz="8800" dirty="0" smtClean="0">
                <a:solidFill>
                  <a:srgbClr val="FF0000"/>
                </a:solidFill>
              </a:rPr>
            </a:br>
            <a:r>
              <a:rPr lang="ru-RU" sz="8800" dirty="0" smtClean="0">
                <a:solidFill>
                  <a:srgbClr val="FF0000"/>
                </a:solidFill>
              </a:rPr>
              <a:t>ЖИВОПИСЬ</a:t>
            </a:r>
            <a:endParaRPr lang="ru-RU" sz="8800" dirty="0">
              <a:solidFill>
                <a:srgbClr val="FF0000"/>
              </a:solidFill>
            </a:endParaRPr>
          </a:p>
        </p:txBody>
      </p:sp>
      <p:sp>
        <p:nvSpPr>
          <p:cNvPr id="3" name="Подзаголовок 2"/>
          <p:cNvSpPr>
            <a:spLocks noGrp="1"/>
          </p:cNvSpPr>
          <p:nvPr>
            <p:ph type="subTitle" idx="1"/>
          </p:nvPr>
        </p:nvSpPr>
        <p:spPr>
          <a:xfrm>
            <a:off x="1371600" y="5301208"/>
            <a:ext cx="6400800" cy="1152128"/>
          </a:xfrm>
        </p:spPr>
        <p:txBody>
          <a:bodyPr/>
          <a:lstStyle/>
          <a:p>
            <a:r>
              <a:rPr lang="ru-RU" dirty="0" smtClean="0"/>
              <a:t>часть2</a:t>
            </a:r>
            <a:endParaRPr lang="ru-RU" dirty="0"/>
          </a:p>
        </p:txBody>
      </p:sp>
    </p:spTree>
    <p:extLst>
      <p:ext uri="{BB962C8B-B14F-4D97-AF65-F5344CB8AC3E}">
        <p14:creationId xmlns:p14="http://schemas.microsoft.com/office/powerpoint/2010/main" val="91534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000" b="1" dirty="0" smtClean="0">
                <a:solidFill>
                  <a:srgbClr val="FF0000"/>
                </a:solidFill>
              </a:rPr>
              <a:t>Равно ли давление воздуха внутри туго надутого мяча давлению наружного воздуха?</a:t>
            </a:r>
            <a:endParaRPr lang="ru-RU" sz="2000" b="1" dirty="0">
              <a:solidFill>
                <a:srgbClr val="FF0000"/>
              </a:solidFill>
              <a:latin typeface="Arial Black" panose="020B0A04020102020204" pitchFamily="34" charset="0"/>
            </a:endParaRPr>
          </a:p>
        </p:txBody>
      </p:sp>
      <p:sp>
        <p:nvSpPr>
          <p:cNvPr id="5" name="Объект 4"/>
          <p:cNvSpPr>
            <a:spLocks noGrp="1"/>
          </p:cNvSpPr>
          <p:nvPr>
            <p:ph sz="half" idx="1"/>
          </p:nvPr>
        </p:nvSpPr>
        <p:spPr/>
        <p:txBody>
          <a:bodyPr>
            <a:normAutofit/>
          </a:bodyPr>
          <a:lstStyle/>
          <a:p>
            <a:r>
              <a:rPr lang="ru-RU" sz="2000" dirty="0" smtClean="0">
                <a:solidFill>
                  <a:srgbClr val="FFC000"/>
                </a:solidFill>
              </a:rPr>
              <a:t>А. Дейнека. Футболист</a:t>
            </a:r>
          </a:p>
          <a:p>
            <a:endParaRPr lang="ru-RU" sz="2000" dirty="0">
              <a:solidFill>
                <a:srgbClr val="FFC000"/>
              </a:solidFill>
              <a:latin typeface="Arial" panose="020B0604020202020204" pitchFamily="34" charset="0"/>
              <a:cs typeface="Arial" panose="020B0604020202020204" pitchFamily="34" charset="0"/>
            </a:endParaRPr>
          </a:p>
        </p:txBody>
      </p:sp>
      <p:sp>
        <p:nvSpPr>
          <p:cNvPr id="6" name="Объект 5"/>
          <p:cNvSpPr>
            <a:spLocks noGrp="1"/>
          </p:cNvSpPr>
          <p:nvPr>
            <p:ph sz="half" idx="2"/>
          </p:nvPr>
        </p:nvSpPr>
        <p:spPr/>
        <p:txBody>
          <a:bodyPr>
            <a:normAutofit/>
          </a:bodyPr>
          <a:lstStyle/>
          <a:p>
            <a:r>
              <a:rPr lang="ru-RU" sz="2000" dirty="0" smtClean="0">
                <a:solidFill>
                  <a:srgbClr val="FFC000"/>
                </a:solidFill>
              </a:rPr>
              <a:t>А. Дейнека. Баскетбол.</a:t>
            </a:r>
          </a:p>
          <a:p>
            <a:endParaRPr lang="ru-RU" sz="2000" dirty="0">
              <a:solidFill>
                <a:srgbClr val="FFC000"/>
              </a:solidFill>
              <a:latin typeface="Arial" panose="020B0604020202020204" pitchFamily="34" charset="0"/>
              <a:cs typeface="Arial" panose="020B0604020202020204" pitchFamily="34" charset="0"/>
            </a:endParaRPr>
          </a:p>
        </p:txBody>
      </p:sp>
      <p:pic>
        <p:nvPicPr>
          <p:cNvPr id="7" name="Picture 3" descr="C:\Users\user\Pictures\викторина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28506"/>
            <a:ext cx="1944216" cy="2468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Pictures\викторина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132125"/>
            <a:ext cx="1944216" cy="259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1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altLang="ru-RU" sz="2000" b="1" dirty="0" smtClean="0">
                <a:solidFill>
                  <a:srgbClr val="FF0000"/>
                </a:solidFill>
              </a:rPr>
              <a:t>Почему охотничьи лыжи делаются более широкими, чем спортивные</a:t>
            </a:r>
            <a:r>
              <a:rPr lang="ru-RU" altLang="ru-RU" sz="2000" dirty="0" smtClean="0">
                <a:solidFill>
                  <a:srgbClr val="FF0000"/>
                </a:solidFill>
              </a:rPr>
              <a:t>?</a:t>
            </a:r>
            <a:endParaRPr lang="ru-RU" sz="2000" dirty="0">
              <a:solidFill>
                <a:srgbClr val="FF0000"/>
              </a:solidFill>
              <a:latin typeface="Arial Black" panose="020B0A04020102020204" pitchFamily="34" charset="0"/>
            </a:endParaRPr>
          </a:p>
        </p:txBody>
      </p:sp>
      <p:sp>
        <p:nvSpPr>
          <p:cNvPr id="6" name="Объект 5"/>
          <p:cNvSpPr>
            <a:spLocks noGrp="1"/>
          </p:cNvSpPr>
          <p:nvPr>
            <p:ph idx="1"/>
          </p:nvPr>
        </p:nvSpPr>
        <p:spPr/>
        <p:txBody>
          <a:bodyPr>
            <a:normAutofit/>
          </a:bodyPr>
          <a:lstStyle/>
          <a:p>
            <a:r>
              <a:rPr lang="ru-RU" sz="2000" dirty="0" smtClean="0">
                <a:solidFill>
                  <a:srgbClr val="FFC000"/>
                </a:solidFill>
              </a:rPr>
              <a:t>В. Петров-Маслаков. В краю таёжном</a:t>
            </a:r>
          </a:p>
          <a:p>
            <a:endParaRPr lang="ru-RU" sz="2000" dirty="0">
              <a:solidFill>
                <a:srgbClr val="FFC000"/>
              </a:solidFill>
              <a:latin typeface="Arial" panose="020B0604020202020204" pitchFamily="34" charset="0"/>
              <a:cs typeface="Arial" panose="020B0604020202020204" pitchFamily="34" charset="0"/>
            </a:endParaRPr>
          </a:p>
        </p:txBody>
      </p:sp>
      <p:pic>
        <p:nvPicPr>
          <p:cNvPr id="7" name="Picture 2" descr="C:\Users\user\Desktop\мои фотографии\В краю таёжном. В Петров - Маслаков.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851920" y="3356992"/>
            <a:ext cx="1747766" cy="240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5496" y="44624"/>
            <a:ext cx="9001000" cy="68133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altLang="ru-RU" sz="2000" i="1" u="sng" dirty="0" smtClean="0">
                <a:solidFill>
                  <a:srgbClr val="CC00FF"/>
                </a:solidFill>
              </a:rPr>
              <a:t>Ответы на вопросы</a:t>
            </a:r>
            <a:br>
              <a:rPr lang="ru-RU" altLang="ru-RU" sz="2000" i="1" u="sng" dirty="0" smtClean="0">
                <a:solidFill>
                  <a:srgbClr val="CC00FF"/>
                </a:solidFill>
              </a:rPr>
            </a:br>
            <a:r>
              <a:rPr lang="ru-RU" altLang="ru-RU" sz="2000" i="1" u="sng" dirty="0" smtClean="0">
                <a:solidFill>
                  <a:srgbClr val="CC00FF"/>
                </a:solidFill>
              </a:rPr>
              <a:t/>
            </a:r>
            <a:br>
              <a:rPr lang="ru-RU" altLang="ru-RU" sz="2000" i="1" u="sng" dirty="0" smtClean="0">
                <a:solidFill>
                  <a:srgbClr val="CC00FF"/>
                </a:solidFill>
              </a:rPr>
            </a:br>
            <a:r>
              <a:rPr lang="ru-RU" altLang="ru-RU" sz="1400" dirty="0" smtClean="0"/>
              <a:t>1</a:t>
            </a:r>
            <a:r>
              <a:rPr lang="ru-RU" altLang="ru-RU" sz="2000" dirty="0" smtClean="0"/>
              <a:t>.  Линию в пространстве, по которой движется тело, называют траекторией движения  тела.</a:t>
            </a:r>
            <a:br>
              <a:rPr lang="ru-RU" altLang="ru-RU" sz="2000" dirty="0" smtClean="0"/>
            </a:br>
            <a:r>
              <a:rPr lang="ru-RU" altLang="ru-RU" sz="2000" dirty="0" smtClean="0"/>
              <a:t>2. Свободная поверхность воды в океане, перпендикулярная направлению силы тяжести в каждой точке, повторяет «шарообразность Земли.</a:t>
            </a:r>
            <a:br>
              <a:rPr lang="ru-RU" altLang="ru-RU" sz="2000" dirty="0" smtClean="0"/>
            </a:br>
            <a:r>
              <a:rPr lang="ru-RU" altLang="ru-RU" sz="2000" dirty="0" smtClean="0"/>
              <a:t>3. Когда прижимают мел к доске, создают большую силу трения, которая и отрывает частички мела – возникает след на доске.</a:t>
            </a:r>
            <a:br>
              <a:rPr lang="ru-RU" altLang="ru-RU" sz="2000" dirty="0" smtClean="0"/>
            </a:br>
            <a:r>
              <a:rPr lang="ru-RU" altLang="ru-RU" sz="2000" dirty="0" smtClean="0"/>
              <a:t>4. Роса увеличивает массу стебля. Поэтому при ударе косой он в меньшей степени изгибается, и коса сразу срезает его.</a:t>
            </a:r>
            <a:br>
              <a:rPr lang="ru-RU" altLang="ru-RU" sz="2000" dirty="0" smtClean="0"/>
            </a:br>
            <a:r>
              <a:rPr lang="ru-RU" altLang="ru-RU" sz="2000" dirty="0" smtClean="0"/>
              <a:t>5. Уменьшается сила трения.</a:t>
            </a:r>
            <a:br>
              <a:rPr lang="ru-RU" altLang="ru-RU" sz="2000" dirty="0" smtClean="0"/>
            </a:br>
            <a:r>
              <a:rPr lang="ru-RU" altLang="ru-RU" sz="2000" dirty="0" smtClean="0"/>
              <a:t>6. Песчаный, так как в нём содержатся капилляры, по которым вода поднимается из почвы на поверхность.</a:t>
            </a:r>
            <a:br>
              <a:rPr lang="ru-RU" altLang="ru-RU" sz="2000" dirty="0" smtClean="0"/>
            </a:br>
            <a:r>
              <a:rPr lang="ru-RU" altLang="ru-RU" sz="2000" dirty="0" smtClean="0"/>
              <a:t>7. Давление обратно пропорционально площади опоры. В мягкой подушке голова делает удобную вмятину, тяжесть головы приходится на большую площадь. Вследствие этого становится малым давление на подушку. Поэтому возникает малое давление на кожу головы, то есть не возникает ощущение боли.</a:t>
            </a:r>
            <a:br>
              <a:rPr lang="ru-RU" altLang="ru-RU" sz="2000" dirty="0" smtClean="0"/>
            </a:br>
            <a:r>
              <a:rPr lang="ru-RU" altLang="ru-RU" sz="2000" dirty="0" smtClean="0"/>
              <a:t/>
            </a:r>
            <a:br>
              <a:rPr lang="ru-RU" altLang="ru-RU" sz="2000" dirty="0" smtClean="0"/>
            </a:br>
            <a:r>
              <a:rPr lang="ru-RU" altLang="ru-RU" sz="2000" dirty="0" smtClean="0"/>
              <a:t/>
            </a:r>
            <a:br>
              <a:rPr lang="ru-RU" altLang="ru-RU" sz="2000" dirty="0" smtClean="0"/>
            </a:br>
            <a:r>
              <a:rPr lang="ru-RU" altLang="ru-RU" sz="2000" dirty="0" smtClean="0"/>
              <a:t/>
            </a:r>
            <a:br>
              <a:rPr lang="ru-RU" altLang="ru-RU" sz="2000" dirty="0" smtClean="0"/>
            </a:br>
            <a:endParaRPr lang="ru-RU" sz="2000" dirty="0"/>
          </a:p>
        </p:txBody>
      </p:sp>
    </p:spTree>
    <p:extLst>
      <p:ext uri="{BB962C8B-B14F-4D97-AF65-F5344CB8AC3E}">
        <p14:creationId xmlns:p14="http://schemas.microsoft.com/office/powerpoint/2010/main" val="2140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63227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altLang="ru-RU" sz="2000" dirty="0" smtClean="0"/>
              <a:t>8. При выдёргивании ноги под стопой создаётся пространство, в которое воздух не может попасть. Поэтому, вытаскивая ногу, человек должен преодолеть не только сопротивление вязкой почвы, но ещё и силу давления атмосферного воздуха.</a:t>
            </a:r>
            <a:br>
              <a:rPr lang="ru-RU" altLang="ru-RU" sz="2000" dirty="0" smtClean="0"/>
            </a:br>
            <a:r>
              <a:rPr lang="ru-RU" altLang="ru-RU" sz="2000" dirty="0" smtClean="0"/>
              <a:t>9. Вода не смачивает жирные поверхности перьев и у гусей перья и пух остаются сухими.</a:t>
            </a:r>
            <a:br>
              <a:rPr lang="ru-RU" altLang="ru-RU" sz="2000" dirty="0" smtClean="0"/>
            </a:br>
            <a:r>
              <a:rPr lang="ru-RU" altLang="ru-RU" sz="2000" dirty="0" smtClean="0"/>
              <a:t>10. . Так как плотность пресной воды меньше плотности солёной, то уровень воды повысился бы.</a:t>
            </a:r>
            <a:br>
              <a:rPr lang="ru-RU" altLang="ru-RU" sz="2000" dirty="0" smtClean="0"/>
            </a:br>
            <a:r>
              <a:rPr lang="ru-RU" altLang="ru-RU" sz="2000" dirty="0" smtClean="0"/>
              <a:t>11. После боронования капилляры почвы разрушаются и испарение влаги значительно уменьшается.</a:t>
            </a:r>
            <a:br>
              <a:rPr lang="ru-RU" altLang="ru-RU" sz="2000" dirty="0" smtClean="0"/>
            </a:br>
            <a:r>
              <a:rPr lang="ru-RU" altLang="ru-RU" sz="2000" dirty="0" smtClean="0"/>
              <a:t>12. Чем ближе груз расположен к плечу, тем меньше сила, с которой рука  должна удерживать палку. Поэтому сила давления палки на плечо, равная сумме силы тяжести груза и действия руки, будет меньше. Надо вспомнить правило моментов сил.</a:t>
            </a:r>
            <a:br>
              <a:rPr lang="ru-RU" altLang="ru-RU" sz="2000" dirty="0" smtClean="0"/>
            </a:br>
            <a:r>
              <a:rPr lang="ru-RU" altLang="ru-RU" sz="2000" dirty="0" smtClean="0"/>
              <a:t>13. Такое крепление даёт возможность уменьшить натяжение троса вдвое (если не учитывать трение в блоках).</a:t>
            </a:r>
            <a:br>
              <a:rPr lang="ru-RU" altLang="ru-RU" sz="2000" dirty="0" smtClean="0"/>
            </a:br>
            <a:r>
              <a:rPr lang="ru-RU" altLang="ru-RU" sz="2000" dirty="0" smtClean="0"/>
              <a:t>14. давление воздуха внутри мяча равно сумме давления наружного воздуха и давления создаваемого растянутой резиновой оболочкой. Поэтому давление воздуха внутри мяча больше, чем снаружи.</a:t>
            </a:r>
            <a:br>
              <a:rPr lang="ru-RU" altLang="ru-RU" sz="2000" dirty="0" smtClean="0"/>
            </a:br>
            <a:r>
              <a:rPr lang="ru-RU" altLang="ru-RU" sz="2000" dirty="0" smtClean="0"/>
              <a:t>15. Для уменьшения давления на снег. Чем больше площадь опоры, тем меньше охотник будет проваливаться в снег.</a:t>
            </a:r>
            <a:br>
              <a:rPr lang="ru-RU" altLang="ru-RU" sz="2000" dirty="0" smtClean="0"/>
            </a:br>
            <a:endParaRPr lang="ru-RU" sz="2000" dirty="0"/>
          </a:p>
        </p:txBody>
      </p:sp>
    </p:spTree>
    <p:extLst>
      <p:ext uri="{BB962C8B-B14F-4D97-AF65-F5344CB8AC3E}">
        <p14:creationId xmlns:p14="http://schemas.microsoft.com/office/powerpoint/2010/main" val="356798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332656"/>
            <a:ext cx="8229600" cy="1143000"/>
          </a:xfrm>
        </p:spPr>
        <p:txBody>
          <a:bodyPr>
            <a:normAutofit/>
          </a:bodyPr>
          <a:lstStyle/>
          <a:p>
            <a:r>
              <a:rPr lang="ru-RU" sz="2000" b="1" dirty="0" smtClean="0">
                <a:solidFill>
                  <a:srgbClr val="C00000"/>
                </a:solidFill>
                <a:latin typeface="Arial Black" panose="020B0A04020102020204" pitchFamily="34" charset="0"/>
              </a:rPr>
              <a:t>Какой грунт сохнет скорее после дождя – песчаный или глинистый? Почему?</a:t>
            </a:r>
            <a:endParaRPr lang="ru-RU" sz="2000" b="1" dirty="0">
              <a:solidFill>
                <a:srgbClr val="C00000"/>
              </a:solidFill>
              <a:latin typeface="Arial Black" panose="020B0A04020102020204" pitchFamily="34" charset="0"/>
            </a:endParaRPr>
          </a:p>
        </p:txBody>
      </p:sp>
      <p:sp>
        <p:nvSpPr>
          <p:cNvPr id="5" name="Объект 4"/>
          <p:cNvSpPr>
            <a:spLocks noGrp="1"/>
          </p:cNvSpPr>
          <p:nvPr>
            <p:ph sz="half" idx="1"/>
          </p:nvPr>
        </p:nvSpPr>
        <p:spPr/>
        <p:txBody>
          <a:bodyPr>
            <a:normAutofit/>
          </a:bodyPr>
          <a:lstStyle/>
          <a:p>
            <a:r>
              <a:rPr lang="ru-RU" sz="2000" dirty="0" smtClean="0">
                <a:solidFill>
                  <a:srgbClr val="FFC000"/>
                </a:solidFill>
              </a:rPr>
              <a:t>Ф. Васильев. После грозы.</a:t>
            </a:r>
          </a:p>
          <a:p>
            <a:endParaRPr lang="ru-RU" sz="2000" dirty="0" smtClean="0">
              <a:solidFill>
                <a:srgbClr val="FFC000"/>
              </a:solidFill>
            </a:endParaRPr>
          </a:p>
          <a:p>
            <a:endParaRPr lang="ru-RU" sz="2000" dirty="0">
              <a:solidFill>
                <a:srgbClr val="FFC000"/>
              </a:solidFill>
              <a:latin typeface="Arial Black" panose="020B0A04020102020204" pitchFamily="34" charset="0"/>
            </a:endParaRPr>
          </a:p>
        </p:txBody>
      </p:sp>
      <p:sp>
        <p:nvSpPr>
          <p:cNvPr id="6" name="Объект 5"/>
          <p:cNvSpPr>
            <a:spLocks noGrp="1"/>
          </p:cNvSpPr>
          <p:nvPr>
            <p:ph sz="half" idx="2"/>
          </p:nvPr>
        </p:nvSpPr>
        <p:spPr/>
        <p:txBody>
          <a:bodyPr>
            <a:normAutofit/>
          </a:bodyPr>
          <a:lstStyle/>
          <a:p>
            <a:r>
              <a:rPr lang="ru-RU" sz="2000" dirty="0" smtClean="0">
                <a:solidFill>
                  <a:srgbClr val="FFC000"/>
                </a:solidFill>
              </a:rPr>
              <a:t>А. Саврасов. Просёлок.</a:t>
            </a:r>
          </a:p>
          <a:p>
            <a:endParaRPr lang="ru-RU" sz="2000" dirty="0">
              <a:solidFill>
                <a:srgbClr val="FFC000"/>
              </a:solidFill>
              <a:latin typeface="Arial Black" panose="020B0A04020102020204" pitchFamily="34" charset="0"/>
            </a:endParaRPr>
          </a:p>
        </p:txBody>
      </p:sp>
      <p:pic>
        <p:nvPicPr>
          <p:cNvPr id="7" name="Picture 3" descr="C:\Users\user\Pictures\викторина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391199"/>
            <a:ext cx="1694330" cy="2020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Pictures\викторина 7.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0073" y="4391200"/>
            <a:ext cx="1584176" cy="203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C00000"/>
                </a:solidFill>
                <a:latin typeface="Arial Black" panose="020B0A04020102020204" pitchFamily="34" charset="0"/>
              </a:rPr>
              <a:t>Почему на подушку приятнее класть голову, чем на наклонную деревянную дощечку?</a:t>
            </a:r>
            <a:endParaRPr lang="ru-RU" sz="2000" b="1" dirty="0">
              <a:solidFill>
                <a:srgbClr val="C00000"/>
              </a:solidFill>
              <a:latin typeface="Arial Black" panose="020B0A04020102020204" pitchFamily="34" charset="0"/>
            </a:endParaRPr>
          </a:p>
        </p:txBody>
      </p:sp>
      <p:sp>
        <p:nvSpPr>
          <p:cNvPr id="3" name="Объект 2"/>
          <p:cNvSpPr>
            <a:spLocks noGrp="1"/>
          </p:cNvSpPr>
          <p:nvPr>
            <p:ph sz="half" idx="1"/>
          </p:nvPr>
        </p:nvSpPr>
        <p:spPr/>
        <p:txBody>
          <a:bodyPr>
            <a:normAutofit/>
          </a:bodyPr>
          <a:lstStyle/>
          <a:p>
            <a:r>
              <a:rPr lang="ru-RU" sz="2000" dirty="0" smtClean="0">
                <a:solidFill>
                  <a:srgbClr val="FFC000"/>
                </a:solidFill>
              </a:rPr>
              <a:t>И.Крамской.  Н.А.Некрасов в период «Последних песен»?</a:t>
            </a:r>
          </a:p>
          <a:p>
            <a:endParaRPr lang="ru-RU" sz="2000" dirty="0">
              <a:solidFill>
                <a:srgbClr val="FFC000"/>
              </a:solidFill>
              <a:latin typeface="Arial Black" panose="020B0A04020102020204" pitchFamily="34" charset="0"/>
            </a:endParaRPr>
          </a:p>
        </p:txBody>
      </p:sp>
      <p:sp>
        <p:nvSpPr>
          <p:cNvPr id="4" name="Объект 3"/>
          <p:cNvSpPr>
            <a:spLocks noGrp="1"/>
          </p:cNvSpPr>
          <p:nvPr>
            <p:ph sz="half" idx="2"/>
          </p:nvPr>
        </p:nvSpPr>
        <p:spPr/>
        <p:txBody>
          <a:bodyPr>
            <a:normAutofit/>
          </a:bodyPr>
          <a:lstStyle/>
          <a:p>
            <a:r>
              <a:rPr lang="ru-RU" sz="2000" dirty="0" smtClean="0">
                <a:solidFill>
                  <a:srgbClr val="FFC000"/>
                </a:solidFill>
              </a:rPr>
              <a:t>В. Перов. Спящие дети.</a:t>
            </a:r>
          </a:p>
          <a:p>
            <a:endParaRPr lang="ru-RU" sz="2000" dirty="0">
              <a:solidFill>
                <a:srgbClr val="FFC000"/>
              </a:solidFill>
              <a:latin typeface="Arial Black" panose="020B0A04020102020204" pitchFamily="34" charset="0"/>
            </a:endParaRPr>
          </a:p>
        </p:txBody>
      </p:sp>
      <p:pic>
        <p:nvPicPr>
          <p:cNvPr id="5" name="Picture 2" descr="C:\Users\user\Pictures\викторина 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0" y="4077072"/>
            <a:ext cx="1978137" cy="239354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1" y="3861048"/>
            <a:ext cx="2618310" cy="2341261"/>
          </a:xfrm>
          <a:prstGeom prst="rect">
            <a:avLst/>
          </a:prstGeom>
        </p:spPr>
      </p:pic>
    </p:spTree>
    <p:extLst>
      <p:ext uri="{BB962C8B-B14F-4D97-AF65-F5344CB8AC3E}">
        <p14:creationId xmlns:p14="http://schemas.microsoft.com/office/powerpoint/2010/main" val="33845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000" b="1" dirty="0" smtClean="0">
                <a:solidFill>
                  <a:srgbClr val="C00000"/>
                </a:solidFill>
                <a:latin typeface="Arial Black" panose="020B0A04020102020204" pitchFamily="34" charset="0"/>
              </a:rPr>
              <a:t>Почему приходится прилагать огромное усилие, вытаскивая ногу, увязшую в глине или топком болотистом грунте?</a:t>
            </a:r>
            <a:endParaRPr lang="ru-RU" sz="2000" b="1" dirty="0">
              <a:solidFill>
                <a:srgbClr val="C00000"/>
              </a:solidFill>
              <a:latin typeface="Arial Black" panose="020B0A04020102020204" pitchFamily="34" charset="0"/>
            </a:endParaRPr>
          </a:p>
        </p:txBody>
      </p:sp>
      <p:sp>
        <p:nvSpPr>
          <p:cNvPr id="7" name="Прямоугольник 6"/>
          <p:cNvSpPr/>
          <p:nvPr/>
        </p:nvSpPr>
        <p:spPr>
          <a:xfrm>
            <a:off x="470227" y="1628800"/>
            <a:ext cx="4103239" cy="369332"/>
          </a:xfrm>
          <a:prstGeom prst="rect">
            <a:avLst/>
          </a:prstGeom>
        </p:spPr>
        <p:txBody>
          <a:bodyPr wrap="none">
            <a:spAutoFit/>
          </a:bodyPr>
          <a:lstStyle/>
          <a:p>
            <a:r>
              <a:rPr lang="ru-RU" dirty="0" smtClean="0">
                <a:solidFill>
                  <a:srgbClr val="FFC000"/>
                </a:solidFill>
              </a:rPr>
              <a:t>А. Рябушкин. Московская улица 17века.</a:t>
            </a:r>
            <a:endParaRPr lang="ru-RU" dirty="0">
              <a:solidFill>
                <a:srgbClr val="FFC000"/>
              </a:solidFill>
            </a:endParaRPr>
          </a:p>
        </p:txBody>
      </p:sp>
      <p:pic>
        <p:nvPicPr>
          <p:cNvPr id="8" name="Picture 2" descr="C:\Users\user\Pictures\викторина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3895611"/>
            <a:ext cx="3672408" cy="190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498178"/>
          </a:xfrm>
        </p:spPr>
        <p:txBody>
          <a:bodyPr>
            <a:normAutofit fontScale="90000"/>
          </a:bodyPr>
          <a:lstStyle/>
          <a:p>
            <a:r>
              <a:rPr lang="ru-RU" sz="2800" dirty="0" smtClean="0">
                <a:solidFill>
                  <a:srgbClr val="C00000"/>
                </a:solidFill>
                <a:latin typeface="Arial Black" panose="020B0A04020102020204" pitchFamily="34" charset="0"/>
              </a:rPr>
              <a:t>Дайте физическое обоснование пословице</a:t>
            </a:r>
            <a:br>
              <a:rPr lang="ru-RU" sz="2800" dirty="0" smtClean="0">
                <a:solidFill>
                  <a:srgbClr val="C00000"/>
                </a:solidFill>
                <a:latin typeface="Arial Black" panose="020B0A04020102020204" pitchFamily="34" charset="0"/>
              </a:rPr>
            </a:br>
            <a:r>
              <a:rPr lang="ru-RU" sz="2800" dirty="0" smtClean="0">
                <a:solidFill>
                  <a:srgbClr val="C00000"/>
                </a:solidFill>
                <a:latin typeface="Arial Black" panose="020B0A04020102020204" pitchFamily="34" charset="0"/>
              </a:rPr>
              <a:t> «Как с гуся вода».</a:t>
            </a:r>
            <a:r>
              <a:rPr lang="ru-RU" sz="1050" dirty="0" smtClean="0">
                <a:solidFill>
                  <a:srgbClr val="C00000"/>
                </a:solidFill>
                <a:latin typeface="Arial Black" panose="020B0A04020102020204" pitchFamily="34" charset="0"/>
              </a:rPr>
              <a:t/>
            </a:r>
            <a:br>
              <a:rPr lang="ru-RU" sz="1050" dirty="0" smtClean="0">
                <a:solidFill>
                  <a:srgbClr val="C00000"/>
                </a:solidFill>
                <a:latin typeface="Arial Black" panose="020B0A04020102020204" pitchFamily="34" charset="0"/>
              </a:rPr>
            </a:br>
            <a:r>
              <a:rPr lang="ru-RU" sz="1050" dirty="0" smtClean="0">
                <a:solidFill>
                  <a:srgbClr val="FF0000"/>
                </a:solidFill>
              </a:rPr>
              <a:t/>
            </a:r>
            <a:br>
              <a:rPr lang="ru-RU" sz="1050" dirty="0" smtClean="0">
                <a:solidFill>
                  <a:srgbClr val="FF0000"/>
                </a:solidFill>
              </a:rPr>
            </a:br>
            <a:r>
              <a:rPr lang="ru-RU" altLang="ru-RU" sz="2000" i="1" dirty="0" smtClean="0">
                <a:solidFill>
                  <a:schemeClr val="bg2">
                    <a:lumMod val="75000"/>
                  </a:schemeClr>
                </a:solidFill>
              </a:rPr>
              <a:t>Перья водоплавающих птиц покрыты тончайшим слоем жира, который не смачивается водой. Какую пользу приносит этот жирный налёт птицам?</a:t>
            </a:r>
            <a:br>
              <a:rPr lang="ru-RU" altLang="ru-RU" sz="2000" i="1" dirty="0" smtClean="0">
                <a:solidFill>
                  <a:schemeClr val="bg2">
                    <a:lumMod val="75000"/>
                  </a:schemeClr>
                </a:solidFill>
              </a:rPr>
            </a:br>
            <a:endParaRPr lang="ru-RU" sz="2000" dirty="0">
              <a:solidFill>
                <a:schemeClr val="bg2">
                  <a:lumMod val="75000"/>
                </a:schemeClr>
              </a:solidFill>
              <a:latin typeface="Arial Black" panose="020B0A04020102020204" pitchFamily="34" charset="0"/>
            </a:endParaRPr>
          </a:p>
        </p:txBody>
      </p:sp>
      <p:sp>
        <p:nvSpPr>
          <p:cNvPr id="5" name="Объект 4"/>
          <p:cNvSpPr>
            <a:spLocks noGrp="1"/>
          </p:cNvSpPr>
          <p:nvPr>
            <p:ph sz="half" idx="1"/>
          </p:nvPr>
        </p:nvSpPr>
        <p:spPr>
          <a:xfrm>
            <a:off x="457200" y="1628800"/>
            <a:ext cx="3394720" cy="4497363"/>
          </a:xfrm>
        </p:spPr>
        <p:txBody>
          <a:bodyPr>
            <a:normAutofit/>
          </a:bodyPr>
          <a:lstStyle/>
          <a:p>
            <a:r>
              <a:rPr lang="ru-RU" sz="2000" dirty="0" smtClean="0">
                <a:solidFill>
                  <a:srgbClr val="FFC000"/>
                </a:solidFill>
              </a:rPr>
              <a:t>А. Маковский. Гуси.</a:t>
            </a:r>
          </a:p>
          <a:p>
            <a:endParaRPr lang="ru-RU" sz="2000" dirty="0">
              <a:solidFill>
                <a:srgbClr val="FFC000"/>
              </a:solidFill>
              <a:latin typeface="Arial Black" panose="020B0A04020102020204" pitchFamily="34" charset="0"/>
            </a:endParaRPr>
          </a:p>
        </p:txBody>
      </p:sp>
      <p:sp>
        <p:nvSpPr>
          <p:cNvPr id="6" name="Объект 5"/>
          <p:cNvSpPr>
            <a:spLocks noGrp="1"/>
          </p:cNvSpPr>
          <p:nvPr>
            <p:ph sz="half" idx="2"/>
          </p:nvPr>
        </p:nvSpPr>
        <p:spPr>
          <a:xfrm>
            <a:off x="4648200" y="1844824"/>
            <a:ext cx="4172272" cy="4281339"/>
          </a:xfrm>
        </p:spPr>
        <p:txBody>
          <a:bodyPr/>
          <a:lstStyle/>
          <a:p>
            <a:r>
              <a:rPr lang="ru-RU" sz="2000" dirty="0" smtClean="0">
                <a:solidFill>
                  <a:srgbClr val="FFC000"/>
                </a:solidFill>
                <a:latin typeface="Arial" panose="020B0604020202020204" pitchFamily="34" charset="0"/>
                <a:cs typeface="Arial" panose="020B0604020202020204" pitchFamily="34" charset="0"/>
              </a:rPr>
              <a:t>В. Маковский. Девочка с гусями.</a:t>
            </a:r>
          </a:p>
          <a:p>
            <a:endParaRPr lang="ru-RU" dirty="0"/>
          </a:p>
        </p:txBody>
      </p:sp>
      <p:pic>
        <p:nvPicPr>
          <p:cNvPr id="8" name="Picture 106" descr="ПИМОНЕНКО Николай - Вечереет">
            <a:hlinkClick r:id="rId2" tooltip="ПИМОНЕНКО Николай - Вечереет"/>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09" y="4365103"/>
            <a:ext cx="2756436" cy="175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user\Pictures\викторина 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365103"/>
            <a:ext cx="1646310" cy="234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37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FF0000"/>
                </a:solidFill>
                <a:latin typeface="Arial Black" panose="020B0A04020102020204" pitchFamily="34" charset="0"/>
              </a:rPr>
              <a:t>Как изменился бы уровень воды в океане, если бы растаяли айсберги?</a:t>
            </a:r>
            <a:endParaRPr lang="ru-RU" sz="2000" b="1" dirty="0">
              <a:solidFill>
                <a:srgbClr val="FF0000"/>
              </a:solidFill>
              <a:latin typeface="Arial Black" panose="020B0A04020102020204" pitchFamily="34" charset="0"/>
            </a:endParaRPr>
          </a:p>
        </p:txBody>
      </p:sp>
      <p:sp>
        <p:nvSpPr>
          <p:cNvPr id="3" name="Объект 2"/>
          <p:cNvSpPr>
            <a:spLocks noGrp="1"/>
          </p:cNvSpPr>
          <p:nvPr>
            <p:ph sz="half" idx="1"/>
          </p:nvPr>
        </p:nvSpPr>
        <p:spPr/>
        <p:txBody>
          <a:bodyPr>
            <a:normAutofit/>
          </a:bodyPr>
          <a:lstStyle/>
          <a:p>
            <a:r>
              <a:rPr lang="ru-RU" sz="2000" dirty="0" smtClean="0">
                <a:solidFill>
                  <a:srgbClr val="FFC000"/>
                </a:solidFill>
              </a:rPr>
              <a:t>Р. Кент. Начало ноября. Северная Гренландия.</a:t>
            </a:r>
          </a:p>
          <a:p>
            <a:endParaRPr lang="ru-RU" sz="2000" dirty="0">
              <a:solidFill>
                <a:srgbClr val="FFC000"/>
              </a:solidFill>
              <a:latin typeface="Arial" panose="020B0604020202020204" pitchFamily="34" charset="0"/>
              <a:cs typeface="Arial" panose="020B0604020202020204" pitchFamily="34" charset="0"/>
            </a:endParaRPr>
          </a:p>
        </p:txBody>
      </p:sp>
      <p:sp>
        <p:nvSpPr>
          <p:cNvPr id="4" name="Объект 3"/>
          <p:cNvSpPr>
            <a:spLocks noGrp="1"/>
          </p:cNvSpPr>
          <p:nvPr>
            <p:ph sz="half" idx="2"/>
          </p:nvPr>
        </p:nvSpPr>
        <p:spPr/>
        <p:txBody>
          <a:bodyPr>
            <a:normAutofit/>
          </a:bodyPr>
          <a:lstStyle/>
          <a:p>
            <a:r>
              <a:rPr lang="ru-RU" sz="2000" dirty="0" smtClean="0">
                <a:solidFill>
                  <a:srgbClr val="FFC000"/>
                </a:solidFill>
              </a:rPr>
              <a:t>Р. Кент. Ноябрь в Северной Гренландии.</a:t>
            </a:r>
          </a:p>
          <a:p>
            <a:endParaRPr lang="ru-RU" sz="2000" dirty="0">
              <a:solidFill>
                <a:srgbClr val="FFC000"/>
              </a:solidFill>
              <a:latin typeface="Arial" panose="020B0604020202020204" pitchFamily="34" charset="0"/>
              <a:cs typeface="Arial" panose="020B0604020202020204" pitchFamily="34" charset="0"/>
            </a:endParaRPr>
          </a:p>
        </p:txBody>
      </p:sp>
      <p:pic>
        <p:nvPicPr>
          <p:cNvPr id="5" name="Picture 2" descr="C:\Users\user\Pictures\викторина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02563"/>
            <a:ext cx="2049743" cy="15805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Pictures\викторина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202564"/>
            <a:ext cx="2664296" cy="207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FF0000"/>
                </a:solidFill>
              </a:rPr>
              <a:t>Для чего почву боронуют? Почему этот вид работ часто называют «сухим поливом»</a:t>
            </a:r>
            <a:endParaRPr lang="ru-RU" sz="2400" b="1" dirty="0">
              <a:solidFill>
                <a:srgbClr val="FF0000"/>
              </a:solidFill>
              <a:latin typeface="Arial Black" panose="020B0A04020102020204" pitchFamily="34" charset="0"/>
            </a:endParaRPr>
          </a:p>
        </p:txBody>
      </p:sp>
      <p:sp>
        <p:nvSpPr>
          <p:cNvPr id="3" name="Объект 2"/>
          <p:cNvSpPr>
            <a:spLocks noGrp="1"/>
          </p:cNvSpPr>
          <p:nvPr>
            <p:ph idx="1"/>
          </p:nvPr>
        </p:nvSpPr>
        <p:spPr/>
        <p:txBody>
          <a:bodyPr>
            <a:normAutofit/>
          </a:bodyPr>
          <a:lstStyle/>
          <a:p>
            <a:r>
              <a:rPr lang="ru-RU" sz="2000" dirty="0" smtClean="0">
                <a:solidFill>
                  <a:srgbClr val="FFC000"/>
                </a:solidFill>
              </a:rPr>
              <a:t>И. Репин. Пахарь Л.Н. Толстой на пашне.</a:t>
            </a:r>
          </a:p>
          <a:p>
            <a:endParaRPr lang="ru-RU" sz="2000" dirty="0">
              <a:solidFill>
                <a:srgbClr val="FFC000"/>
              </a:solidFill>
              <a:latin typeface="Arial" panose="020B0604020202020204" pitchFamily="34" charset="0"/>
              <a:cs typeface="Arial" panose="020B0604020202020204" pitchFamily="34" charset="0"/>
            </a:endParaRPr>
          </a:p>
        </p:txBody>
      </p:sp>
      <p:sp>
        <p:nvSpPr>
          <p:cNvPr id="6" name="Прямоугольник 5"/>
          <p:cNvSpPr/>
          <p:nvPr/>
        </p:nvSpPr>
        <p:spPr>
          <a:xfrm>
            <a:off x="5220072" y="2492896"/>
            <a:ext cx="3422475" cy="369332"/>
          </a:xfrm>
          <a:prstGeom prst="rect">
            <a:avLst/>
          </a:prstGeom>
        </p:spPr>
        <p:txBody>
          <a:bodyPr wrap="none">
            <a:spAutoFit/>
          </a:bodyPr>
          <a:lstStyle/>
          <a:p>
            <a:r>
              <a:rPr lang="ru-RU" dirty="0" smtClean="0">
                <a:solidFill>
                  <a:srgbClr val="FFC000"/>
                </a:solidFill>
              </a:rPr>
              <a:t>А. Венецианов. На пашне. Весна.</a:t>
            </a:r>
            <a:endParaRPr lang="ru-RU" dirty="0">
              <a:solidFill>
                <a:srgbClr val="FFC000"/>
              </a:solidFill>
            </a:endParaRPr>
          </a:p>
        </p:txBody>
      </p:sp>
      <p:pic>
        <p:nvPicPr>
          <p:cNvPr id="7" name="Picture 2" descr="C:\Users\user\Pictures\викторина 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3933056"/>
            <a:ext cx="2335917" cy="1744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Pictures\викторина 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039" y="4291570"/>
            <a:ext cx="2805257" cy="213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2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FF0000"/>
                </a:solidFill>
              </a:rPr>
              <a:t>Груз несут на палке, перекинутой через плечо. Как влияет положение груза (ближе или дальше от плеча) на величину силы, с которой рука должна удерживать палку в равновесии?</a:t>
            </a:r>
            <a:endParaRPr lang="ru-RU" sz="2000" b="1" dirty="0">
              <a:solidFill>
                <a:srgbClr val="FF0000"/>
              </a:solidFill>
              <a:latin typeface="Arial Black" panose="020B0A04020102020204" pitchFamily="34" charset="0"/>
            </a:endParaRPr>
          </a:p>
        </p:txBody>
      </p:sp>
      <p:sp>
        <p:nvSpPr>
          <p:cNvPr id="3" name="Объект 2"/>
          <p:cNvSpPr>
            <a:spLocks noGrp="1"/>
          </p:cNvSpPr>
          <p:nvPr>
            <p:ph idx="1"/>
          </p:nvPr>
        </p:nvSpPr>
        <p:spPr/>
        <p:txBody>
          <a:bodyPr>
            <a:normAutofit/>
          </a:bodyPr>
          <a:lstStyle/>
          <a:p>
            <a:r>
              <a:rPr lang="ru-RU" sz="2000" dirty="0" smtClean="0">
                <a:solidFill>
                  <a:srgbClr val="FFC000"/>
                </a:solidFill>
              </a:rPr>
              <a:t>В. Алтухов. Каменных дел мастера.</a:t>
            </a:r>
          </a:p>
          <a:p>
            <a:endParaRPr lang="ru-RU" sz="2000" dirty="0">
              <a:solidFill>
                <a:srgbClr val="FFC000"/>
              </a:solidFill>
              <a:latin typeface="Arial" panose="020B0604020202020204" pitchFamily="34" charset="0"/>
              <a:cs typeface="Arial" panose="020B0604020202020204" pitchFamily="34" charset="0"/>
            </a:endParaRPr>
          </a:p>
        </p:txBody>
      </p:sp>
      <p:pic>
        <p:nvPicPr>
          <p:cNvPr id="4" name="Picture 2" descr="C:\Users\user\Desktop\мои фотографии\Каменных дел мастера. В. Алтухо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749310"/>
            <a:ext cx="3600400" cy="261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FF0000"/>
                </a:solidFill>
              </a:rPr>
              <a:t>Почему у подъёмных строительных кранов крюк, который переносит груз, закреплён не на конце троса, а на обойме подвижного бло</a:t>
            </a:r>
            <a:r>
              <a:rPr lang="ru-RU" sz="2000" dirty="0" smtClean="0">
                <a:solidFill>
                  <a:srgbClr val="FF0000"/>
                </a:solidFill>
              </a:rPr>
              <a:t>ка?</a:t>
            </a:r>
            <a:endParaRPr lang="ru-RU" sz="2000" dirty="0">
              <a:solidFill>
                <a:srgbClr val="FF0000"/>
              </a:solidFill>
              <a:latin typeface="Arial Black" panose="020B0A04020102020204" pitchFamily="34" charset="0"/>
            </a:endParaRPr>
          </a:p>
        </p:txBody>
      </p:sp>
      <p:sp>
        <p:nvSpPr>
          <p:cNvPr id="3" name="Объект 2"/>
          <p:cNvSpPr>
            <a:spLocks noGrp="1"/>
          </p:cNvSpPr>
          <p:nvPr>
            <p:ph idx="1"/>
          </p:nvPr>
        </p:nvSpPr>
        <p:spPr/>
        <p:txBody>
          <a:bodyPr>
            <a:normAutofit/>
          </a:bodyPr>
          <a:lstStyle/>
          <a:p>
            <a:r>
              <a:rPr lang="ru-RU" sz="2000" dirty="0" smtClean="0">
                <a:solidFill>
                  <a:srgbClr val="FFC000"/>
                </a:solidFill>
              </a:rPr>
              <a:t>С. Пустовойт. Вечер в порту.</a:t>
            </a:r>
          </a:p>
          <a:p>
            <a:endParaRPr lang="ru-RU" sz="2000" dirty="0">
              <a:solidFill>
                <a:srgbClr val="FFC000"/>
              </a:solidFill>
              <a:latin typeface="Arial" panose="020B0604020202020204" pitchFamily="34" charset="0"/>
              <a:cs typeface="Arial" panose="020B0604020202020204" pitchFamily="34" charset="0"/>
            </a:endParaRPr>
          </a:p>
        </p:txBody>
      </p:sp>
      <p:pic>
        <p:nvPicPr>
          <p:cNvPr id="4" name="Picture 2" descr="C:\Users\user\Desktop\мои фотографии\Вечер в порту.С.Пустовой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703418"/>
            <a:ext cx="3960440" cy="287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321</Words>
  <Application>Microsoft Office PowerPoint</Application>
  <PresentationFormat>Экран (4:3)</PresentationFormat>
  <Paragraphs>30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ФИЗИКА и ЖИВОПИСЬ</vt:lpstr>
      <vt:lpstr>Какой грунт сохнет скорее после дождя – песчаный или глинистый? Почему?</vt:lpstr>
      <vt:lpstr>Почему на подушку приятнее класть голову, чем на наклонную деревянную дощечку?</vt:lpstr>
      <vt:lpstr>Почему приходится прилагать огромное усилие, вытаскивая ногу, увязшую в глине или топком болотистом грунте?</vt:lpstr>
      <vt:lpstr>Дайте физическое обоснование пословице  «Как с гуся вода».  Перья водоплавающих птиц покрыты тончайшим слоем жира, который не смачивается водой. Какую пользу приносит этот жирный налёт птицам? </vt:lpstr>
      <vt:lpstr>Как изменился бы уровень воды в океане, если бы растаяли айсберги?</vt:lpstr>
      <vt:lpstr>Для чего почву боронуют? Почему этот вид работ часто называют «сухим поливом»</vt:lpstr>
      <vt:lpstr>Груз несут на палке, перекинутой через плечо. Как влияет положение груза (ближе или дальше от плеча) на величину силы, с которой рука должна удерживать палку в равновесии?</vt:lpstr>
      <vt:lpstr>Почему у подъёмных строительных кранов крюк, который переносит груз, закреплён не на конце троса, а на обойме подвижного блока?</vt:lpstr>
      <vt:lpstr>Равно ли давление воздуха внутри туго надутого мяча давлению наружного воздуха?</vt:lpstr>
      <vt:lpstr>Почему охотничьи лыжи делаются более широкими, чем спортивные?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6</cp:revision>
  <dcterms:created xsi:type="dcterms:W3CDTF">2014-04-01T05:44:11Z</dcterms:created>
  <dcterms:modified xsi:type="dcterms:W3CDTF">2014-05-06T08:34:46Z</dcterms:modified>
</cp:coreProperties>
</file>