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60" r:id="rId3"/>
    <p:sldId id="261" r:id="rId4"/>
    <p:sldId id="258" r:id="rId5"/>
    <p:sldId id="269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5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&#1056;&#1077;&#1082;&#1083;&#1072;&#1084;&#1072;%20-%20&#1076;&#1074;&#1080;&#1075;&#1072;&#1090;&#1077;&#1083;&#1100;%20&#1090;&#1086;&#1088;&#1075;&#1086;&#1074;&#1083;&#1080;.f4v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&#1044;&#1088;&#1077;&#1089;&#1089;-&#1082;&#1086;&#1076;.mp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056;&#1072;&#1079;&#1088;&#1077;&#1096;&#1077;&#1085;&#1080;&#1077;%20&#1082;&#1086;&#1085;&#1092;&#1083;&#1080;&#1082;&#1090;&#1072;%20&#1074;%20&#1088;&#1072;&#1073;&#1086;&#1095;&#1077;&#1081;%20&#1089;&#1088;&#1077;&#1076;&#1077;.flv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29124" y="3786190"/>
            <a:ext cx="4395264" cy="964704"/>
          </a:xfrm>
        </p:spPr>
        <p:txBody>
          <a:bodyPr>
            <a:normAutofit/>
          </a:bodyPr>
          <a:lstStyle/>
          <a:p>
            <a:r>
              <a:rPr lang="ru-RU" dirty="0" smtClean="0"/>
              <a:t>Деловая игра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836712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ru-RU" sz="3500" dirty="0" smtClean="0"/>
              <a:t>«Различные аспекты и методы</a:t>
            </a:r>
          </a:p>
          <a:p>
            <a:pPr algn="ctr"/>
            <a:r>
              <a:rPr lang="ru-RU" sz="3500" dirty="0" smtClean="0"/>
              <a:t>управления организацией»</a:t>
            </a:r>
            <a:endParaRPr lang="ru-RU" sz="3500" dirty="0"/>
          </a:p>
        </p:txBody>
      </p:sp>
      <p:pic>
        <p:nvPicPr>
          <p:cNvPr id="4098" name="Picture 2" descr="http://www.pravda-nn.ru/upl/newspapers/src/96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852936"/>
            <a:ext cx="3857625" cy="38576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Кейс №4.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Мотивация персонала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16832"/>
            <a:ext cx="8568952" cy="4752528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		В отделе маркетинга вашей организации введен курс «</a:t>
            </a:r>
            <a:r>
              <a:rPr lang="en-US" dirty="0" smtClean="0"/>
              <a:t>IT driving license</a:t>
            </a:r>
            <a:r>
              <a:rPr lang="ru-RU" dirty="0" smtClean="0"/>
              <a:t>» («Права управления компьютером») в связи с переходом всей организации на единую систему статистической обработки данных по программе </a:t>
            </a:r>
            <a:r>
              <a:rPr lang="en-US" dirty="0" smtClean="0"/>
              <a:t>SPSS</a:t>
            </a:r>
            <a:r>
              <a:rPr lang="ru-RU" dirty="0" smtClean="0"/>
              <a:t>. Вы являетесь ответственным за прохождение сотрудниками курса компьютерного обучения. Одна из сотрудниц не приходит на занятия, ссылаясь на усталость. Она остается в отделе и пьет чай с двумя бывшими сотрудниками, которые пришли поздравить отдел с наступающим Новым годом.</a:t>
            </a:r>
          </a:p>
          <a:p>
            <a:pPr algn="just">
              <a:buNone/>
            </a:pPr>
            <a:r>
              <a:rPr lang="ru-RU" dirty="0" smtClean="0"/>
              <a:t>		Вы возвращаетесь в комнату, где осталась сотрудница, и тихо напоминаете ей о необходимости идти на занятия. Она отвечает: «Да я просто не в состоянии сейчас заниматься компьютером. В конце года нет никаких сил».</a:t>
            </a:r>
          </a:p>
          <a:p>
            <a:pPr algn="just">
              <a:buNone/>
            </a:pPr>
            <a:r>
              <a:rPr lang="ru-RU" dirty="0" smtClean="0"/>
              <a:t>		Вы не являетесь непосредственным начальником этой сотрудницы.</a:t>
            </a:r>
          </a:p>
          <a:p>
            <a:pPr algn="just">
              <a:buNone/>
            </a:pPr>
            <a:r>
              <a:rPr lang="ru-RU" dirty="0" smtClean="0"/>
              <a:t>		</a:t>
            </a:r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b="1" dirty="0" smtClean="0"/>
              <a:t>Предложите варианты мотивации данной сотрудницы для участия в занятиях. Какие теории мотивации применимы, на ваш взгляд, в данном случае? Ответ обоснуйте.</a:t>
            </a:r>
            <a:endParaRPr lang="ru-RU" b="1" dirty="0"/>
          </a:p>
        </p:txBody>
      </p:sp>
      <p:pic>
        <p:nvPicPr>
          <p:cNvPr id="4" name="ELPHRG01.wav">
            <a:hlinkClick r:id="" action="ppaction://media"/>
          </p:cNvPr>
          <p:cNvPicPr>
            <a:picLocks noRot="1" noChangeAspect="1"/>
          </p:cNvPicPr>
          <p:nvPr>
            <a:wavAudioFile r:embed="rId1" name="ELPHRG01.wav"/>
          </p:nvPr>
        </p:nvPicPr>
        <p:blipFill>
          <a:blip r:embed="rId3" cstate="print"/>
          <a:stretch>
            <a:fillRect/>
          </a:stretch>
        </p:blipFill>
        <p:spPr>
          <a:xfrm>
            <a:off x="8643966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mediacall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399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Кейс №5.Празднование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дня рождения организации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2204864"/>
          <a:ext cx="8229600" cy="147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2520280"/>
                <a:gridCol w="246896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Погода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Праздник на открытом воздухе, доходы в </a:t>
                      </a:r>
                      <a:r>
                        <a:rPr lang="ru-RU" sz="1600" b="1" dirty="0" err="1">
                          <a:latin typeface="Times New Roman"/>
                          <a:ea typeface="Calibri"/>
                          <a:cs typeface="Times New Roman"/>
                        </a:rPr>
                        <a:t>у.е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Праздник в помещении, доходы в </a:t>
                      </a:r>
                      <a:r>
                        <a:rPr lang="ru-RU" sz="1600" b="1" dirty="0" err="1">
                          <a:latin typeface="Times New Roman"/>
                          <a:ea typeface="Calibri"/>
                          <a:cs typeface="Times New Roman"/>
                        </a:rPr>
                        <a:t>у.е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Вероятность солнечной погоды = </a:t>
                      </a: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1 000 000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700 000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Вероятность дождливой погоды = 40%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200 000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500 000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11560" y="4077072"/>
            <a:ext cx="8136904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	</a:t>
            </a:r>
            <a:r>
              <a:rPr lang="ru-RU" dirty="0" smtClean="0"/>
              <a:t> </a:t>
            </a:r>
            <a:r>
              <a:rPr lang="ru-RU" sz="2200" b="1" dirty="0" smtClean="0"/>
              <a:t>Просчитайте возможные варианты проведения праздника и сделайте обоснованный выбор.</a:t>
            </a:r>
          </a:p>
          <a:p>
            <a:pPr algn="just"/>
            <a:endParaRPr lang="ru-RU" sz="2200" b="1" dirty="0" smtClean="0"/>
          </a:p>
          <a:p>
            <a:pPr algn="ctr"/>
            <a:r>
              <a:rPr lang="ru-RU" sz="2200" b="1" dirty="0" smtClean="0">
                <a:solidFill>
                  <a:srgbClr val="0070C0"/>
                </a:solidFill>
              </a:rPr>
              <a:t>Доходы при проведении праздника на открытом воздухе: </a:t>
            </a:r>
            <a:r>
              <a:rPr lang="ru-RU" sz="2400" dirty="0" smtClean="0"/>
              <a:t>1 000 000*0,6 + 200 000*0,4 = 680 000 </a:t>
            </a:r>
            <a:r>
              <a:rPr lang="ru-RU" sz="2400" dirty="0" err="1" smtClean="0"/>
              <a:t>у.е</a:t>
            </a:r>
            <a:r>
              <a:rPr lang="ru-RU" sz="2400" dirty="0" smtClean="0"/>
              <a:t>.</a:t>
            </a:r>
          </a:p>
          <a:p>
            <a:r>
              <a:rPr lang="ru-RU" sz="2200" b="1" dirty="0" smtClean="0">
                <a:solidFill>
                  <a:srgbClr val="0070C0"/>
                </a:solidFill>
              </a:rPr>
              <a:t>Доходы при проведении праздника в помещении:</a:t>
            </a:r>
          </a:p>
          <a:p>
            <a:pPr algn="ctr"/>
            <a:r>
              <a:rPr lang="ru-RU" sz="2400" dirty="0" smtClean="0"/>
              <a:t>700 000*0,6 + 500 000*0,4 = 620 000 </a:t>
            </a:r>
            <a:r>
              <a:rPr lang="ru-RU" sz="2400" dirty="0" err="1" smtClean="0"/>
              <a:t>у.е</a:t>
            </a:r>
            <a:r>
              <a:rPr lang="ru-RU" sz="2400" dirty="0" smtClean="0"/>
              <a:t>.</a:t>
            </a:r>
            <a:endParaRPr lang="ru-RU" sz="2200" b="1" dirty="0" smtClean="0">
              <a:solidFill>
                <a:srgbClr val="0070C0"/>
              </a:solidFill>
            </a:endParaRPr>
          </a:p>
        </p:txBody>
      </p:sp>
      <p:pic>
        <p:nvPicPr>
          <p:cNvPr id="6" name="ELPHRG01.wav">
            <a:hlinkClick r:id="" action="ppaction://media"/>
          </p:cNvPr>
          <p:cNvPicPr>
            <a:picLocks noRot="1" noChangeAspect="1"/>
          </p:cNvPicPr>
          <p:nvPr>
            <a:wavAudioFile r:embed="rId1" name="ELPHRG01.wav"/>
          </p:nvPr>
        </p:nvPicPr>
        <p:blipFill>
          <a:blip r:embed="rId3" cstate="print"/>
          <a:stretch>
            <a:fillRect/>
          </a:stretch>
        </p:blipFill>
        <p:spPr>
          <a:xfrm>
            <a:off x="8643966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mediacall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399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4. Представление рекламы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1506" name="Picture 2" descr="http://cs4189.vkontakte.ru/u15642555/-14/x_c90e02b7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 l="5400" t="12709" r="4961" b="6652"/>
          <a:stretch>
            <a:fillRect/>
          </a:stretch>
        </p:blipFill>
        <p:spPr bwMode="auto">
          <a:xfrm>
            <a:off x="1547664" y="2348880"/>
            <a:ext cx="5976664" cy="403244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Дресс-код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38912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b="1" i="1" dirty="0" smtClean="0">
                <a:solidFill>
                  <a:srgbClr val="0070C0"/>
                </a:solidFill>
              </a:rPr>
              <a:t>Дресс-код (с англ. кодекс одежды) – </a:t>
            </a:r>
            <a:r>
              <a:rPr lang="ru-RU" dirty="0" smtClean="0"/>
              <a:t>это форма одежды, требуемая при посещении определённых мероприятий, организаций, заведений.</a:t>
            </a:r>
          </a:p>
        </p:txBody>
      </p:sp>
      <p:pic>
        <p:nvPicPr>
          <p:cNvPr id="20482" name="Picture 2" descr="http://fedpress.ru/sites/fedpress/files/nancy/news/galdsgt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933056"/>
            <a:ext cx="3139108" cy="22474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4" name="Picture 4" descr="http://www.strana-sovetov.com/images/stories/tip/miscellaneous/career/dress-code-2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4" cstate="print"/>
          <a:srcRect l="11365" t="9734" r="17200"/>
          <a:stretch>
            <a:fillRect/>
          </a:stretch>
        </p:blipFill>
        <p:spPr bwMode="auto">
          <a:xfrm>
            <a:off x="5292080" y="3861048"/>
            <a:ext cx="3168352" cy="25989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Эпилог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2400" dirty="0" smtClean="0"/>
              <a:t>«</a:t>
            </a:r>
            <a:r>
              <a:rPr lang="ru-RU" sz="2400" i="1" dirty="0" smtClean="0"/>
              <a:t>Проверьте сначала вашу кампанию на десятке людей, убедитесь, что она работает, – а потом уже увеличивайте масштаб до тысяч. Это гораздо менее романтично, чем начинать сразу бездумно тратить деньги. Но это надежный и проверенный способ наращивать масштабы деятельности, если вы все же хотите результата и готовы поработать.»</a:t>
            </a:r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Сет Годин,</a:t>
            </a:r>
          </a:p>
          <a:p>
            <a:pPr algn="r">
              <a:buNone/>
            </a:pPr>
            <a:r>
              <a:rPr lang="ru-RU" dirty="0" smtClean="0"/>
              <a:t>американский предприниматель,</a:t>
            </a:r>
          </a:p>
          <a:p>
            <a:pPr algn="r">
              <a:buNone/>
            </a:pPr>
            <a:r>
              <a:rPr lang="ru-RU" dirty="0" smtClean="0"/>
              <a:t>известный маркетолог</a:t>
            </a:r>
            <a:endParaRPr lang="ru-RU" dirty="0"/>
          </a:p>
        </p:txBody>
      </p:sp>
      <p:pic>
        <p:nvPicPr>
          <p:cNvPr id="1026" name="Picture 2" descr="http://www.oneicity.com/wp-content/uploads/2010/12/Seth_Godin-in-20091.jpg"/>
          <p:cNvPicPr>
            <a:picLocks noChangeAspect="1" noChangeArrowheads="1"/>
          </p:cNvPicPr>
          <p:nvPr/>
        </p:nvPicPr>
        <p:blipFill>
          <a:blip r:embed="rId2" cstate="print"/>
          <a:srcRect t="12496"/>
          <a:stretch>
            <a:fillRect/>
          </a:stretch>
        </p:blipFill>
        <p:spPr bwMode="auto">
          <a:xfrm>
            <a:off x="971600" y="4365104"/>
            <a:ext cx="1769021" cy="19799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Введение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b="1" i="1" dirty="0" smtClean="0">
                <a:solidFill>
                  <a:srgbClr val="0070C0"/>
                </a:solidFill>
              </a:rPr>
              <a:t>Аспект (с лат. вид, облик, взгляд) –</a:t>
            </a:r>
            <a:r>
              <a:rPr lang="ru-RU" b="1" dirty="0" smtClean="0"/>
              <a:t> </a:t>
            </a:r>
            <a:r>
              <a:rPr lang="ru-RU" dirty="0" smtClean="0"/>
              <a:t>одна из сторон рассматриваемого объекта; точка зрения; то, как объект видится с определённой позиции.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b="1" i="1" dirty="0" smtClean="0">
                <a:solidFill>
                  <a:srgbClr val="0070C0"/>
                </a:solidFill>
              </a:rPr>
              <a:t>Метод –</a:t>
            </a:r>
            <a:r>
              <a:rPr lang="ru-RU" dirty="0" smtClean="0"/>
              <a:t> способ осуществления управленческой деятельности, который представляет собой, с одной стороны, процесс реализации функций управления, а с другой, процесс воздействия на персонал организации с целью активизации его работы и придания ей творческого, заинтересованного, активного характера.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Этапы деловой игры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89120"/>
          </a:xfrm>
        </p:spPr>
        <p:txBody>
          <a:bodyPr>
            <a:normAutofit/>
          </a:bodyPr>
          <a:lstStyle/>
          <a:p>
            <a:r>
              <a:rPr lang="ru-RU" sz="3500" dirty="0" smtClean="0"/>
              <a:t>Блиц-опрос</a:t>
            </a:r>
          </a:p>
          <a:p>
            <a:r>
              <a:rPr lang="ru-RU" sz="3500" dirty="0" smtClean="0"/>
              <a:t>Презентация организации</a:t>
            </a:r>
          </a:p>
          <a:p>
            <a:r>
              <a:rPr lang="ru-RU" sz="3500" dirty="0" smtClean="0"/>
              <a:t>Анализ кейс-ситуаций</a:t>
            </a:r>
          </a:p>
          <a:p>
            <a:r>
              <a:rPr lang="ru-RU" sz="3500" dirty="0" smtClean="0"/>
              <a:t>Реклама</a:t>
            </a:r>
            <a:endParaRPr lang="ru-RU" sz="3500" dirty="0"/>
          </a:p>
        </p:txBody>
      </p:sp>
      <p:pic>
        <p:nvPicPr>
          <p:cNvPr id="17410" name="Picture 2" descr="http://www.persons56.ru/userimages/image/54/article_2011_03_04-10_49_52.jpg"/>
          <p:cNvPicPr>
            <a:picLocks noChangeAspect="1" noChangeArrowheads="1"/>
          </p:cNvPicPr>
          <p:nvPr/>
        </p:nvPicPr>
        <p:blipFill>
          <a:blip r:embed="rId2" cstate="print"/>
          <a:srcRect t="11397" r="16001" b="8825"/>
          <a:stretch>
            <a:fillRect/>
          </a:stretch>
        </p:blipFill>
        <p:spPr bwMode="auto">
          <a:xfrm>
            <a:off x="6876256" y="1988840"/>
            <a:ext cx="1097265" cy="1152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412" name="Picture 4" descr="http://freeseller.com.ua/images/msg/802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789040"/>
            <a:ext cx="4067175" cy="2943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783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1. Блиц-опрос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8662" y="4286256"/>
            <a:ext cx="784887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Дайте определение конфликта. Назовите основные виды конфликтов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764704"/>
            <a:ext cx="50405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dirty="0" smtClean="0"/>
              <a:t>1</a:t>
            </a:r>
            <a:endParaRPr lang="ru-RU" sz="25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28662" y="785794"/>
            <a:ext cx="784887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Дайте определение менеджмента. Назовите функции менеджмента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1268760"/>
            <a:ext cx="50405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dirty="0" smtClean="0"/>
              <a:t>2</a:t>
            </a:r>
            <a:endParaRPr lang="ru-RU" sz="25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28662" y="5286388"/>
            <a:ext cx="784887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Назовите основные методы принятия управленческих решений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1772816"/>
            <a:ext cx="50405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dirty="0" smtClean="0"/>
              <a:t>3</a:t>
            </a:r>
            <a:endParaRPr lang="ru-RU" sz="25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28662" y="3286124"/>
            <a:ext cx="784887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Назовите и охарактеризуйте стили управления организацией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5536" y="2276872"/>
            <a:ext cx="50405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dirty="0" smtClean="0"/>
              <a:t>4</a:t>
            </a:r>
            <a:endParaRPr lang="ru-RU" sz="25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28662" y="1285860"/>
            <a:ext cx="784887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Дайте определение жизненного цикла организации. Стадии ЖЦО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5536" y="2780928"/>
            <a:ext cx="50405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dirty="0" smtClean="0"/>
              <a:t>5</a:t>
            </a:r>
            <a:endParaRPr lang="ru-RU" sz="25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28662" y="1785926"/>
            <a:ext cx="784887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Дайте определение структуры организации. Назовите виды оргструктур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95536" y="3284984"/>
            <a:ext cx="50405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dirty="0" smtClean="0"/>
              <a:t>6</a:t>
            </a:r>
            <a:endParaRPr lang="ru-RU" sz="25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928662" y="2786058"/>
            <a:ext cx="784887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Дайте определение миссии организации. Что она в себя включает?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5536" y="3789040"/>
            <a:ext cx="50405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dirty="0" smtClean="0"/>
              <a:t>7</a:t>
            </a:r>
            <a:endParaRPr lang="ru-RU" sz="25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28662" y="2285992"/>
            <a:ext cx="784887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Перечислите факторы внешней среды организации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95536" y="4293096"/>
            <a:ext cx="50405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dirty="0" smtClean="0"/>
              <a:t>8</a:t>
            </a:r>
            <a:endParaRPr lang="ru-RU" sz="25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28662" y="3786190"/>
            <a:ext cx="784887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Дайте определение лидерства. Назовите типы лидеров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95536" y="4797152"/>
            <a:ext cx="50405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dirty="0" smtClean="0"/>
              <a:t>9</a:t>
            </a:r>
            <a:endParaRPr lang="ru-RU" sz="25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928662" y="6286520"/>
            <a:ext cx="784887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Дайте определение мотивации. Теории мотивации и их различия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95536" y="5301208"/>
            <a:ext cx="50405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dirty="0" smtClean="0"/>
              <a:t>10</a:t>
            </a:r>
            <a:endParaRPr lang="ru-RU" sz="25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928662" y="5786454"/>
            <a:ext cx="784887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Перечислите основные обязанности </a:t>
            </a:r>
            <a:r>
              <a:rPr lang="en-US" dirty="0" smtClean="0"/>
              <a:t>HR-</a:t>
            </a:r>
            <a:r>
              <a:rPr lang="ru-RU" smtClean="0"/>
              <a:t>менеджера</a:t>
            </a: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95536" y="5805264"/>
            <a:ext cx="50405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dirty="0" smtClean="0"/>
              <a:t>11</a:t>
            </a:r>
            <a:endParaRPr lang="ru-RU" sz="2500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928662" y="4786322"/>
            <a:ext cx="784887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Назовите основные методы разрешения конфликтов</a:t>
            </a: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95536" y="6309320"/>
            <a:ext cx="50405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dirty="0" smtClean="0"/>
              <a:t>12</a:t>
            </a:r>
            <a:endParaRPr lang="ru-RU" sz="25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0" grpId="0" animBg="1"/>
      <p:bldP spid="12" grpId="0" animBg="1"/>
      <p:bldP spid="14" grpId="0" animBg="1"/>
      <p:bldP spid="16" grpId="0" animBg="1"/>
      <p:bldP spid="18" grpId="0" animBg="1"/>
      <p:bldP spid="20" grpId="0" animBg="1"/>
      <p:bldP spid="22" grpId="0" animBg="1"/>
      <p:bldP spid="24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04088"/>
            <a:ext cx="871296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2. Презентация организации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b="1" i="1" dirty="0" smtClean="0">
                <a:solidFill>
                  <a:srgbClr val="0070C0"/>
                </a:solidFill>
              </a:rPr>
              <a:t>Презентация – </a:t>
            </a:r>
            <a:r>
              <a:rPr lang="ru-RU" dirty="0" smtClean="0"/>
              <a:t>это официальное представление вновь созданного предприятия, фирмы, проекта или продукции кругу приглашенных лиц.</a:t>
            </a:r>
          </a:p>
          <a:p>
            <a:pPr>
              <a:buNone/>
            </a:pP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ru-RU" sz="2500" dirty="0" smtClean="0"/>
              <a:t>название организации</a:t>
            </a:r>
          </a:p>
          <a:p>
            <a:pPr lvl="2">
              <a:buFont typeface="Arial" pitchFamily="34" charset="0"/>
              <a:buChar char="•"/>
            </a:pPr>
            <a:r>
              <a:rPr lang="ru-RU" sz="2500" dirty="0" smtClean="0"/>
              <a:t>вид деятельности</a:t>
            </a:r>
          </a:p>
          <a:p>
            <a:pPr lvl="2">
              <a:buFont typeface="Arial" pitchFamily="34" charset="0"/>
              <a:buChar char="•"/>
            </a:pPr>
            <a:r>
              <a:rPr lang="ru-RU" sz="2500" dirty="0" smtClean="0"/>
              <a:t>цели деятельности</a:t>
            </a:r>
          </a:p>
          <a:p>
            <a:pPr lvl="2">
              <a:buFont typeface="Arial" pitchFamily="34" charset="0"/>
              <a:buChar char="•"/>
            </a:pPr>
            <a:r>
              <a:rPr lang="ru-RU" sz="2500" dirty="0" smtClean="0"/>
              <a:t>этап жизненного цикла</a:t>
            </a:r>
          </a:p>
          <a:p>
            <a:pPr lvl="2">
              <a:buFont typeface="Arial" pitchFamily="34" charset="0"/>
              <a:buChar char="•"/>
            </a:pPr>
            <a:r>
              <a:rPr lang="ru-RU" sz="2500" dirty="0" smtClean="0"/>
              <a:t>структура организации</a:t>
            </a:r>
          </a:p>
          <a:p>
            <a:pPr lvl="2">
              <a:buFont typeface="Arial" pitchFamily="34" charset="0"/>
              <a:buChar char="•"/>
            </a:pPr>
            <a:r>
              <a:rPr lang="ru-RU" sz="2500" dirty="0" smtClean="0"/>
              <a:t>факторы внешней среды</a:t>
            </a:r>
          </a:p>
          <a:p>
            <a:pPr lvl="2">
              <a:buFont typeface="Arial" pitchFamily="34" charset="0"/>
              <a:buChar char="•"/>
            </a:pPr>
            <a:r>
              <a:rPr lang="ru-RU" sz="2500" dirty="0" smtClean="0"/>
              <a:t>миссия организации</a:t>
            </a:r>
            <a:endParaRPr lang="ru-RU" sz="25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3. Анализ кейс-ситуаций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«</a:t>
            </a:r>
            <a:r>
              <a:rPr lang="ru-RU" i="1" dirty="0" smtClean="0"/>
              <a:t>Правильное решение, принятое с опозданием, является ошибкой.»</a:t>
            </a:r>
          </a:p>
          <a:p>
            <a:pPr>
              <a:buNone/>
            </a:pPr>
            <a:endParaRPr lang="ru-RU" i="1" dirty="0" smtClean="0"/>
          </a:p>
          <a:p>
            <a:pPr algn="r">
              <a:buNone/>
            </a:pPr>
            <a:endParaRPr lang="ru-RU" sz="2400" dirty="0" smtClean="0"/>
          </a:p>
          <a:p>
            <a:pPr algn="r">
              <a:buNone/>
            </a:pPr>
            <a:endParaRPr lang="ru-RU" sz="2400" dirty="0" smtClean="0"/>
          </a:p>
          <a:p>
            <a:pPr algn="r">
              <a:buNone/>
            </a:pPr>
            <a:endParaRPr lang="ru-RU" sz="2400" dirty="0" smtClean="0"/>
          </a:p>
          <a:p>
            <a:pPr algn="r">
              <a:buNone/>
            </a:pPr>
            <a:r>
              <a:rPr lang="ru-RU" sz="2400" dirty="0" smtClean="0"/>
              <a:t>Ли </a:t>
            </a:r>
            <a:r>
              <a:rPr lang="ru-RU" sz="2400" dirty="0" err="1" smtClean="0"/>
              <a:t>Якокка</a:t>
            </a:r>
            <a:r>
              <a:rPr lang="ru-RU" sz="2400" dirty="0" smtClean="0"/>
              <a:t>,</a:t>
            </a:r>
          </a:p>
          <a:p>
            <a:pPr algn="r">
              <a:buNone/>
            </a:pPr>
            <a:r>
              <a:rPr lang="ru-RU" sz="2400" dirty="0" smtClean="0"/>
              <a:t>президент </a:t>
            </a:r>
            <a:r>
              <a:rPr lang="en-US" sz="2400" dirty="0" smtClean="0"/>
              <a:t>Ford Motor Company,</a:t>
            </a:r>
          </a:p>
          <a:p>
            <a:pPr algn="r">
              <a:buNone/>
            </a:pPr>
            <a:r>
              <a:rPr lang="ru-RU" sz="2400" dirty="0" smtClean="0"/>
              <a:t>председатель правления корпорации </a:t>
            </a:r>
            <a:r>
              <a:rPr lang="en-US" sz="2400" dirty="0" err="1" smtClean="0"/>
              <a:t>Crysler</a:t>
            </a:r>
            <a:endParaRPr lang="ru-RU" sz="2400" dirty="0"/>
          </a:p>
        </p:txBody>
      </p:sp>
      <p:pic>
        <p:nvPicPr>
          <p:cNvPr id="2050" name="Picture 2" descr="http://images.thecarconnection.com/sml/iacocca_at_81_100009358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000372"/>
            <a:ext cx="1895872" cy="23579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Кейс №1.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Информация в менеджменте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744416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Расставьте сотрудников </a:t>
            </a:r>
            <a:r>
              <a:rPr lang="ru-RU" b="1" dirty="0" smtClean="0"/>
              <a:t>по возрастанию </a:t>
            </a:r>
            <a:r>
              <a:rPr lang="ru-RU" dirty="0" smtClean="0"/>
              <a:t>доли внешней информации, необходимой им для выполнения должностных обязанностей при участии в </a:t>
            </a:r>
            <a:r>
              <a:rPr lang="en-US" dirty="0" smtClean="0"/>
              <a:t>IT</a:t>
            </a:r>
            <a:r>
              <a:rPr lang="ru-RU" dirty="0" smtClean="0"/>
              <a:t>-проекте:</a:t>
            </a:r>
          </a:p>
          <a:p>
            <a:pPr>
              <a:buNone/>
            </a:pPr>
            <a:endParaRPr lang="ru-RU" dirty="0" smtClean="0"/>
          </a:p>
          <a:p>
            <a:pPr lvl="2"/>
            <a:r>
              <a:rPr lang="ru-RU" sz="2300" dirty="0" smtClean="0"/>
              <a:t>менеджер среднего звена</a:t>
            </a:r>
          </a:p>
          <a:p>
            <a:pPr lvl="2"/>
            <a:r>
              <a:rPr lang="ru-RU" sz="2300" dirty="0" smtClean="0"/>
              <a:t>топ-менеджер</a:t>
            </a:r>
          </a:p>
          <a:p>
            <a:pPr lvl="2"/>
            <a:r>
              <a:rPr lang="ru-RU" sz="2300" dirty="0" smtClean="0"/>
              <a:t>исполнитель</a:t>
            </a:r>
            <a:endParaRPr lang="ru-RU" sz="2300" dirty="0"/>
          </a:p>
        </p:txBody>
      </p:sp>
      <p:pic>
        <p:nvPicPr>
          <p:cNvPr id="4" name="ELPHRG01.wav">
            <a:hlinkClick r:id="" action="ppaction://media"/>
          </p:cNvPr>
          <p:cNvPicPr>
            <a:picLocks noRot="1" noChangeAspect="1"/>
          </p:cNvPicPr>
          <p:nvPr>
            <a:wavAudioFile r:embed="rId1" name="ELPHRG01.wav"/>
          </p:nvPr>
        </p:nvPicPr>
        <p:blipFill>
          <a:blip r:embed="rId3" cstate="print"/>
          <a:stretch>
            <a:fillRect/>
          </a:stretch>
        </p:blipFill>
        <p:spPr>
          <a:xfrm>
            <a:off x="8643966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mediacall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399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Кейс №2.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Конфликт в рабочей среде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8912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dirty="0" smtClean="0">
                <a:hlinkClick r:id="rId3" action="ppaction://hlinkfile"/>
              </a:rPr>
              <a:t>Задание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		</a:t>
            </a:r>
          </a:p>
          <a:p>
            <a:pPr algn="just">
              <a:buNone/>
            </a:pPr>
            <a:r>
              <a:rPr lang="ru-RU" dirty="0" smtClean="0"/>
              <a:t>		Назовите объект, причину, источники конфликта, а также предложите выход из сложившейся ситуации.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		Какие методы борьбы с конфликтом Вы бы применили в данной ситуации?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		Назовите негативные и позитивные последствия данного конфликта.</a:t>
            </a:r>
            <a:endParaRPr lang="ru-RU" dirty="0"/>
          </a:p>
        </p:txBody>
      </p:sp>
      <p:pic>
        <p:nvPicPr>
          <p:cNvPr id="4" name="ELPHRG01.wav">
            <a:hlinkClick r:id="" action="ppaction://media"/>
          </p:cNvPr>
          <p:cNvPicPr>
            <a:picLocks noRot="1" noChangeAspect="1"/>
          </p:cNvPicPr>
          <p:nvPr>
            <a:wavAudioFile r:embed="rId1" name="ELPHRG01.wav"/>
          </p:nvPr>
        </p:nvPicPr>
        <p:blipFill>
          <a:blip r:embed="rId4" cstate="print"/>
          <a:stretch>
            <a:fillRect/>
          </a:stretch>
        </p:blipFill>
        <p:spPr>
          <a:xfrm>
            <a:off x="8643966" y="641034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mediacall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399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Кейс №3.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Этика в менеджменте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		В вашу организацию на собеседование пришла молодая способная женщина, желающая занять должность </a:t>
            </a:r>
            <a:r>
              <a:rPr lang="en-US" dirty="0" smtClean="0"/>
              <a:t>account</a:t>
            </a:r>
            <a:r>
              <a:rPr lang="ru-RU" dirty="0" smtClean="0"/>
              <a:t>-менеджера (менеджера по работе с клиентами). У нее достаточно опыта и уровень ее квалификации значительно выше, чем у претендентов-мужчин на эту должность.</a:t>
            </a:r>
          </a:p>
          <a:p>
            <a:pPr algn="just">
              <a:buNone/>
            </a:pPr>
            <a:r>
              <a:rPr lang="ru-RU" dirty="0" smtClean="0"/>
              <a:t>		Но прием ее на работу неизбежно вызовет отрицательную реакцию со стороны ряда ваших контрагентов, среди которых женщин нет, а также может раздосадовать некоторых важных клиентов вашей фирмы.</a:t>
            </a:r>
          </a:p>
          <a:p>
            <a:pPr>
              <a:buNone/>
            </a:pPr>
            <a:r>
              <a:rPr lang="ru-RU" dirty="0" smtClean="0"/>
              <a:t>		</a:t>
            </a:r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b="1" dirty="0" smtClean="0"/>
              <a:t>Возьмете ли вы эту женщину на работу? Ответ обоснуйте.</a:t>
            </a:r>
            <a:endParaRPr lang="ru-RU" b="1" dirty="0"/>
          </a:p>
        </p:txBody>
      </p:sp>
      <p:pic>
        <p:nvPicPr>
          <p:cNvPr id="4" name="ELPHRG01.wav">
            <a:hlinkClick r:id="" action="ppaction://media"/>
          </p:cNvPr>
          <p:cNvPicPr>
            <a:picLocks noRot="1" noChangeAspect="1"/>
          </p:cNvPicPr>
          <p:nvPr>
            <a:wavAudioFile r:embed="rId1" name="ELPHRG01.wav"/>
          </p:nvPr>
        </p:nvPicPr>
        <p:blipFill>
          <a:blip r:embed="rId3" cstate="print"/>
          <a:stretch>
            <a:fillRect/>
          </a:stretch>
        </p:blipFill>
        <p:spPr>
          <a:xfrm>
            <a:off x="8643966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mediacall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399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616</TotalTime>
  <Words>194</Words>
  <Application>Microsoft Office PowerPoint</Application>
  <PresentationFormat>Экран (4:3)</PresentationFormat>
  <Paragraphs>105</Paragraphs>
  <Slides>14</Slides>
  <Notes>0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Деловая игра</vt:lpstr>
      <vt:lpstr>Введение</vt:lpstr>
      <vt:lpstr>Этапы деловой игры</vt:lpstr>
      <vt:lpstr>Этап 1. Блиц-опрос</vt:lpstr>
      <vt:lpstr>Этап 2. Презентация организации</vt:lpstr>
      <vt:lpstr>Этап 3. Анализ кейс-ситуаций</vt:lpstr>
      <vt:lpstr>Кейс №1. Информация в менеджменте</vt:lpstr>
      <vt:lpstr>Кейс №2.  Конфликт в рабочей среде</vt:lpstr>
      <vt:lpstr>Кейс №3. Этика в менеджменте</vt:lpstr>
      <vt:lpstr>Кейс №4. Мотивация персонала</vt:lpstr>
      <vt:lpstr>Кейс №5.Празднование дня рождения организации</vt:lpstr>
      <vt:lpstr>Этап 4. Представление рекламы</vt:lpstr>
      <vt:lpstr>Дресс-код</vt:lpstr>
      <vt:lpstr>Эпилог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Татьяна</cp:lastModifiedBy>
  <cp:revision>105</cp:revision>
  <dcterms:modified xsi:type="dcterms:W3CDTF">2012-12-05T07:53:15Z</dcterms:modified>
</cp:coreProperties>
</file>