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4" r:id="rId4"/>
    <p:sldId id="265" r:id="rId5"/>
    <p:sldId id="263" r:id="rId6"/>
    <p:sldId id="266" r:id="rId7"/>
    <p:sldId id="257" r:id="rId8"/>
    <p:sldId id="258" r:id="rId9"/>
    <p:sldId id="259" r:id="rId10"/>
    <p:sldId id="260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28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7851648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«На рынке труда»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урок обществознания в 11 классе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1200" y="4038600"/>
            <a:ext cx="3124200" cy="1676400"/>
          </a:xfrm>
        </p:spPr>
        <p:txBody>
          <a:bodyPr>
            <a:normAutofit fontScale="92500" lnSpcReduction="20000"/>
          </a:bodyPr>
          <a:lstStyle/>
          <a:p>
            <a:pPr algn="l"/>
            <a:endParaRPr lang="ru-RU" sz="1400" dirty="0" smtClean="0"/>
          </a:p>
          <a:p>
            <a:pPr algn="l"/>
            <a:endParaRPr lang="ru-RU" sz="1400" dirty="0" smtClean="0"/>
          </a:p>
          <a:p>
            <a:pPr algn="l"/>
            <a:endParaRPr lang="ru-RU" sz="1400" dirty="0" smtClean="0"/>
          </a:p>
          <a:p>
            <a:pPr algn="l"/>
            <a:endParaRPr lang="ru-RU" sz="1400" dirty="0" smtClean="0"/>
          </a:p>
          <a:p>
            <a:pPr algn="l"/>
            <a:endParaRPr lang="ru-RU" sz="1400" dirty="0" smtClean="0"/>
          </a:p>
          <a:p>
            <a:pPr algn="l"/>
            <a:r>
              <a:rPr lang="ru-RU" sz="1400" dirty="0" smtClean="0"/>
              <a:t>Учитель истории и социально-гуманитарных дисциплин</a:t>
            </a:r>
          </a:p>
          <a:p>
            <a:pPr algn="l"/>
            <a:r>
              <a:rPr lang="en-US" sz="2800" dirty="0" smtClean="0"/>
              <a:t>@</a:t>
            </a:r>
            <a:r>
              <a:rPr lang="ru-RU" sz="2800" dirty="0" smtClean="0"/>
              <a:t>  Антонова С.Ю</a:t>
            </a:r>
            <a:r>
              <a:rPr lang="ru-RU" dirty="0" smtClean="0"/>
              <a:t>. 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33400"/>
            <a:ext cx="7391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Муниципальное образовательное учреждение «СОШ №10»</a:t>
            </a:r>
            <a:endParaRPr lang="ru-RU" dirty="0"/>
          </a:p>
        </p:txBody>
      </p:sp>
      <p:pic>
        <p:nvPicPr>
          <p:cNvPr id="20482" name="Picture 2" descr="http://profit.odessa.ua/uploads/catalog/1628_1_ma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1" y="2895600"/>
            <a:ext cx="4953000" cy="36290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СВОБОДНЫЙ</a:t>
            </a:r>
          </a:p>
          <a:p>
            <a:r>
              <a:rPr lang="ru-RU" sz="5400" dirty="0" smtClean="0"/>
              <a:t>БЕЗОПАСНЫЙ</a:t>
            </a:r>
          </a:p>
          <a:p>
            <a:r>
              <a:rPr lang="ru-RU" sz="5400" dirty="0" smtClean="0"/>
              <a:t>ДОБРОВОЛЬНЫЙ</a:t>
            </a:r>
          </a:p>
          <a:p>
            <a:r>
              <a:rPr lang="ru-RU" sz="5400" dirty="0" smtClean="0"/>
              <a:t>ОПЛАЧИВАЕМЫЙ</a:t>
            </a:r>
            <a:endParaRPr lang="ru-RU" sz="5400" dirty="0"/>
          </a:p>
        </p:txBody>
      </p:sp>
      <p:pic>
        <p:nvPicPr>
          <p:cNvPr id="11266" name="Picture 2" descr="http://im3-tub-ru.yandex.net/i?id=156772602-60-72&amp;n=21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6553200" y="1524000"/>
            <a:ext cx="2438400" cy="381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Каждый гражданин России имеет право 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5334000" cy="452628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ТРУД</a:t>
            </a:r>
          </a:p>
          <a:p>
            <a:r>
              <a:rPr lang="ru-RU" sz="4800" dirty="0" smtClean="0"/>
              <a:t>ОТДЫХ</a:t>
            </a:r>
          </a:p>
          <a:p>
            <a:r>
              <a:rPr lang="ru-RU" sz="4800" dirty="0" smtClean="0"/>
              <a:t>РАЗРЕШЕНИЕ  ТРУДОВЫХ  СПОРОВ</a:t>
            </a:r>
            <a:endParaRPr lang="ru-RU" sz="4800" dirty="0"/>
          </a:p>
        </p:txBody>
      </p:sp>
      <p:pic>
        <p:nvPicPr>
          <p:cNvPr id="10244" name="Picture 4" descr="http://im3-tub-ru.yandex.net/i?id=72734785-0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685800"/>
            <a:ext cx="1419225" cy="1428750"/>
          </a:xfrm>
          <a:prstGeom prst="rect">
            <a:avLst/>
          </a:prstGeom>
          <a:noFill/>
        </p:spPr>
      </p:pic>
      <p:pic>
        <p:nvPicPr>
          <p:cNvPr id="10246" name="Picture 6" descr="http://im3-tub-ru.yandex.net/i?id=72734785-0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685800"/>
            <a:ext cx="1419225" cy="1428750"/>
          </a:xfrm>
          <a:prstGeom prst="rect">
            <a:avLst/>
          </a:prstGeom>
          <a:noFill/>
        </p:spPr>
      </p:pic>
      <p:pic>
        <p:nvPicPr>
          <p:cNvPr id="10248" name="Picture 8" descr="http://dengivsetakipahnyt.com/wp-content/uploads/2012/06/%D0%A1%D1%82%D1%80%D0%B0%D1%82%D0%B5%D0%B3%D0%B8%D0%B8-%D0%BF%D0%BE%D1%80%D1%82%D1%84%D0%B5%D0%BB%D1%8C%D0%BD%D0%BE%D0%B3%D0%BE-%D0%B8%D0%BD%D0%B2%D0%B5%D1%81%D1%82%D0%B8%D1%80%D0%BE%D0%B2%D0%B0%D0%BD%D0%B8%D1%8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828800"/>
            <a:ext cx="2952750" cy="41243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Однажды в кадровом </a:t>
            </a:r>
            <a:r>
              <a:rPr lang="ru-RU" dirty="0" smtClean="0"/>
              <a:t>агентстве</a:t>
            </a:r>
            <a:r>
              <a:rPr lang="ru-RU" dirty="0" smtClean="0"/>
              <a:t>…</a:t>
            </a:r>
            <a:endParaRPr lang="ru-RU" dirty="0"/>
          </a:p>
        </p:txBody>
      </p:sp>
      <p:pic>
        <p:nvPicPr>
          <p:cNvPr id="9218" name="Picture 2" descr="http://lrnews.ru/photo/theme/048/798/main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514600"/>
            <a:ext cx="5943600" cy="41308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Анализ СМИ на тему:</a:t>
            </a:r>
            <a:br>
              <a:rPr lang="ru-RU" dirty="0" smtClean="0"/>
            </a:br>
            <a:r>
              <a:rPr lang="ru-RU" dirty="0" smtClean="0"/>
              <a:t> Рынок труда</a:t>
            </a:r>
            <a:br>
              <a:rPr lang="ru-RU" dirty="0" smtClean="0"/>
            </a:br>
            <a:r>
              <a:rPr lang="ru-RU" sz="2200" dirty="0" smtClean="0"/>
              <a:t>( группа 1)</a:t>
            </a:r>
            <a:endParaRPr lang="ru-RU" sz="2200" dirty="0"/>
          </a:p>
        </p:txBody>
      </p:sp>
      <p:pic>
        <p:nvPicPr>
          <p:cNvPr id="8194" name="Picture 2" descr="http://img1.liveinternet.ru/images/attach/c/1/56/441/56441447_pravo_na_tru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200400"/>
            <a:ext cx="4343400" cy="3379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229600" cy="1752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Как составить резюме</a:t>
            </a:r>
            <a:br>
              <a:rPr lang="ru-RU" dirty="0" smtClean="0"/>
            </a:br>
            <a:r>
              <a:rPr lang="ru-RU" sz="2200" dirty="0" smtClean="0"/>
              <a:t>( группа 2)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4572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3886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7172" name="Picture 4" descr="http://www.extra-n.ru/public/temy/rabota/2011/166bf93d96d1a0d031c4adf62034ce3f.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743200"/>
            <a:ext cx="4953000" cy="3733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Трудовой договор</a:t>
            </a:r>
            <a:br>
              <a:rPr lang="ru-RU" dirty="0" smtClean="0"/>
            </a:br>
            <a:r>
              <a:rPr lang="ru-RU" dirty="0" smtClean="0"/>
              <a:t> Понятие</a:t>
            </a:r>
            <a:br>
              <a:rPr lang="ru-RU" dirty="0" smtClean="0"/>
            </a:br>
            <a:r>
              <a:rPr lang="ru-RU" dirty="0" smtClean="0"/>
              <a:t> Виды</a:t>
            </a:r>
            <a:br>
              <a:rPr lang="ru-RU" dirty="0" smtClean="0"/>
            </a:br>
            <a:r>
              <a:rPr lang="ru-RU" sz="2200" dirty="0" smtClean="0"/>
              <a:t>( группа 3)</a:t>
            </a:r>
            <a:endParaRPr lang="ru-RU" sz="2200" dirty="0"/>
          </a:p>
        </p:txBody>
      </p:sp>
      <p:pic>
        <p:nvPicPr>
          <p:cNvPr id="6146" name="Picture 2" descr="http://rnns.ru/uploads/posts/2009-08/1249308168_neglas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590800"/>
            <a:ext cx="4972050" cy="37252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 все-таки… как же пройти собеседование удачно?</a:t>
            </a:r>
            <a:br>
              <a:rPr lang="ru-RU" dirty="0" smtClean="0"/>
            </a:br>
            <a:r>
              <a:rPr lang="ru-RU" sz="2200" dirty="0" smtClean="0"/>
              <a:t>( группа 4)</a:t>
            </a:r>
            <a:endParaRPr lang="ru-RU" sz="2200" dirty="0"/>
          </a:p>
        </p:txBody>
      </p:sp>
      <p:pic>
        <p:nvPicPr>
          <p:cNvPr id="5122" name="Picture 2" descr="http://www.sarafan.od.ua/uploads/posts/2013-04/1366015259_situaciya-na-rynke-tru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362200"/>
            <a:ext cx="5181600" cy="36109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Практические советы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1. В целях рационального выбора трудовой деятельности </a:t>
            </a:r>
            <a:r>
              <a:rPr lang="ru-RU" b="1" dirty="0" smtClean="0"/>
              <a:t>старайтесь следить за ситуацией на рынке труда</a:t>
            </a:r>
            <a:r>
              <a:rPr lang="ru-RU" dirty="0" smtClean="0"/>
              <a:t>( свободные места, уровень оплаты, престижность профессии, требования к квалификации, условия труда).</a:t>
            </a:r>
          </a:p>
          <a:p>
            <a:r>
              <a:rPr lang="ru-RU" dirty="0" smtClean="0"/>
              <a:t>2.</a:t>
            </a:r>
            <a:r>
              <a:rPr lang="ru-RU" b="1" dirty="0" smtClean="0"/>
              <a:t>Используйте экономическую свободу выбора </a:t>
            </a:r>
            <a:r>
              <a:rPr lang="ru-RU" dirty="0" smtClean="0"/>
              <a:t>наиболее соответствующего вашим способностям и возможностям варианта приложения своего труда.</a:t>
            </a:r>
          </a:p>
          <a:p>
            <a:r>
              <a:rPr lang="ru-RU" dirty="0" smtClean="0"/>
              <a:t>3.</a:t>
            </a:r>
            <a:r>
              <a:rPr lang="ru-RU" b="1" dirty="0" smtClean="0"/>
              <a:t>Узнайте о деятельности </a:t>
            </a:r>
            <a:r>
              <a:rPr lang="ru-RU" dirty="0" smtClean="0"/>
              <a:t>государственных органов и частных </a:t>
            </a:r>
            <a:r>
              <a:rPr lang="ru-RU" dirty="0" smtClean="0"/>
              <a:t>агентств </a:t>
            </a:r>
            <a:r>
              <a:rPr lang="ru-RU" dirty="0" smtClean="0"/>
              <a:t>по вопросам занятости.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3891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4.Если Вы устроились на работу, но цена Вашего труда ниже той, на которую Вы рассчитывали, </a:t>
            </a:r>
            <a:r>
              <a:rPr lang="ru-RU" b="1" dirty="0" smtClean="0"/>
              <a:t>проанализируйте экономические причины расхождения </a:t>
            </a:r>
            <a:r>
              <a:rPr lang="ru-RU" dirty="0" smtClean="0"/>
              <a:t>(может не стоит сразу менять сферу деятельности, а получить дополнительные знания и умения).</a:t>
            </a:r>
          </a:p>
          <a:p>
            <a:r>
              <a:rPr lang="ru-RU" dirty="0" smtClean="0"/>
              <a:t>5.</a:t>
            </a:r>
            <a:r>
              <a:rPr lang="ru-RU" b="1" i="1" dirty="0" smtClean="0"/>
              <a:t>Чаще вспоминайте уроки обществознания!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    Американцы </a:t>
            </a:r>
            <a:r>
              <a:rPr lang="ru-RU" dirty="0" smtClean="0"/>
              <a:t>настолько социально мобильны, что меняют место работы на протяжении жизни 10 раз и более и считают, что это  поведение вполне рационально.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441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 лично от меня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5791200" cy="452628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Стремитесь хорошо учиться!</a:t>
            </a:r>
          </a:p>
          <a:p>
            <a:r>
              <a:rPr lang="ru-RU" dirty="0" smtClean="0"/>
              <a:t>Овладевайте навыками бизнеса!</a:t>
            </a:r>
          </a:p>
          <a:p>
            <a:r>
              <a:rPr lang="ru-RU" dirty="0" smtClean="0"/>
              <a:t>Смежными профессиями!</a:t>
            </a:r>
          </a:p>
          <a:p>
            <a:r>
              <a:rPr lang="ru-RU" dirty="0" smtClean="0"/>
              <a:t>Будьте творческими личностями!</a:t>
            </a:r>
          </a:p>
          <a:p>
            <a:r>
              <a:rPr lang="ru-RU" dirty="0" smtClean="0"/>
              <a:t>Получите водительские права!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А совет, доброе слово и даже бесплатную правовую поддержку я дам Вам всегда!</a:t>
            </a:r>
          </a:p>
          <a:p>
            <a:pPr algn="ctr">
              <a:buNone/>
            </a:pPr>
            <a:endParaRPr lang="ru-RU" dirty="0" smtClean="0"/>
          </a:p>
        </p:txBody>
      </p:sp>
      <p:pic>
        <p:nvPicPr>
          <p:cNvPr id="2050" name="Picture 2" descr="http://www.finlot-td.com/images/stories/Finlot/signaly/vak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447800"/>
            <a:ext cx="2819400" cy="4724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5791200" cy="452628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Сформировать умения и навыки, необходимые для адаптации человека в условиях перемен в социально-экономической сфере на основе практико-ориентированной методики обучения.</a:t>
            </a:r>
          </a:p>
          <a:p>
            <a:endParaRPr lang="ru-RU" dirty="0"/>
          </a:p>
        </p:txBody>
      </p:sp>
      <p:pic>
        <p:nvPicPr>
          <p:cNvPr id="19458" name="Picture 2" descr="http://www.sok.by/upload/img/Articles/2011/Interesnoe/08/harakreristika/lichnost%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133600"/>
            <a:ext cx="2686885" cy="3962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zona-uspeha.org.ua/wp-content/uploads/bizne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667000"/>
            <a:ext cx="5562600" cy="3949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33400" y="457200"/>
            <a:ext cx="8077200" cy="1981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4000" i="1" dirty="0" smtClean="0">
                <a:solidFill>
                  <a:schemeClr val="bg2">
                    <a:lumMod val="25000"/>
                  </a:schemeClr>
                </a:solidFill>
              </a:rPr>
              <a:t>В добрый путь, мои дорогие </a:t>
            </a:r>
            <a:r>
              <a:rPr lang="ru-RU" sz="4000" i="1" dirty="0" smtClean="0">
                <a:solidFill>
                  <a:schemeClr val="bg2">
                    <a:lumMod val="25000"/>
                  </a:schemeClr>
                </a:solidFill>
              </a:rPr>
              <a:t>одиннадцатиклассники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!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Сегодня  нам предстоит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Узнать</a:t>
            </a:r>
          </a:p>
          <a:p>
            <a:r>
              <a:rPr lang="ru-RU" dirty="0" smtClean="0"/>
              <a:t>что собой представляет трудовая деятельность, </a:t>
            </a:r>
          </a:p>
          <a:p>
            <a:r>
              <a:rPr lang="ru-RU" dirty="0" smtClean="0"/>
              <a:t>какие правовые источники регулируют правоотношения между работником и работодателем. </a:t>
            </a:r>
          </a:p>
          <a:p>
            <a:pPr algn="ctr">
              <a:buNone/>
            </a:pPr>
            <a:r>
              <a:rPr lang="ru-RU" dirty="0" smtClean="0"/>
              <a:t>А так же </a:t>
            </a:r>
            <a:r>
              <a:rPr lang="ru-RU" b="1" dirty="0" smtClean="0"/>
              <a:t>изучить</a:t>
            </a:r>
          </a:p>
          <a:p>
            <a:r>
              <a:rPr lang="ru-RU" dirty="0" smtClean="0"/>
              <a:t> правила составления резюме и</a:t>
            </a:r>
          </a:p>
          <a:p>
            <a:r>
              <a:rPr lang="ru-RU" dirty="0" smtClean="0"/>
              <a:t> правила поведения на собеседовании,</a:t>
            </a:r>
          </a:p>
          <a:p>
            <a:r>
              <a:rPr lang="ru-RU" dirty="0" smtClean="0"/>
              <a:t> применить их при моделировании ситуаций, которые возникают на рынке труда.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протяжении урока вы должны ответить на вопрос: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7"/>
            <a:ext cx="4419600" cy="452628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Нужны ли современному человеку  данные знания?  </a:t>
            </a:r>
          </a:p>
          <a:p>
            <a:r>
              <a:rPr lang="ru-RU" b="1" dirty="0" smtClean="0"/>
              <a:t>Сумеете ли вы применить их в дальнейшем на практике? </a:t>
            </a:r>
          </a:p>
          <a:p>
            <a:r>
              <a:rPr lang="ru-RU" i="1" dirty="0" smtClean="0"/>
              <a:t>Или это только подготовка к ЕГЭ?</a:t>
            </a:r>
          </a:p>
          <a:p>
            <a:endParaRPr lang="ru-RU" dirty="0"/>
          </a:p>
        </p:txBody>
      </p:sp>
      <p:pic>
        <p:nvPicPr>
          <p:cNvPr id="17410" name="Picture 2" descr="http://institut-oo.ru/upload/medialibrary/feb/knizh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057400"/>
            <a:ext cx="3886200" cy="3657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</a:t>
            </a:r>
            <a:r>
              <a:rPr lang="ru-RU" dirty="0" smtClean="0"/>
              <a:t>оставить </a:t>
            </a:r>
            <a:r>
              <a:rPr lang="ru-RU" dirty="0" smtClean="0"/>
              <a:t>резюме по предложенному плану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/>
              <a:t>(общее задание)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Эссе </a:t>
            </a:r>
            <a:r>
              <a:rPr lang="ru-RU" dirty="0" smtClean="0"/>
              <a:t>по теме: «Трудом, больше чем правом, поддерживается правосудие»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/>
              <a:t>(для учеников, кто сдает ЕГЭ по обществознанию)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3886200" cy="30297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ТЕСТ</a:t>
            </a:r>
            <a:br>
              <a:rPr lang="ru-RU" dirty="0" smtClean="0"/>
            </a:br>
            <a:r>
              <a:rPr lang="ru-RU" sz="3100" dirty="0" smtClean="0"/>
              <a:t>(10 </a:t>
            </a:r>
            <a:r>
              <a:rPr lang="ru-RU" sz="3100" dirty="0" smtClean="0"/>
              <a:t>минут)</a:t>
            </a:r>
            <a:endParaRPr lang="ru-RU" sz="3100" dirty="0"/>
          </a:p>
        </p:txBody>
      </p:sp>
      <p:pic>
        <p:nvPicPr>
          <p:cNvPr id="15362" name="Picture 2" descr="http://img1.liveinternet.ru/images/attach/c/4/81/152/81152245_38439_21912082541343_opozda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81200"/>
            <a:ext cx="3886200" cy="3733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8001000" cy="4526280"/>
          </a:xfrm>
        </p:spPr>
        <p:txBody>
          <a:bodyPr>
            <a:normAutofit/>
          </a:bodyPr>
          <a:lstStyle/>
          <a:p>
            <a:r>
              <a:rPr lang="ru-RU" b="1" dirty="0" smtClean="0"/>
              <a:t>Часть </a:t>
            </a:r>
            <a:r>
              <a:rPr lang="ru-RU" dirty="0" smtClean="0"/>
              <a:t>А                                      </a:t>
            </a:r>
            <a:r>
              <a:rPr lang="ru-RU" b="1" dirty="0" smtClean="0"/>
              <a:t>Часть В</a:t>
            </a:r>
          </a:p>
          <a:p>
            <a:endParaRPr lang="ru-RU" dirty="0" smtClean="0"/>
          </a:p>
          <a:p>
            <a:r>
              <a:rPr lang="ru-RU" dirty="0" smtClean="0"/>
              <a:t>1-1                                                 Познание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 2-3                                                 36</a:t>
            </a:r>
            <a:endParaRPr lang="ru-RU" dirty="0" smtClean="0"/>
          </a:p>
          <a:p>
            <a:r>
              <a:rPr lang="ru-RU" dirty="0" smtClean="0"/>
              <a:t>3-1</a:t>
            </a:r>
            <a:endParaRPr lang="ru-RU" dirty="0" smtClean="0"/>
          </a:p>
          <a:p>
            <a:r>
              <a:rPr lang="ru-RU" dirty="0" smtClean="0"/>
              <a:t>4-2</a:t>
            </a:r>
            <a:endParaRPr lang="ru-RU" dirty="0" smtClean="0"/>
          </a:p>
          <a:p>
            <a:r>
              <a:rPr lang="ru-RU" dirty="0" smtClean="0"/>
              <a:t>5-4</a:t>
            </a:r>
            <a:endParaRPr lang="ru-RU" dirty="0" smtClean="0"/>
          </a:p>
          <a:p>
            <a:r>
              <a:rPr lang="ru-RU" dirty="0" smtClean="0"/>
              <a:t>6 </a:t>
            </a:r>
            <a:r>
              <a:rPr lang="ru-RU" dirty="0" smtClean="0"/>
              <a:t>-3</a:t>
            </a:r>
            <a:endParaRPr lang="ru-RU" dirty="0" smtClean="0"/>
          </a:p>
          <a:p>
            <a:r>
              <a:rPr lang="ru-RU" dirty="0" smtClean="0"/>
              <a:t>7-1</a:t>
            </a:r>
          </a:p>
          <a:p>
            <a:r>
              <a:rPr lang="ru-RU" dirty="0" smtClean="0"/>
              <a:t>8-3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Оценивание теста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Часть А</a:t>
            </a:r>
          </a:p>
          <a:p>
            <a:r>
              <a:rPr lang="ru-RU" dirty="0" smtClean="0"/>
              <a:t>1-8 вопросы: </a:t>
            </a:r>
            <a:r>
              <a:rPr lang="ru-RU" i="1" dirty="0" smtClean="0"/>
              <a:t>1 балл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Часть В</a:t>
            </a:r>
          </a:p>
          <a:p>
            <a:r>
              <a:rPr lang="ru-RU" dirty="0" smtClean="0"/>
              <a:t>1</a:t>
            </a:r>
            <a:r>
              <a:rPr lang="ru-RU" dirty="0" smtClean="0"/>
              <a:t> вопрос: </a:t>
            </a:r>
            <a:r>
              <a:rPr lang="ru-RU" i="1" dirty="0" smtClean="0"/>
              <a:t>1 балл</a:t>
            </a:r>
            <a:endParaRPr lang="ru-RU" i="1" dirty="0" smtClean="0"/>
          </a:p>
          <a:p>
            <a:r>
              <a:rPr lang="ru-RU" dirty="0" smtClean="0"/>
              <a:t>2</a:t>
            </a:r>
            <a:r>
              <a:rPr lang="ru-RU" dirty="0" smtClean="0"/>
              <a:t> вопрос: </a:t>
            </a:r>
            <a:r>
              <a:rPr lang="ru-RU" i="1" dirty="0" smtClean="0"/>
              <a:t>2 балла</a:t>
            </a:r>
          </a:p>
          <a:p>
            <a:r>
              <a:rPr lang="ru-RU" dirty="0" smtClean="0"/>
              <a:t>10-11</a:t>
            </a:r>
            <a:r>
              <a:rPr lang="ru-RU" dirty="0" smtClean="0"/>
              <a:t> баллов: </a:t>
            </a:r>
            <a:r>
              <a:rPr lang="ru-RU" dirty="0" smtClean="0"/>
              <a:t>оценка </a:t>
            </a:r>
            <a:r>
              <a:rPr lang="ru-RU" dirty="0" smtClean="0">
                <a:solidFill>
                  <a:srgbClr val="FF0000"/>
                </a:solidFill>
              </a:rPr>
              <a:t>«5»</a:t>
            </a:r>
          </a:p>
          <a:p>
            <a:r>
              <a:rPr lang="ru-RU" dirty="0" smtClean="0"/>
              <a:t>8-9</a:t>
            </a:r>
            <a:r>
              <a:rPr lang="ru-RU" dirty="0" smtClean="0"/>
              <a:t> баллов: </a:t>
            </a:r>
            <a:r>
              <a:rPr lang="ru-RU" dirty="0" smtClean="0"/>
              <a:t>оценка </a:t>
            </a:r>
            <a:r>
              <a:rPr lang="ru-RU" dirty="0" smtClean="0">
                <a:solidFill>
                  <a:srgbClr val="FF0000"/>
                </a:solidFill>
              </a:rPr>
              <a:t>«4»</a:t>
            </a:r>
          </a:p>
          <a:p>
            <a:r>
              <a:rPr lang="ru-RU" dirty="0" smtClean="0"/>
              <a:t>7</a:t>
            </a:r>
            <a:r>
              <a:rPr lang="ru-RU" dirty="0" smtClean="0"/>
              <a:t>-6 баллов: </a:t>
            </a:r>
            <a:r>
              <a:rPr lang="ru-RU" dirty="0" smtClean="0"/>
              <a:t>оценка </a:t>
            </a:r>
            <a:r>
              <a:rPr lang="ru-RU" dirty="0" smtClean="0">
                <a:solidFill>
                  <a:srgbClr val="FF0000"/>
                </a:solidFill>
              </a:rPr>
              <a:t>«3»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5-0 баллов: </a:t>
            </a:r>
            <a:r>
              <a:rPr lang="ru-RU" dirty="0" smtClean="0"/>
              <a:t>оценка</a:t>
            </a:r>
            <a:r>
              <a:rPr lang="ru-RU" dirty="0" smtClean="0">
                <a:solidFill>
                  <a:srgbClr val="FF0000"/>
                </a:solidFill>
              </a:rPr>
              <a:t> «2»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3314" name="Picture 2" descr="http://i.obozrevatel.com/8/1196608/3660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752600"/>
            <a:ext cx="3219450" cy="4267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СВОБОДНЫЙ, ДОБРОВОЛЬНЫЙ, ОПЛАЧИВАЕМЫЙ, ПОЛЕЗНЫЙ</a:t>
            </a:r>
          </a:p>
          <a:p>
            <a:r>
              <a:rPr lang="ru-RU" dirty="0" smtClean="0"/>
              <a:t>УДОВЛЕТВОРЯЕТ, САМОРЕАЛИЗУЕТ, ОБОГАЩАЕТ, РАДУЕТ</a:t>
            </a:r>
          </a:p>
          <a:p>
            <a:r>
              <a:rPr lang="ru-RU" dirty="0" smtClean="0"/>
              <a:t>ТОЛЬКО  СВОБОДНЫЙ ТРУД МОЖЕТ РАДОВАТЬ, ОБЕСПЕЧИТЬ БЕЗБЕДНОЕ СУЩЕСТВОВАНИЕ, СПОСОБСТВОВАТЬ САМОРЕАЛИЗАЦИИ ЛИЧНОСТИ, СОЗДАВАТЬ УВЕРЕННОСТЬ В ЗАВТРАШНЕМ ДНЕ.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132</TotalTime>
  <Words>484</Words>
  <Application>Microsoft Office PowerPoint</Application>
  <PresentationFormat>Экран (4:3)</PresentationFormat>
  <Paragraphs>87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Литейная</vt:lpstr>
      <vt:lpstr>«На рынке труда» урок обществознания в 11 классе</vt:lpstr>
      <vt:lpstr>Цели урока</vt:lpstr>
      <vt:lpstr>Сегодня  нам предстоит</vt:lpstr>
      <vt:lpstr>На протяжении урока вы должны ответить на вопрос:</vt:lpstr>
      <vt:lpstr>Домашнее задание</vt:lpstr>
      <vt:lpstr>   ТЕСТ (10 минут)</vt:lpstr>
      <vt:lpstr>Ответы</vt:lpstr>
      <vt:lpstr>Оценивание теста</vt:lpstr>
      <vt:lpstr>ТРУД</vt:lpstr>
      <vt:lpstr>ТРУД</vt:lpstr>
      <vt:lpstr>Каждый гражданин России имеет право на:</vt:lpstr>
      <vt:lpstr>Однажды в кадровом агентстве…</vt:lpstr>
      <vt:lpstr>Анализ СМИ на тему:  Рынок труда ( группа 1)</vt:lpstr>
      <vt:lpstr>Как составить резюме ( группа 2)</vt:lpstr>
      <vt:lpstr>   Трудовой договор  Понятие  Виды ( группа 3)</vt:lpstr>
      <vt:lpstr>И все-таки… как же пройти собеседование удачно? ( группа 4)</vt:lpstr>
      <vt:lpstr>Практические советы</vt:lpstr>
      <vt:lpstr>Слайд 18</vt:lpstr>
      <vt:lpstr>И лично от меня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рынке труда</dc:title>
  <cp:lastModifiedBy>1</cp:lastModifiedBy>
  <cp:revision>21</cp:revision>
  <dcterms:modified xsi:type="dcterms:W3CDTF">2013-11-11T17:44:35Z</dcterms:modified>
</cp:coreProperties>
</file>