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4" r:id="rId4"/>
    <p:sldId id="269" r:id="rId5"/>
    <p:sldId id="272" r:id="rId6"/>
    <p:sldId id="273" r:id="rId7"/>
    <p:sldId id="260" r:id="rId8"/>
    <p:sldId id="262" r:id="rId9"/>
    <p:sldId id="274" r:id="rId10"/>
    <p:sldId id="275" r:id="rId11"/>
    <p:sldId id="270" r:id="rId12"/>
    <p:sldId id="271" r:id="rId13"/>
    <p:sldId id="268" r:id="rId14"/>
    <p:sldId id="265" r:id="rId15"/>
    <p:sldId id="266" r:id="rId16"/>
    <p:sldId id="267" r:id="rId17"/>
    <p:sldId id="276" r:id="rId18"/>
    <p:sldId id="278" r:id="rId19"/>
    <p:sldId id="279" r:id="rId20"/>
    <p:sldId id="281" r:id="rId21"/>
    <p:sldId id="280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58647-B0A9-4EF7-A09E-1617830F9EEC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F45E8-9B18-4E02-8A81-6A532F1D80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58647-B0A9-4EF7-A09E-1617830F9EEC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F45E8-9B18-4E02-8A81-6A532F1D80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58647-B0A9-4EF7-A09E-1617830F9EEC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F45E8-9B18-4E02-8A81-6A532F1D800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6%D0%B5%D1%80%D0%B5%D0%BC%D0%BE%D0%BD%D0%B8%D1%8F_%D0%BE%D1%82%D0%BA%D1%80%D1%8B%D1%82%D0%B8%D1%8F_%D0%B7%D0%B8%D0%BC%D0%BD%D0%B8%D1%85_%D0%9E%D0%BB%D0%B8%D0%BC%D0%BF%D0%B8%D0%B9%D1%81%D0%BA%D0%B8%D1%85_%D0%B8%D0%B3%D1%80_2014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ru.wikipedia.org/wiki/%D0%A4%D0%B8%D1%88%D1%82_%28%D1%81%D1%82%D0%B0%D0%B4%D0%B8%D0%BE%D0%BD%29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3%D0%B5%D1%80%D0%BC%D0%B0%D0%BD%D0%B8%D1%8F_%D0%BD%D0%B0_%D0%B7%D0%B8%D0%BC%D0%BD%D0%B8%D1%85_%D0%9E%D0%BB%D0%B8%D0%BC%D0%BF%D0%B8%D0%B9%D1%81%D0%BA%D0%B8%D1%85_%D0%B8%D0%B3%D1%80%D0%B0%D1%85_2014" TargetMode="External"/><Relationship Id="rId13" Type="http://schemas.openxmlformats.org/officeDocument/2006/relationships/hyperlink" Target="http://ru.wikipedia.org/wiki/%D0%9C%D0%B5%D0%B4%D0%B0%D0%BB%D1%8C%D0%BD%D1%8B%D0%B9_%D0%B7%D0%B0%D1%87%D1%91%D1%82_%D0%BD%D0%B0_%D0%B7%D0%B8%D0%BC%D0%BD%D0%B8%D1%85_%D0%9E%D0%BB%D0%B8%D0%BC%D0%BF%D0%B8%D0%B9%D1%81%D0%BA%D0%B8%D1%85_%D0%B8%D0%B3%D1%80%D0%B0%D1%85_2014" TargetMode="External"/><Relationship Id="rId18" Type="http://schemas.openxmlformats.org/officeDocument/2006/relationships/hyperlink" Target="http://commons.wikimedia.org/wiki/File:Flag_of_Canada.svg?uselang=ru" TargetMode="External"/><Relationship Id="rId26" Type="http://schemas.openxmlformats.org/officeDocument/2006/relationships/hyperlink" Target="http://commons.wikimedia.org/wiki/File:Flag_of_Switzerland.svg?uselang=ru" TargetMode="External"/><Relationship Id="rId3" Type="http://schemas.openxmlformats.org/officeDocument/2006/relationships/hyperlink" Target="http://ru.wikipedia.org/wiki/%D0%A0%D0%BE%D1%81%D1%81%D0%B8%D1%8F_%D0%BD%D0%B0_%D0%B7%D0%B8%D0%BC%D0%BD%D0%B8%D1%85_%D0%9E%D0%BB%D0%B8%D0%BC%D0%BF%D0%B8%D0%B9%D1%81%D0%BA%D0%B8%D1%85_%D0%B8%D0%B3%D1%80%D0%B0%D1%85_2014" TargetMode="External"/><Relationship Id="rId21" Type="http://schemas.openxmlformats.org/officeDocument/2006/relationships/image" Target="../media/image17.png"/><Relationship Id="rId7" Type="http://schemas.openxmlformats.org/officeDocument/2006/relationships/hyperlink" Target="http://ru.wikipedia.org/wiki/%D0%9D%D0%B8%D0%B4%D0%B5%D1%80%D0%BB%D0%B0%D0%BD%D0%B4%D1%8B_%D0%BD%D0%B0_%D0%B7%D0%B8%D0%BC%D0%BD%D0%B8%D1%85_%D0%9E%D0%BB%D0%B8%D0%BC%D0%BF%D0%B8%D0%B9%D1%81%D0%BA%D0%B8%D1%85_%D0%B8%D0%B3%D1%80%D0%B0%D1%85_2014" TargetMode="External"/><Relationship Id="rId12" Type="http://schemas.openxmlformats.org/officeDocument/2006/relationships/hyperlink" Target="http://ru.wikipedia.org/wiki/%D0%A4%D1%80%D0%B0%D0%BD%D1%86%D0%B8%D1%8F_%D0%BD%D0%B0_%D0%B7%D0%B8%D0%BC%D0%BD%D0%B8%D1%85_%D0%9E%D0%BB%D0%B8%D0%BC%D0%BF%D0%B8%D0%B9%D1%81%D0%BA%D0%B8%D1%85_%D0%B8%D0%B3%D1%80%D0%B0%D1%85_2014" TargetMode="External"/><Relationship Id="rId17" Type="http://schemas.openxmlformats.org/officeDocument/2006/relationships/image" Target="../media/image15.png"/><Relationship Id="rId25" Type="http://schemas.openxmlformats.org/officeDocument/2006/relationships/image" Target="../media/image19.png"/><Relationship Id="rId33" Type="http://schemas.openxmlformats.org/officeDocument/2006/relationships/image" Target="../media/image23.png"/><Relationship Id="rId2" Type="http://schemas.openxmlformats.org/officeDocument/2006/relationships/image" Target="../media/image9.jpeg"/><Relationship Id="rId16" Type="http://schemas.openxmlformats.org/officeDocument/2006/relationships/hyperlink" Target="http://commons.wikimedia.org/wiki/File:Flag_of_Norway.svg?uselang=ru" TargetMode="External"/><Relationship Id="rId20" Type="http://schemas.openxmlformats.org/officeDocument/2006/relationships/hyperlink" Target="http://commons.wikimedia.org/wiki/File:Flag_of_the_United_States.svg?uselang=ru" TargetMode="External"/><Relationship Id="rId29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A1%D0%A8%D0%90_%D0%BD%D0%B0_%D0%B7%D0%B8%D0%BC%D0%BD%D0%B8%D1%85_%D0%9E%D0%BB%D0%B8%D0%BC%D0%BF%D0%B8%D0%B9%D1%81%D0%BA%D0%B8%D1%85_%D0%B8%D0%B3%D1%80%D0%B0%D1%85_2014" TargetMode="External"/><Relationship Id="rId11" Type="http://schemas.openxmlformats.org/officeDocument/2006/relationships/hyperlink" Target="http://ru.wikipedia.org/wiki/%D0%90%D0%B2%D1%81%D1%82%D1%80%D0%B8%D1%8F_%D0%BD%D0%B0_%D0%B7%D0%B8%D0%BC%D0%BD%D0%B8%D1%85_%D0%9E%D0%BB%D0%B8%D0%BC%D0%BF%D0%B8%D0%B9%D1%81%D0%BA%D0%B8%D1%85_%D0%B8%D0%B3%D1%80%D0%B0%D1%85_2014" TargetMode="External"/><Relationship Id="rId24" Type="http://schemas.openxmlformats.org/officeDocument/2006/relationships/hyperlink" Target="http://commons.wikimedia.org/wiki/File:Flag_of_Germany.svg?uselang=ru" TargetMode="External"/><Relationship Id="rId32" Type="http://schemas.openxmlformats.org/officeDocument/2006/relationships/hyperlink" Target="http://commons.wikimedia.org/wiki/File:Flag_of_France.svg?uselang=ru" TargetMode="External"/><Relationship Id="rId5" Type="http://schemas.openxmlformats.org/officeDocument/2006/relationships/hyperlink" Target="http://ru.wikipedia.org/wiki/%D0%9A%D0%B0%D0%BD%D0%B0%D0%B4%D0%B0_%D0%BD%D0%B0_%D0%B7%D0%B8%D0%BC%D0%BD%D0%B8%D1%85_%D0%9E%D0%BB%D0%B8%D0%BC%D0%BF%D0%B8%D0%B9%D1%81%D0%BA%D0%B8%D1%85_%D0%B8%D0%B3%D1%80%D0%B0%D1%85_2014" TargetMode="External"/><Relationship Id="rId15" Type="http://schemas.openxmlformats.org/officeDocument/2006/relationships/image" Target="../media/image14.png"/><Relationship Id="rId23" Type="http://schemas.openxmlformats.org/officeDocument/2006/relationships/image" Target="../media/image18.png"/><Relationship Id="rId28" Type="http://schemas.openxmlformats.org/officeDocument/2006/relationships/hyperlink" Target="http://commons.wikimedia.org/wiki/File:Flag_of_Belarus.svg?uselang=ru" TargetMode="External"/><Relationship Id="rId10" Type="http://schemas.openxmlformats.org/officeDocument/2006/relationships/hyperlink" Target="http://ru.wikipedia.org/wiki/%D0%91%D0%B5%D0%BB%D0%BE%D1%80%D1%83%D1%81%D1%81%D0%B8%D1%8F_%D0%BD%D0%B0_%D0%B7%D0%B8%D0%BC%D0%BD%D0%B8%D1%85_%D0%9E%D0%BB%D0%B8%D0%BC%D0%BF%D0%B8%D0%B9%D1%81%D0%BA%D0%B8%D1%85_%D0%B8%D0%B3%D1%80%D0%B0%D1%85_2014" TargetMode="External"/><Relationship Id="rId19" Type="http://schemas.openxmlformats.org/officeDocument/2006/relationships/image" Target="../media/image16.png"/><Relationship Id="rId31" Type="http://schemas.openxmlformats.org/officeDocument/2006/relationships/image" Target="../media/image22.png"/><Relationship Id="rId4" Type="http://schemas.openxmlformats.org/officeDocument/2006/relationships/hyperlink" Target="http://ru.wikipedia.org/wiki/%D0%9D%D0%BE%D1%80%D0%B2%D0%B5%D0%B3%D0%B8%D1%8F_%D0%BD%D0%B0_%D0%B7%D0%B8%D0%BC%D0%BD%D0%B8%D1%85_%D0%9E%D0%BB%D0%B8%D0%BC%D0%BF%D0%B8%D0%B9%D1%81%D0%BA%D0%B8%D1%85_%D0%B8%D0%B3%D1%80%D0%B0%D1%85_2014" TargetMode="External"/><Relationship Id="rId9" Type="http://schemas.openxmlformats.org/officeDocument/2006/relationships/hyperlink" Target="http://ru.wikipedia.org/wiki/%D0%A8%D0%B2%D0%B5%D0%B9%D1%86%D0%B0%D1%80%D0%B8%D1%8F_%D0%BD%D0%B0_%D0%B7%D0%B8%D0%BC%D0%BD%D0%B8%D1%85_%D0%9E%D0%BB%D0%B8%D0%BC%D0%BF%D0%B8%D0%B9%D1%81%D0%BA%D0%B8%D1%85_%D0%B8%D0%B3%D1%80%D0%B0%D1%85_2014" TargetMode="External"/><Relationship Id="rId14" Type="http://schemas.openxmlformats.org/officeDocument/2006/relationships/hyperlink" Target="http://commons.wikimedia.org/wiki/File:Flag_of_Russia.svg?uselang=ru" TargetMode="External"/><Relationship Id="rId22" Type="http://schemas.openxmlformats.org/officeDocument/2006/relationships/hyperlink" Target="http://commons.wikimedia.org/wiki/File:Flag_of_the_Netherlands.svg?uselang=ru" TargetMode="External"/><Relationship Id="rId27" Type="http://schemas.openxmlformats.org/officeDocument/2006/relationships/image" Target="../media/image20.png"/><Relationship Id="rId30" Type="http://schemas.openxmlformats.org/officeDocument/2006/relationships/hyperlink" Target="http://commons.wikimedia.org/wiki/File:Flag_of_Austria.svg?uselang=r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1%D0%B0%D0%BD%D0%BD%D1%8B%D0%B9_%D1%81%D0%BF%D0%BE%D1%80%D1%82_%D0%BD%D0%B0_%D0%9E%D0%BB%D0%B8%D0%BC%D0%BF%D0%B8%D0%B9%D1%81%D0%BA%D0%B8%D1%85_%D0%B8%D0%B3%D1%80%D0%B0%D1%85" TargetMode="External"/><Relationship Id="rId13" Type="http://schemas.openxmlformats.org/officeDocument/2006/relationships/hyperlink" Target="http://ru.wikipedia.org/wiki/%D0%AE%D0%90%D0%A0" TargetMode="External"/><Relationship Id="rId3" Type="http://schemas.openxmlformats.org/officeDocument/2006/relationships/hyperlink" Target="http://ru.wikipedia.org/wiki/%D0%97%D0%B8%D0%BC%D0%BD%D0%B8%D0%B5_%D0%9E%D0%BB%D0%B8%D0%BC%D0%BF%D0%B8%D0%B9%D1%81%D0%BA%D0%B8%D0%B5_%D0%B8%D0%B3%D1%80%D1%8B_2010" TargetMode="External"/><Relationship Id="rId7" Type="http://schemas.openxmlformats.org/officeDocument/2006/relationships/hyperlink" Target="http://ru.wikipedia.org/wiki/%D0%A4%D0%B8%D0%B3%D1%83%D1%80%D0%BD%D0%BE%D0%B5_%D0%BA%D0%B0%D1%82%D0%B0%D0%BD%D0%B8%D0%B5_%D0%BD%D0%B0_%D0%B7%D0%B8%D0%BC%D0%BD%D0%B8%D1%85_%D0%9E%D0%BB%D0%B8%D0%BC%D0%BF%D0%B8%D0%B9%D1%81%D0%BA%D0%B8%D1%85_%D0%B8%D0%B3%D1%80%D0%B0%D1%85_2014" TargetMode="External"/><Relationship Id="rId12" Type="http://schemas.openxmlformats.org/officeDocument/2006/relationships/hyperlink" Target="http://ru.wikipedia.org/wiki/%D0%94%D1%83%D1%80%D0%B1%D0%B0%D0%BD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F%D1%80%D1%8B%D0%B6%D0%BA%D0%B8_%D1%81_%D1%82%D1%80%D0%B0%D0%BC%D0%BF%D0%BB%D0%B8%D0%BD%D0%B0_%D0%BD%D0%B0_%D0%9E%D0%BB%D0%B8%D0%BC%D0%BF%D0%B8%D0%B9%D1%81%D0%BA%D0%B8%D1%85_%D0%B8%D0%B3%D1%80%D0%B0%D1%85" TargetMode="External"/><Relationship Id="rId11" Type="http://schemas.openxmlformats.org/officeDocument/2006/relationships/hyperlink" Target="http://ru.wikipedia.org/wiki/4_%D0%B8%D1%8E%D0%BB%D1%8F" TargetMode="External"/><Relationship Id="rId5" Type="http://schemas.openxmlformats.org/officeDocument/2006/relationships/hyperlink" Target="http://ru.wikipedia.org/wiki/2011_%D0%B3%D0%BE%D0%B4" TargetMode="External"/><Relationship Id="rId10" Type="http://schemas.openxmlformats.org/officeDocument/2006/relationships/hyperlink" Target="http://ru.wikipedia.org/wiki/%D0%91%D0%B8%D0%B0%D1%82%D0%BB%D0%BE%D0%BD_%D0%BD%D0%B0_%D0%9E%D0%BB%D0%B8%D0%BC%D0%BF%D0%B8%D0%B9%D1%81%D0%BA%D0%B8%D1%85_%D0%B8%D0%B3%D1%80%D0%B0%D1%85" TargetMode="External"/><Relationship Id="rId4" Type="http://schemas.openxmlformats.org/officeDocument/2006/relationships/hyperlink" Target="http://ru.wikipedia.org/wiki/6_%D0%B0%D0%BF%D1%80%D0%B5%D0%BB%D1%8F" TargetMode="External"/><Relationship Id="rId9" Type="http://schemas.openxmlformats.org/officeDocument/2006/relationships/hyperlink" Target="http://ru.wikipedia.org/wiki/%D0%A4%D1%80%D0%B8%D1%81%D1%82%D0%B0%D0%B9%D0%BB_%D0%BD%D0%B0_%D0%9E%D0%BB%D0%B8%D0%BC%D0%BF%D0%B8%D0%B9%D1%81%D0%BA%D0%B8%D1%85_%D0%B8%D0%B3%D1%80%D0%B0%D1%85" TargetMode="External"/><Relationship Id="rId14" Type="http://schemas.openxmlformats.org/officeDocument/2006/relationships/hyperlink" Target="http://ru.wikipedia.org/wiki/%D0%A1%D0%BD%D0%BE%D1%83%D0%B1%D0%BE%D1%80%D0%B4_%D0%BD%D0%B0_%D0%9E%D0%BB%D0%B8%D0%BC%D0%BF%D0%B8%D0%B9%D1%81%D0%BA%D0%B8%D1%85_%D0%B8%D0%B3%D1%80%D0%B0%D1%85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57252" y="64291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9600" dirty="0" smtClean="0">
                <a:latin typeface="Monotype Corsiva" pitchFamily="66" charset="0"/>
              </a:rPr>
              <a:t>ОЛИМПИАДА</a:t>
            </a:r>
            <a:endParaRPr lang="ru-RU" sz="9600" dirty="0"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85910" y="4962548"/>
            <a:ext cx="6400800" cy="1752600"/>
          </a:xfrm>
        </p:spPr>
        <p:txBody>
          <a:bodyPr>
            <a:normAutofit/>
          </a:bodyPr>
          <a:lstStyle/>
          <a:p>
            <a:r>
              <a:rPr lang="ru-RU" sz="9600" dirty="0" smtClean="0">
                <a:latin typeface="Impact" pitchFamily="34" charset="0"/>
                <a:cs typeface="Mangal" pitchFamily="2"/>
              </a:rPr>
              <a:t>2014</a:t>
            </a:r>
            <a:endParaRPr lang="ru-RU" sz="9600" dirty="0">
              <a:latin typeface="Impact" pitchFamily="34" charset="0"/>
              <a:cs typeface="Mangal" pitchFamily="2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спортсмены, которые принесли медали России в Сочи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1800" dirty="0" smtClean="0"/>
              <a:t>Юлия </a:t>
            </a:r>
            <a:r>
              <a:rPr lang="ru-RU" sz="1800" dirty="0" err="1" smtClean="0"/>
              <a:t>Липницкая</a:t>
            </a:r>
            <a:endParaRPr lang="ru-RU" sz="1800" dirty="0" smtClean="0"/>
          </a:p>
          <a:p>
            <a:r>
              <a:rPr lang="ru-RU" sz="1800" b="1" dirty="0" smtClean="0"/>
              <a:t>Награда в Сочи: </a:t>
            </a:r>
            <a:r>
              <a:rPr lang="ru-RU" sz="1800" dirty="0" smtClean="0"/>
              <a:t>золото в командном турнире по фигурному катанию.</a:t>
            </a:r>
          </a:p>
          <a:p>
            <a:r>
              <a:rPr lang="ru-RU" sz="1800" dirty="0" smtClean="0"/>
              <a:t>Самая юная участница олимпийских соревнований в Сочи начала тренироваться в 4 года в родном Екатеринбурге. В 2009 году переехала в Москву и стала работать в группе Этери </a:t>
            </a:r>
            <a:r>
              <a:rPr lang="ru-RU" sz="1800" dirty="0" err="1" smtClean="0"/>
              <a:t>Тутберидзе</a:t>
            </a:r>
            <a:r>
              <a:rPr lang="ru-RU" sz="1800" dirty="0" smtClean="0"/>
              <a:t>. В 2012 году </a:t>
            </a:r>
            <a:r>
              <a:rPr lang="ru-RU" sz="1800" dirty="0" err="1" smtClean="0"/>
              <a:t>Липницкая</a:t>
            </a:r>
            <a:r>
              <a:rPr lang="ru-RU" sz="1800" dirty="0" smtClean="0"/>
              <a:t> выиграла юниорский Гран-при. В 2013 году она должна была выступить в финале взрослого Гран-при, но из-за травмы вынуждена была его пропустить. В декабре 2013 года прошел финал Гран-при олимпийского сезона-2013/14, в нем </a:t>
            </a:r>
            <a:r>
              <a:rPr lang="ru-RU" sz="1800" dirty="0" err="1" smtClean="0"/>
              <a:t>Липницкая</a:t>
            </a:r>
            <a:r>
              <a:rPr lang="ru-RU" sz="1800" dirty="0" smtClean="0"/>
              <a:t> заняла второе место. На чемпионате Европы-2014, который проходил перед самой Олимпиадой, она победила.</a:t>
            </a:r>
          </a:p>
          <a:p>
            <a:r>
              <a:rPr lang="ru-RU" sz="1800" dirty="0" err="1" smtClean="0"/>
              <a:t>Липницкая</a:t>
            </a:r>
            <a:r>
              <a:rPr lang="ru-RU" sz="1800" dirty="0" smtClean="0"/>
              <a:t> стала самой юной чемпионкой зимних Олимпиад. В момент завоевания первой золотой медали ей было 15 лет 249 дней. Предыдущий рекорд принадлежал американской фигуристке Таре </a:t>
            </a:r>
            <a:r>
              <a:rPr lang="ru-RU" sz="1800" dirty="0" err="1" smtClean="0"/>
              <a:t>Липински</a:t>
            </a:r>
            <a:r>
              <a:rPr lang="ru-RU" sz="1800" dirty="0" smtClean="0"/>
              <a:t>, которой было 15 лет 255 дней. Также </a:t>
            </a:r>
            <a:r>
              <a:rPr lang="ru-RU" sz="1800" dirty="0" err="1" smtClean="0"/>
              <a:t>Липницкая</a:t>
            </a:r>
            <a:r>
              <a:rPr lang="ru-RU" sz="1800" dirty="0" smtClean="0"/>
              <a:t> стала первой отечественной фигуристкой за постсоветскую историю, которой удалось выиграть олимпийское золото в одиночном фигурном катании.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спортсмены, которые принесли медали России в Сочи</a:t>
            </a:r>
            <a:endParaRPr lang="ru-RU" dirty="0"/>
          </a:p>
        </p:txBody>
      </p:sp>
      <p:pic>
        <p:nvPicPr>
          <p:cNvPr id="4098" name="Picture 2" descr="C:\Documents and Settings\Юля\Мои документы\Мои рисунки\скелетон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714500" y="1958181"/>
            <a:ext cx="5715000" cy="3810000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спортсмены, которые принесли медали России в Сочи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Александр Третьяков</a:t>
            </a:r>
          </a:p>
          <a:p>
            <a:r>
              <a:rPr lang="ru-RU" b="1" dirty="0" smtClean="0"/>
              <a:t>Награда в Сочи: </a:t>
            </a:r>
            <a:r>
              <a:rPr lang="ru-RU" dirty="0" smtClean="0"/>
              <a:t>золото в скелетоне.</a:t>
            </a:r>
          </a:p>
          <a:p>
            <a:r>
              <a:rPr lang="ru-RU" dirty="0" smtClean="0"/>
              <a:t>Родился в Красноярске. На профессиональном уровне выступает с 2000 года. В начале карьеры дважды стал чемпионом мира среди юниоров.</a:t>
            </a:r>
          </a:p>
          <a:p>
            <a:r>
              <a:rPr lang="ru-RU" dirty="0" smtClean="0"/>
              <a:t>С 2009 года успел собрать медали чемпионатов мира всех достоинств (золотую - в 2013 году). В сезоне-2008/09 стал первым в зачете Кубка мира.</a:t>
            </a:r>
          </a:p>
          <a:p>
            <a:r>
              <a:rPr lang="ru-RU" dirty="0" smtClean="0"/>
              <a:t>На Олимпиаде в Турине остался без медалей, в Ванкувере завоевал бронзу. Является послом Зимней универсиады 2019 года, которая должна пройти в его родном городе Красноярске.</a:t>
            </a:r>
          </a:p>
          <a:p>
            <a:endParaRPr lang="ru-RU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спортсмены</a:t>
            </a:r>
            <a:r>
              <a:rPr lang="ru-RU" b="1" dirty="0" smtClean="0"/>
              <a:t>, которые принесли медали России в Сочи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2050" name="Picture 2" descr="C:\Documents and Settings\Юля\Мои документы\Мои рисунки\аделина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39296" y="1428736"/>
            <a:ext cx="6665407" cy="50006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спортсмены</a:t>
            </a:r>
            <a:r>
              <a:rPr lang="ru-RU" b="1" dirty="0" smtClean="0"/>
              <a:t>, которые принесли медали России в Сочи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Аделина</a:t>
            </a:r>
            <a:r>
              <a:rPr lang="ru-RU" dirty="0" smtClean="0"/>
              <a:t> Сотникова</a:t>
            </a:r>
          </a:p>
          <a:p>
            <a:pPr>
              <a:buNone/>
            </a:pPr>
            <a:r>
              <a:rPr lang="ru-RU" dirty="0" smtClean="0"/>
              <a:t>золото </a:t>
            </a:r>
            <a:r>
              <a:rPr lang="ru-RU" dirty="0" smtClean="0"/>
              <a:t>в женском одиночном катании.</a:t>
            </a:r>
          </a:p>
          <a:p>
            <a:r>
              <a:rPr lang="ru-RU" dirty="0" err="1" smtClean="0"/>
              <a:t>Аделина</a:t>
            </a:r>
            <a:r>
              <a:rPr lang="ru-RU" dirty="0" smtClean="0"/>
              <a:t> Сотникова родилась в Москве, встала на коньки в четыре года. </a:t>
            </a:r>
          </a:p>
          <a:p>
            <a:r>
              <a:rPr lang="ru-RU" dirty="0" smtClean="0"/>
              <a:t>Выиграла взрослый чемпионат России, когда ей было всего 12 лет.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спортсмены</a:t>
            </a:r>
            <a:r>
              <a:rPr lang="ru-RU" b="1" dirty="0" smtClean="0"/>
              <a:t>, которые принесли медали России в Сочи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3074" name="Picture 2" descr="C:\Documents and Settings\Юля\Мои документы\Мои рисунки\бобслей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561381" y="1600200"/>
            <a:ext cx="602123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спортсмены</a:t>
            </a:r>
            <a:r>
              <a:rPr lang="ru-RU" b="1" dirty="0" smtClean="0"/>
              <a:t>, которые принесли медали России в Сочи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ru-RU" sz="8000" dirty="0" smtClean="0"/>
              <a:t>Александр Зубков и Алексей Воевода</a:t>
            </a:r>
          </a:p>
          <a:p>
            <a:r>
              <a:rPr lang="ru-RU" sz="8000" dirty="0" smtClean="0"/>
              <a:t>золото </a:t>
            </a:r>
            <a:r>
              <a:rPr lang="ru-RU" sz="8000" dirty="0" smtClean="0"/>
              <a:t>в бобслее в соревнованиях двоек и в соревнованиях четверок. </a:t>
            </a:r>
          </a:p>
          <a:p>
            <a:r>
              <a:rPr lang="ru-RU" sz="8000" b="1" dirty="0" smtClean="0"/>
              <a:t>Александр Зубков</a:t>
            </a:r>
            <a:r>
              <a:rPr lang="ru-RU" sz="8000" dirty="0" smtClean="0"/>
              <a:t> начал заниматься санным спортом в 10 лет в родном Братске. На свою первую в жизни Олимпиаду – в 1998 году - Зубков приехал, представляя санный спорт. В 1999 году он перешел в бобслей и еще трижды принимал участие в зимних Играх. В Турине Зубков выиграл серебро в зачете бобов-четверок, в Ванкувере – бронзу в бобах-двойках.</a:t>
            </a:r>
          </a:p>
          <a:p>
            <a:r>
              <a:rPr lang="ru-RU" sz="8000" dirty="0" smtClean="0"/>
              <a:t>После Игр-2010 объявил об уходе из спорта и занимал пост министра спорта Иркутской области. Но перед домашними Играми вернулся в бобслей. </a:t>
            </a:r>
          </a:p>
          <a:p>
            <a:r>
              <a:rPr lang="ru-RU" sz="8000" b="1" dirty="0" smtClean="0"/>
              <a:t>Алексей Воевода </a:t>
            </a:r>
            <a:r>
              <a:rPr lang="ru-RU" sz="8000" dirty="0" smtClean="0"/>
              <a:t>до прихода в бобслей профессионально занимался армрестлингом и три раза выигрывал Кубок мира среди профессионалов. В бобслей перешел в 2002 году, вместе с Зубковым стал серебряным призером Турина-2006 и завоевал бронзовые награды в Ванкувере в 2010 году.</a:t>
            </a:r>
            <a:br>
              <a:rPr lang="ru-RU" sz="8000" dirty="0" smtClean="0"/>
            </a:br>
            <a:r>
              <a:rPr lang="ru-RU" sz="8000" dirty="0" smtClean="0"/>
              <a:t/>
            </a:r>
            <a:br>
              <a:rPr lang="ru-RU" sz="8000" dirty="0" smtClean="0"/>
            </a:br>
            <a:endParaRPr lang="ru-RU" sz="8000" dirty="0" smtClean="0"/>
          </a:p>
          <a:p>
            <a:endParaRPr lang="ru-RU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8000" dirty="0" smtClean="0"/>
              <a:t/>
            </a:r>
            <a:br>
              <a:rPr lang="ru-RU" sz="8000" dirty="0" smtClean="0"/>
            </a:br>
            <a:r>
              <a:rPr lang="ru-RU" sz="8000" dirty="0" smtClean="0"/>
              <a:t/>
            </a:r>
            <a:br>
              <a:rPr lang="ru-RU" sz="8000" dirty="0" smtClean="0"/>
            </a:br>
            <a:endParaRPr lang="ru-RU" sz="8000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357166"/>
            <a:ext cx="771530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Олимпийские игры в Сочи в 2014 году – событие, которого ждали миллиарды людей по всей планете. Открытие Олимпиады 7 февраля поразило воображение почти </a:t>
            </a:r>
            <a:r>
              <a:rPr lang="ru-RU" sz="2800" b="1" dirty="0" smtClean="0"/>
              <a:t>3 миллиардов</a:t>
            </a:r>
            <a:r>
              <a:rPr lang="ru-RU" sz="2800" dirty="0" smtClean="0"/>
              <a:t> телезрителей, и теперь в течение 17 дней мир, затаив дыхание, </a:t>
            </a:r>
            <a:r>
              <a:rPr lang="ru-RU" sz="2800" dirty="0" smtClean="0"/>
              <a:t> следил </a:t>
            </a:r>
            <a:r>
              <a:rPr lang="ru-RU" sz="2800" dirty="0" smtClean="0"/>
              <a:t>за выступлением сильнейших спортсменов нашего времени. Прямая трансляция игр </a:t>
            </a:r>
            <a:r>
              <a:rPr lang="ru-RU" sz="2800" dirty="0" smtClean="0"/>
              <a:t>велась </a:t>
            </a:r>
            <a:r>
              <a:rPr lang="ru-RU" sz="2800" dirty="0" smtClean="0"/>
              <a:t>на всех континентах. А церемония закрытия Олимпиады-2014 </a:t>
            </a:r>
            <a:r>
              <a:rPr lang="ru-RU" sz="2800" dirty="0" smtClean="0"/>
              <a:t>состоялась </a:t>
            </a:r>
            <a:r>
              <a:rPr lang="ru-RU" sz="2800" b="1" dirty="0" smtClean="0"/>
              <a:t>23 </a:t>
            </a:r>
            <a:r>
              <a:rPr lang="ru-RU" sz="2800" b="1" dirty="0" smtClean="0"/>
              <a:t>февраля</a:t>
            </a:r>
            <a:r>
              <a:rPr lang="ru-RU" sz="2800" dirty="0" smtClean="0"/>
              <a:t> </a:t>
            </a:r>
            <a:r>
              <a:rPr lang="ru-RU" sz="2800" b="1" dirty="0" smtClean="0"/>
              <a:t>«</a:t>
            </a:r>
            <a:r>
              <a:rPr lang="ru-RU" sz="2800" b="1" dirty="0" smtClean="0"/>
              <a:t>Жаркие. Зимние. Твои»</a:t>
            </a:r>
            <a:r>
              <a:rPr lang="ru-RU" sz="2800" dirty="0" smtClean="0"/>
              <a:t> уйдут в историю и надолго останутся в памяти как одно из величайших событий в новейшей истории России</a:t>
            </a:r>
            <a:endParaRPr lang="ru-RU" sz="2800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Церемония закрытия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8000" dirty="0" smtClean="0"/>
              <a:t/>
            </a:r>
            <a:br>
              <a:rPr lang="ru-RU" sz="8000" dirty="0" smtClean="0"/>
            </a:br>
            <a:r>
              <a:rPr lang="ru-RU" sz="8000" dirty="0" smtClean="0"/>
              <a:t/>
            </a:r>
            <a:br>
              <a:rPr lang="ru-RU" sz="8000" dirty="0" smtClean="0"/>
            </a:br>
            <a:endParaRPr lang="ru-RU" sz="8000" dirty="0" smtClean="0"/>
          </a:p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571611"/>
            <a:ext cx="6929486" cy="4572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8000" dirty="0" smtClean="0"/>
              <a:t/>
            </a:r>
            <a:br>
              <a:rPr lang="ru-RU" sz="8000" dirty="0" smtClean="0"/>
            </a:br>
            <a:r>
              <a:rPr lang="ru-RU" sz="8000" dirty="0" smtClean="0"/>
              <a:t/>
            </a:r>
            <a:br>
              <a:rPr lang="ru-RU" sz="8000" dirty="0" smtClean="0"/>
            </a:br>
            <a:endParaRPr lang="ru-RU" sz="8000" dirty="0" smtClean="0"/>
          </a:p>
          <a:p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57158" y="357167"/>
            <a:ext cx="764386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ОЛИМПИЙСКИЕ. ЗИМНИЕ. НАШИ</a:t>
            </a:r>
            <a:endParaRPr lang="ru-RU" dirty="0" smtClean="0"/>
          </a:p>
          <a:p>
            <a:r>
              <a:rPr lang="ru-RU" dirty="0" smtClean="0"/>
              <a:t>После исполнения греческого олимпийского гимна на сцену вышли Томас Бах, мэр Сочи </a:t>
            </a:r>
            <a:r>
              <a:rPr lang="ru-RU" b="1" dirty="0" smtClean="0"/>
              <a:t>Анатолий Пархомов</a:t>
            </a:r>
            <a:r>
              <a:rPr lang="ru-RU" dirty="0" smtClean="0"/>
              <a:t> и мэр </a:t>
            </a:r>
            <a:r>
              <a:rPr lang="ru-RU" dirty="0" err="1" smtClean="0"/>
              <a:t>Пченхана</a:t>
            </a:r>
            <a:r>
              <a:rPr lang="ru-RU" dirty="0" smtClean="0"/>
              <a:t> </a:t>
            </a:r>
            <a:r>
              <a:rPr lang="ru-RU" dirty="0" smtClean="0"/>
              <a:t>—корейского </a:t>
            </a:r>
            <a:r>
              <a:rPr lang="ru-RU" dirty="0" smtClean="0"/>
              <a:t>города, который примет следующие зимние Олимпийские игры. Вместе они совершили символический ритуал: Бах принял флаг Игр из рук Пархомова и передал Корее.</a:t>
            </a:r>
          </a:p>
          <a:p>
            <a:r>
              <a:rPr lang="ru-RU" dirty="0" smtClean="0"/>
              <a:t>Эмоционально, но немного странно прозвучали перед самым окончанием церемонии слова главы АНО «Оргкомитет «Сочи-2014» </a:t>
            </a:r>
            <a:r>
              <a:rPr lang="ru-RU" b="1" dirty="0" smtClean="0"/>
              <a:t>Дмитрия </a:t>
            </a:r>
            <a:r>
              <a:rPr lang="ru-RU" b="1" dirty="0" err="1" smtClean="0"/>
              <a:t>Чернышенко</a:t>
            </a:r>
            <a:r>
              <a:rPr lang="ru-RU" dirty="0" smtClean="0"/>
              <a:t>, а затем Баха.</a:t>
            </a:r>
          </a:p>
          <a:p>
            <a:r>
              <a:rPr lang="ru-RU" dirty="0" smtClean="0"/>
              <a:t>«Завершаются первые в России зимние Олимпийские игры. Россия выполнила обещанное. Игры стали жаркими, зимними для каждого из вас. Спасибо спортсменам. 98 комплектов разыграно. Спасибо зрителям, организаторам, — перечислял </a:t>
            </a:r>
            <a:r>
              <a:rPr lang="ru-RU" dirty="0" err="1" smtClean="0"/>
              <a:t>Чернышенко</a:t>
            </a:r>
            <a:r>
              <a:rPr lang="ru-RU" dirty="0" smtClean="0"/>
              <a:t>, причем после каждого предложения его прерывали аплодисменты. — Мы доказали, что нам по плечу любые задачи. </a:t>
            </a:r>
            <a:r>
              <a:rPr lang="ru-RU" dirty="0" smtClean="0"/>
              <a:t>Мы</a:t>
            </a:r>
            <a:r>
              <a:rPr lang="ru-RU" dirty="0" smtClean="0"/>
              <a:t> все одна команда — Сочи-2014».</a:t>
            </a:r>
          </a:p>
          <a:p>
            <a:r>
              <a:rPr lang="ru-RU" dirty="0" smtClean="0"/>
              <a:t>Уже на английском языке </a:t>
            </a:r>
            <a:r>
              <a:rPr lang="ru-RU" dirty="0" err="1" smtClean="0"/>
              <a:t>Чернышенко</a:t>
            </a:r>
            <a:r>
              <a:rPr lang="ru-RU" dirty="0" smtClean="0"/>
              <a:t> отметил, что игры в Сочи превзошли все ожидания и принесли много мгновений, которые никогда не забудутся. «Это новое лицо России. Для нас это игры лучшие. Олимпийские. </a:t>
            </a:r>
            <a:r>
              <a:rPr lang="ru-RU" dirty="0" smtClean="0"/>
              <a:t>Зимние</a:t>
            </a:r>
            <a:r>
              <a:rPr lang="ru-RU" dirty="0" smtClean="0"/>
              <a:t>. Наши», — закончил он речь под восторженные крики с трибун.</a:t>
            </a:r>
            <a:endParaRPr lang="ru-RU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hlinkClick r:id="rId3" tooltip="Церемония открытия зимних Олимпийских игр 2014"/>
              </a:rPr>
              <a:t>Церемония открытия зимних Олимпийских игр 2014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 smtClean="0"/>
          </a:p>
          <a:p>
            <a:r>
              <a:rPr lang="ru-RU" dirty="0" smtClean="0"/>
              <a:t>Церемония открытия игр проходила на стадионе «</a:t>
            </a:r>
            <a:r>
              <a:rPr lang="ru-RU" dirty="0" err="1" smtClean="0">
                <a:hlinkClick r:id="rId4" tooltip="Фишт (стадион)"/>
              </a:rPr>
              <a:t>Фишт</a:t>
            </a:r>
            <a:r>
              <a:rPr lang="ru-RU" dirty="0" smtClean="0"/>
              <a:t>», начавшись в 7 февраля в 20:14 по московскому </a:t>
            </a:r>
            <a:r>
              <a:rPr lang="ru-RU" dirty="0" smtClean="0"/>
              <a:t>времени. </a:t>
            </a:r>
            <a:r>
              <a:rPr lang="ru-RU" dirty="0" smtClean="0"/>
              <a:t>Общая длительность шоу составила около трёх </a:t>
            </a:r>
            <a:r>
              <a:rPr lang="ru-RU" dirty="0" smtClean="0"/>
              <a:t>часов.</a:t>
            </a:r>
            <a:endParaRPr lang="ru-RU" dirty="0" smtClean="0"/>
          </a:p>
          <a:p>
            <a:r>
              <a:rPr lang="ru-RU" dirty="0" smtClean="0"/>
              <a:t>Церемонию посмотрели три миллиарда человек. Трансляцию обеспечивали 140 телекамер, а всего в подготовке мероприятия было задействовано более 12 тысяч </a:t>
            </a:r>
            <a:r>
              <a:rPr lang="ru-RU" dirty="0" smtClean="0"/>
              <a:t>человек.</a:t>
            </a:r>
            <a:endParaRPr lang="ru-RU" dirty="0" smtClean="0"/>
          </a:p>
          <a:p>
            <a:r>
              <a:rPr lang="ru-RU" dirty="0" smtClean="0"/>
              <a:t>На открытие Олимпиады прибыли главы 44 государств, больше, чем на Олимпиадах в Ванкувере и Турине вместе взятых</a:t>
            </a:r>
            <a:r>
              <a:rPr lang="ru-RU" dirty="0" smtClean="0"/>
              <a:t>.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Церемония закрытия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8000" dirty="0" smtClean="0"/>
              <a:t/>
            </a:r>
            <a:br>
              <a:rPr lang="ru-RU" sz="8000" dirty="0" smtClean="0"/>
            </a:br>
            <a:r>
              <a:rPr lang="ru-RU" sz="8000" dirty="0" smtClean="0"/>
              <a:t/>
            </a:r>
            <a:br>
              <a:rPr lang="ru-RU" sz="8000" dirty="0" smtClean="0"/>
            </a:br>
            <a:endParaRPr lang="ru-RU" sz="8000" dirty="0" smtClean="0"/>
          </a:p>
          <a:p>
            <a:endParaRPr lang="ru-RU" dirty="0"/>
          </a:p>
        </p:txBody>
      </p:sp>
      <p:pic>
        <p:nvPicPr>
          <p:cNvPr id="27650" name="Picture 2" descr="C:\Documents and Settings\Юля\Мои документы\Мои рисунки\мишк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2000240"/>
            <a:ext cx="5857916" cy="4143392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8000" dirty="0" smtClean="0"/>
              <a:t/>
            </a:r>
            <a:br>
              <a:rPr lang="ru-RU" sz="8000" dirty="0" smtClean="0"/>
            </a:br>
            <a:r>
              <a:rPr lang="ru-RU" sz="8000" dirty="0" smtClean="0"/>
              <a:t/>
            </a:r>
            <a:br>
              <a:rPr lang="ru-RU" sz="8000" dirty="0" smtClean="0"/>
            </a:br>
            <a:endParaRPr lang="ru-RU" sz="8000" dirty="0" smtClean="0"/>
          </a:p>
          <a:p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500168" y="1928804"/>
          <a:ext cx="6000792" cy="4214838"/>
        </p:xfrm>
        <a:graphic>
          <a:graphicData uri="http://schemas.openxmlformats.org/drawingml/2006/table">
            <a:tbl>
              <a:tblPr/>
              <a:tblGrid>
                <a:gridCol w="1000132"/>
                <a:gridCol w="1000132"/>
                <a:gridCol w="1000132"/>
                <a:gridCol w="1000132"/>
                <a:gridCol w="1000132"/>
                <a:gridCol w="1000132"/>
              </a:tblGrid>
              <a:tr h="264408">
                <a:tc gridSpan="5">
                  <a:txBody>
                    <a:bodyPr/>
                    <a:lstStyle/>
                    <a:p>
                      <a:r>
                        <a:rPr lang="ru-RU" sz="1400" b="1"/>
                        <a:t>Общее количество медалей</a:t>
                      </a:r>
                      <a:endParaRPr lang="ru-RU" sz="1400"/>
                    </a:p>
                  </a:txBody>
                  <a:tcPr marL="15007" marR="15007" marT="15007" marB="150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400"/>
                        <a:t>Всего</a:t>
                      </a:r>
                    </a:p>
                  </a:txBody>
                  <a:tcPr marL="15007" marR="15007" marT="15007" marB="150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4408">
                <a:tc>
                  <a:txBody>
                    <a:bodyPr/>
                    <a:lstStyle/>
                    <a:p>
                      <a:r>
                        <a:rPr lang="ru-RU" sz="1400"/>
                        <a:t>Место</a:t>
                      </a:r>
                    </a:p>
                  </a:txBody>
                  <a:tcPr marL="15007" marR="15007" marT="15007" marB="150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Страна</a:t>
                      </a:r>
                    </a:p>
                  </a:txBody>
                  <a:tcPr marL="15007" marR="15007" marT="15007" marB="150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Золото</a:t>
                      </a:r>
                    </a:p>
                  </a:txBody>
                  <a:tcPr marL="15007" marR="15007" marT="15007" marB="150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7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Серебро</a:t>
                      </a:r>
                    </a:p>
                  </a:txBody>
                  <a:tcPr marL="15007" marR="15007" marT="15007" marB="150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Бронза</a:t>
                      </a:r>
                    </a:p>
                  </a:txBody>
                  <a:tcPr marL="15007" marR="15007" marT="15007" marB="150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6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4408">
                <a:tc>
                  <a:txBody>
                    <a:bodyPr/>
                    <a:lstStyle/>
                    <a:p>
                      <a:pPr algn="ctr"/>
                      <a:r>
                        <a:rPr lang="ru-RU" sz="1400"/>
                        <a:t>1</a:t>
                      </a:r>
                    </a:p>
                  </a:txBody>
                  <a:tcPr marL="15007" marR="15007" marT="15007" marB="150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E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/>
                        <a:t> </a:t>
                      </a:r>
                      <a:r>
                        <a:rPr lang="ru-RU" sz="1400">
                          <a:hlinkClick r:id="rId3" tooltip="Россия на зимних Олимпийских играх 2014"/>
                        </a:rPr>
                        <a:t>Россия</a:t>
                      </a:r>
                      <a:endParaRPr lang="ru-RU" sz="1400"/>
                    </a:p>
                  </a:txBody>
                  <a:tcPr marL="15007" marR="15007" marT="15007" marB="150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E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/>
                        <a:t>13</a:t>
                      </a:r>
                      <a:endParaRPr lang="ru-RU" sz="1400"/>
                    </a:p>
                  </a:txBody>
                  <a:tcPr marL="15007" marR="15007" marT="15007" marB="150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6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/>
                        <a:t>11</a:t>
                      </a:r>
                      <a:endParaRPr lang="ru-RU" sz="1400"/>
                    </a:p>
                  </a:txBody>
                  <a:tcPr marL="15007" marR="15007" marT="15007" marB="150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5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/>
                        <a:t>9</a:t>
                      </a:r>
                    </a:p>
                  </a:txBody>
                  <a:tcPr marL="15007" marR="15007" marT="15007" marB="150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A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/>
                        <a:t>33</a:t>
                      </a:r>
                      <a:endParaRPr lang="ru-RU" sz="1400"/>
                    </a:p>
                  </a:txBody>
                  <a:tcPr marL="15007" marR="15007" marT="15007" marB="150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EFF"/>
                    </a:solidFill>
                  </a:tcPr>
                </a:tc>
              </a:tr>
              <a:tr h="264408">
                <a:tc>
                  <a:txBody>
                    <a:bodyPr/>
                    <a:lstStyle/>
                    <a:p>
                      <a:pPr algn="ctr"/>
                      <a:r>
                        <a:rPr lang="ru-RU" sz="1400"/>
                        <a:t>2</a:t>
                      </a:r>
                    </a:p>
                  </a:txBody>
                  <a:tcPr marL="15007" marR="15007" marT="15007" marB="150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/>
                        <a:t> </a:t>
                      </a:r>
                      <a:r>
                        <a:rPr lang="ru-RU" sz="1400">
                          <a:hlinkClick r:id="rId4" tooltip="Норвегия на зимних Олимпийских играх 2014"/>
                        </a:rPr>
                        <a:t>Норвегия</a:t>
                      </a:r>
                      <a:endParaRPr lang="ru-RU" sz="1400"/>
                    </a:p>
                  </a:txBody>
                  <a:tcPr marL="15007" marR="15007" marT="15007" marB="150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/>
                        <a:t>11</a:t>
                      </a:r>
                    </a:p>
                  </a:txBody>
                  <a:tcPr marL="15007" marR="15007" marT="15007" marB="150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6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/>
                        <a:t>5</a:t>
                      </a:r>
                    </a:p>
                  </a:txBody>
                  <a:tcPr marL="15007" marR="15007" marT="15007" marB="150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5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/>
                        <a:t>10</a:t>
                      </a:r>
                    </a:p>
                  </a:txBody>
                  <a:tcPr marL="15007" marR="15007" marT="15007" marB="150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A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/>
                        <a:t>26</a:t>
                      </a:r>
                    </a:p>
                  </a:txBody>
                  <a:tcPr marL="15007" marR="15007" marT="15007" marB="150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4408">
                <a:tc>
                  <a:txBody>
                    <a:bodyPr/>
                    <a:lstStyle/>
                    <a:p>
                      <a:pPr algn="ctr"/>
                      <a:r>
                        <a:rPr lang="ru-RU" sz="1400"/>
                        <a:t>3</a:t>
                      </a:r>
                    </a:p>
                  </a:txBody>
                  <a:tcPr marL="15007" marR="15007" marT="15007" marB="150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/>
                        <a:t> </a:t>
                      </a:r>
                      <a:r>
                        <a:rPr lang="ru-RU" sz="1400">
                          <a:hlinkClick r:id="rId5" tooltip="Канада на зимних Олимпийских играх 2014"/>
                        </a:rPr>
                        <a:t>Канада</a:t>
                      </a:r>
                      <a:endParaRPr lang="ru-RU" sz="1400"/>
                    </a:p>
                  </a:txBody>
                  <a:tcPr marL="15007" marR="15007" marT="15007" marB="150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/>
                        <a:t>10</a:t>
                      </a:r>
                    </a:p>
                  </a:txBody>
                  <a:tcPr marL="15007" marR="15007" marT="15007" marB="150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6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/>
                        <a:t>10</a:t>
                      </a:r>
                    </a:p>
                  </a:txBody>
                  <a:tcPr marL="15007" marR="15007" marT="15007" marB="150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5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/>
                        <a:t>5</a:t>
                      </a:r>
                    </a:p>
                  </a:txBody>
                  <a:tcPr marL="15007" marR="15007" marT="15007" marB="150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A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/>
                        <a:t>25</a:t>
                      </a:r>
                    </a:p>
                  </a:txBody>
                  <a:tcPr marL="15007" marR="15007" marT="15007" marB="150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4408">
                <a:tc>
                  <a:txBody>
                    <a:bodyPr/>
                    <a:lstStyle/>
                    <a:p>
                      <a:pPr algn="ctr"/>
                      <a:r>
                        <a:rPr lang="ru-RU" sz="1400"/>
                        <a:t>4</a:t>
                      </a:r>
                    </a:p>
                  </a:txBody>
                  <a:tcPr marL="15007" marR="15007" marT="15007" marB="150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/>
                        <a:t> </a:t>
                      </a:r>
                      <a:r>
                        <a:rPr lang="ru-RU" sz="1400" dirty="0">
                          <a:hlinkClick r:id="rId6" tooltip="США на зимних Олимпийских играх 2014"/>
                        </a:rPr>
                        <a:t>США</a:t>
                      </a:r>
                      <a:endParaRPr lang="ru-RU" sz="1400" dirty="0"/>
                    </a:p>
                  </a:txBody>
                  <a:tcPr marL="15007" marR="15007" marT="15007" marB="150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/>
                        <a:t>9</a:t>
                      </a:r>
                    </a:p>
                  </a:txBody>
                  <a:tcPr marL="15007" marR="15007" marT="15007" marB="150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6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/>
                        <a:t>7</a:t>
                      </a:r>
                    </a:p>
                  </a:txBody>
                  <a:tcPr marL="15007" marR="15007" marT="15007" marB="150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5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/>
                        <a:t>12</a:t>
                      </a:r>
                      <a:endParaRPr lang="ru-RU" sz="1400"/>
                    </a:p>
                  </a:txBody>
                  <a:tcPr marL="15007" marR="15007" marT="15007" marB="150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A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/>
                        <a:t>28</a:t>
                      </a:r>
                    </a:p>
                  </a:txBody>
                  <a:tcPr marL="15007" marR="15007" marT="15007" marB="150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620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5</a:t>
                      </a:r>
                    </a:p>
                  </a:txBody>
                  <a:tcPr marL="15007" marR="15007" marT="15007" marB="150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/>
                        <a:t> </a:t>
                      </a:r>
                      <a:r>
                        <a:rPr lang="ru-RU" sz="1400">
                          <a:hlinkClick r:id="rId7" tooltip="Нидерланды на зимних Олимпийских играх 2014"/>
                        </a:rPr>
                        <a:t>Нидерланды</a:t>
                      </a:r>
                      <a:endParaRPr lang="ru-RU" sz="1400"/>
                    </a:p>
                  </a:txBody>
                  <a:tcPr marL="15007" marR="15007" marT="15007" marB="150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/>
                        <a:t>8</a:t>
                      </a:r>
                    </a:p>
                  </a:txBody>
                  <a:tcPr marL="15007" marR="15007" marT="15007" marB="150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6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/>
                        <a:t>7</a:t>
                      </a:r>
                    </a:p>
                  </a:txBody>
                  <a:tcPr marL="15007" marR="15007" marT="15007" marB="150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5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/>
                        <a:t>9</a:t>
                      </a:r>
                    </a:p>
                  </a:txBody>
                  <a:tcPr marL="15007" marR="15007" marT="15007" marB="150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A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24</a:t>
                      </a:r>
                    </a:p>
                  </a:txBody>
                  <a:tcPr marL="15007" marR="15007" marT="15007" marB="150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6542">
                <a:tc>
                  <a:txBody>
                    <a:bodyPr/>
                    <a:lstStyle/>
                    <a:p>
                      <a:pPr algn="ctr"/>
                      <a:r>
                        <a:rPr lang="ru-RU" sz="1400"/>
                        <a:t>6</a:t>
                      </a:r>
                    </a:p>
                  </a:txBody>
                  <a:tcPr marL="15007" marR="15007" marT="15007" marB="150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/>
                        <a:t> </a:t>
                      </a:r>
                      <a:r>
                        <a:rPr lang="ru-RU" sz="1400">
                          <a:hlinkClick r:id="rId8" tooltip="Германия на зимних Олимпийских играх 2014"/>
                        </a:rPr>
                        <a:t>Германия</a:t>
                      </a:r>
                      <a:endParaRPr lang="ru-RU" sz="1400"/>
                    </a:p>
                  </a:txBody>
                  <a:tcPr marL="15007" marR="15007" marT="15007" marB="150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/>
                        <a:t>8</a:t>
                      </a:r>
                    </a:p>
                  </a:txBody>
                  <a:tcPr marL="15007" marR="15007" marT="15007" marB="150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6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/>
                        <a:t>6</a:t>
                      </a:r>
                    </a:p>
                  </a:txBody>
                  <a:tcPr marL="15007" marR="15007" marT="15007" marB="150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5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/>
                        <a:t>5</a:t>
                      </a:r>
                    </a:p>
                  </a:txBody>
                  <a:tcPr marL="15007" marR="15007" marT="15007" marB="150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A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/>
                        <a:t>19</a:t>
                      </a:r>
                    </a:p>
                  </a:txBody>
                  <a:tcPr marL="15007" marR="15007" marT="15007" marB="150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6208">
                <a:tc>
                  <a:txBody>
                    <a:bodyPr/>
                    <a:lstStyle/>
                    <a:p>
                      <a:pPr algn="ctr"/>
                      <a:r>
                        <a:rPr lang="ru-RU" sz="1400"/>
                        <a:t>7</a:t>
                      </a:r>
                    </a:p>
                  </a:txBody>
                  <a:tcPr marL="15007" marR="15007" marT="15007" marB="150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/>
                        <a:t> </a:t>
                      </a:r>
                      <a:r>
                        <a:rPr lang="ru-RU" sz="1400">
                          <a:hlinkClick r:id="rId9" tooltip="Швейцария на зимних Олимпийских играх 2014"/>
                        </a:rPr>
                        <a:t>Швейцария</a:t>
                      </a:r>
                      <a:endParaRPr lang="ru-RU" sz="1400"/>
                    </a:p>
                  </a:txBody>
                  <a:tcPr marL="15007" marR="15007" marT="15007" marB="150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/>
                        <a:t>6</a:t>
                      </a:r>
                    </a:p>
                  </a:txBody>
                  <a:tcPr marL="15007" marR="15007" marT="15007" marB="150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6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/>
                        <a:t>3</a:t>
                      </a:r>
                    </a:p>
                  </a:txBody>
                  <a:tcPr marL="15007" marR="15007" marT="15007" marB="150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5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/>
                        <a:t>2</a:t>
                      </a:r>
                    </a:p>
                  </a:txBody>
                  <a:tcPr marL="15007" marR="15007" marT="15007" marB="150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A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/>
                        <a:t>11</a:t>
                      </a:r>
                    </a:p>
                  </a:txBody>
                  <a:tcPr marL="15007" marR="15007" marT="15007" marB="150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6208">
                <a:tc>
                  <a:txBody>
                    <a:bodyPr/>
                    <a:lstStyle/>
                    <a:p>
                      <a:pPr algn="ctr"/>
                      <a:r>
                        <a:rPr lang="ru-RU" sz="1400"/>
                        <a:t>8</a:t>
                      </a:r>
                    </a:p>
                  </a:txBody>
                  <a:tcPr marL="15007" marR="15007" marT="15007" marB="150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/>
                        <a:t> </a:t>
                      </a:r>
                      <a:r>
                        <a:rPr lang="ru-RU" sz="1400">
                          <a:hlinkClick r:id="rId10" tooltip="Белоруссия на зимних Олимпийских играх 2014"/>
                        </a:rPr>
                        <a:t>Белоруссия</a:t>
                      </a:r>
                      <a:endParaRPr lang="ru-RU" sz="1400"/>
                    </a:p>
                  </a:txBody>
                  <a:tcPr marL="15007" marR="15007" marT="15007" marB="150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/>
                        <a:t>5</a:t>
                      </a:r>
                    </a:p>
                  </a:txBody>
                  <a:tcPr marL="15007" marR="15007" marT="15007" marB="150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6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/>
                        <a:t>0</a:t>
                      </a:r>
                    </a:p>
                  </a:txBody>
                  <a:tcPr marL="15007" marR="15007" marT="15007" marB="150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5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/>
                        <a:t>1</a:t>
                      </a:r>
                    </a:p>
                  </a:txBody>
                  <a:tcPr marL="15007" marR="15007" marT="15007" marB="150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A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/>
                        <a:t>6</a:t>
                      </a:r>
                    </a:p>
                  </a:txBody>
                  <a:tcPr marL="15007" marR="15007" marT="15007" marB="150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4408">
                <a:tc>
                  <a:txBody>
                    <a:bodyPr/>
                    <a:lstStyle/>
                    <a:p>
                      <a:pPr algn="ctr"/>
                      <a:r>
                        <a:rPr lang="ru-RU" sz="1400"/>
                        <a:t>9</a:t>
                      </a:r>
                    </a:p>
                  </a:txBody>
                  <a:tcPr marL="15007" marR="15007" marT="15007" marB="150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/>
                        <a:t> </a:t>
                      </a:r>
                      <a:r>
                        <a:rPr lang="ru-RU" sz="1400">
                          <a:hlinkClick r:id="rId11" tooltip="Австрия на зимних Олимпийских играх 2014"/>
                        </a:rPr>
                        <a:t>Австрия</a:t>
                      </a:r>
                      <a:endParaRPr lang="ru-RU" sz="1400"/>
                    </a:p>
                  </a:txBody>
                  <a:tcPr marL="15007" marR="15007" marT="15007" marB="150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/>
                        <a:t>4</a:t>
                      </a:r>
                    </a:p>
                  </a:txBody>
                  <a:tcPr marL="15007" marR="15007" marT="15007" marB="150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6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/>
                        <a:t>8</a:t>
                      </a:r>
                    </a:p>
                  </a:txBody>
                  <a:tcPr marL="15007" marR="15007" marT="15007" marB="150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5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/>
                        <a:t>5</a:t>
                      </a:r>
                    </a:p>
                  </a:txBody>
                  <a:tcPr marL="15007" marR="15007" marT="15007" marB="150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A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/>
                        <a:t>17</a:t>
                      </a:r>
                    </a:p>
                  </a:txBody>
                  <a:tcPr marL="15007" marR="15007" marT="15007" marB="150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4408">
                <a:tc>
                  <a:txBody>
                    <a:bodyPr/>
                    <a:lstStyle/>
                    <a:p>
                      <a:pPr algn="ctr"/>
                      <a:r>
                        <a:rPr lang="ru-RU" sz="1400"/>
                        <a:t>10</a:t>
                      </a:r>
                    </a:p>
                  </a:txBody>
                  <a:tcPr marL="15007" marR="15007" marT="15007" marB="150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/>
                        <a:t> </a:t>
                      </a:r>
                      <a:r>
                        <a:rPr lang="ru-RU" sz="1400">
                          <a:hlinkClick r:id="rId12" tooltip="Франция на зимних Олимпийских играх 2014"/>
                        </a:rPr>
                        <a:t>Франция</a:t>
                      </a:r>
                      <a:endParaRPr lang="ru-RU" sz="1400"/>
                    </a:p>
                  </a:txBody>
                  <a:tcPr marL="15007" marR="15007" marT="15007" marB="150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/>
                        <a:t>4</a:t>
                      </a:r>
                    </a:p>
                  </a:txBody>
                  <a:tcPr marL="15007" marR="15007" marT="15007" marB="150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6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/>
                        <a:t>4</a:t>
                      </a:r>
                    </a:p>
                  </a:txBody>
                  <a:tcPr marL="15007" marR="15007" marT="15007" marB="150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5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/>
                        <a:t>7</a:t>
                      </a:r>
                    </a:p>
                  </a:txBody>
                  <a:tcPr marL="15007" marR="15007" marT="15007" marB="150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A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/>
                        <a:t>15</a:t>
                      </a:r>
                    </a:p>
                  </a:txBody>
                  <a:tcPr marL="15007" marR="15007" marT="15007" marB="150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4408">
                <a:tc gridSpan="2">
                  <a:txBody>
                    <a:bodyPr/>
                    <a:lstStyle/>
                    <a:p>
                      <a:r>
                        <a:rPr lang="ru-RU" sz="1400"/>
                        <a:t>Всего</a:t>
                      </a:r>
                    </a:p>
                  </a:txBody>
                  <a:tcPr marL="15007" marR="15007" marT="15007" marB="150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99</a:t>
                      </a:r>
                    </a:p>
                  </a:txBody>
                  <a:tcPr marL="15007" marR="15007" marT="15007" marB="150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97</a:t>
                      </a:r>
                    </a:p>
                  </a:txBody>
                  <a:tcPr marL="15007" marR="15007" marT="15007" marB="150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99</a:t>
                      </a:r>
                    </a:p>
                  </a:txBody>
                  <a:tcPr marL="15007" marR="15007" marT="15007" marB="150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295</a:t>
                      </a:r>
                    </a:p>
                  </a:txBody>
                  <a:tcPr marL="15007" marR="15007" marT="15007" marB="150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571472" y="571480"/>
            <a:ext cx="8318111" cy="1215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: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hlinkClick r:id="rId13" tooltip="Медальный зачёт на зимних Олимпийских играх 2014"/>
              </a:rPr>
              <a:t>Медальный зачёт на зимних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hlinkClick r:id="rId13" tooltip="Медальный зачёт на зимних Олимпийских играх 2014"/>
              </a:rPr>
              <a:t> Олимпийских играх 2014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hlinkClick r:id="rId14"/>
              </a:rPr>
              <a:t>. 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 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   </a:t>
            </a:r>
            <a:r>
              <a:rPr kumimoji="0" 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 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   </a:t>
            </a:r>
            <a:r>
              <a:rPr kumimoji="0" lang="ru-RU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 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   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 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   </a:t>
            </a:r>
            <a:r>
              <a:rPr kumimoji="0" lang="ru-RU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 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  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 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   </a:t>
            </a:r>
            <a:r>
              <a:rPr kumimoji="0" 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 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   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 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   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 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 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242" name="Picture 2" descr="Flag of Russia.svg">
            <a:hlinkClick r:id="rId14"/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1212513" y="7938"/>
            <a:ext cx="209550" cy="142875"/>
          </a:xfrm>
          <a:prstGeom prst="rect">
            <a:avLst/>
          </a:prstGeom>
          <a:noFill/>
        </p:spPr>
      </p:pic>
      <p:pic>
        <p:nvPicPr>
          <p:cNvPr id="10243" name="Picture 3" descr="Flag of Norway.svg">
            <a:hlinkClick r:id="rId16"/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1272838" y="7938"/>
            <a:ext cx="209550" cy="152400"/>
          </a:xfrm>
          <a:prstGeom prst="rect">
            <a:avLst/>
          </a:prstGeom>
          <a:noFill/>
        </p:spPr>
      </p:pic>
      <p:pic>
        <p:nvPicPr>
          <p:cNvPr id="10244" name="Picture 4" descr="Flag of Canada.svg">
            <a:hlinkClick r:id="rId18"/>
          </p:cNvPr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11456988" y="7938"/>
            <a:ext cx="209550" cy="104775"/>
          </a:xfrm>
          <a:prstGeom prst="rect">
            <a:avLst/>
          </a:prstGeom>
          <a:noFill/>
        </p:spPr>
      </p:pic>
      <p:pic>
        <p:nvPicPr>
          <p:cNvPr id="10245" name="Picture 5" descr="Flag of the United States.svg">
            <a:hlinkClick r:id="rId20"/>
          </p:cNvPr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11658600" y="7938"/>
            <a:ext cx="209550" cy="114300"/>
          </a:xfrm>
          <a:prstGeom prst="rect">
            <a:avLst/>
          </a:prstGeom>
          <a:noFill/>
        </p:spPr>
      </p:pic>
      <p:pic>
        <p:nvPicPr>
          <p:cNvPr id="10246" name="Picture 6" descr="Flag of the Netherlands.svg">
            <a:hlinkClick r:id="rId22"/>
          </p:cNvPr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11864975" y="7938"/>
            <a:ext cx="209550" cy="142875"/>
          </a:xfrm>
          <a:prstGeom prst="rect">
            <a:avLst/>
          </a:prstGeom>
          <a:noFill/>
        </p:spPr>
      </p:pic>
      <p:pic>
        <p:nvPicPr>
          <p:cNvPr id="10247" name="Picture 7" descr="Flag of Germany.svg">
            <a:hlinkClick r:id="rId24"/>
          </p:cNvPr>
          <p:cNvPicPr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12077700" y="7938"/>
            <a:ext cx="209550" cy="123825"/>
          </a:xfrm>
          <a:prstGeom prst="rect">
            <a:avLst/>
          </a:prstGeom>
          <a:noFill/>
        </p:spPr>
      </p:pic>
      <p:pic>
        <p:nvPicPr>
          <p:cNvPr id="10248" name="Picture 8" descr="Flag of Switzerland.svg">
            <a:hlinkClick r:id="rId26"/>
          </p:cNvPr>
          <p:cNvPicPr>
            <a:picLocks noChangeAspect="1" noChangeArrowheads="1"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12284075" y="7938"/>
            <a:ext cx="190500" cy="190500"/>
          </a:xfrm>
          <a:prstGeom prst="rect">
            <a:avLst/>
          </a:prstGeom>
          <a:noFill/>
        </p:spPr>
      </p:pic>
      <p:pic>
        <p:nvPicPr>
          <p:cNvPr id="10249" name="Picture 9" descr="Flag of Belarus.svg">
            <a:hlinkClick r:id="rId28"/>
          </p:cNvPr>
          <p:cNvPicPr>
            <a:picLocks noChangeAspect="1" noChangeArrowheads="1"/>
          </p:cNvPicPr>
          <p:nvPr/>
        </p:nvPicPr>
        <p:blipFill>
          <a:blip r:embed="rId29"/>
          <a:srcRect/>
          <a:stretch>
            <a:fillRect/>
          </a:stretch>
        </p:blipFill>
        <p:spPr bwMode="auto">
          <a:xfrm>
            <a:off x="12507913" y="7938"/>
            <a:ext cx="209550" cy="104775"/>
          </a:xfrm>
          <a:prstGeom prst="rect">
            <a:avLst/>
          </a:prstGeom>
          <a:noFill/>
        </p:spPr>
      </p:pic>
      <p:pic>
        <p:nvPicPr>
          <p:cNvPr id="10250" name="Picture 10" descr="Flag of Austria.svg">
            <a:hlinkClick r:id="rId30"/>
          </p:cNvPr>
          <p:cNvPicPr>
            <a:picLocks noChangeAspect="1" noChangeArrowheads="1"/>
          </p:cNvPicPr>
          <p:nvPr/>
        </p:nvPicPr>
        <p:blipFill>
          <a:blip r:embed="rId31"/>
          <a:srcRect/>
          <a:stretch>
            <a:fillRect/>
          </a:stretch>
        </p:blipFill>
        <p:spPr bwMode="auto">
          <a:xfrm>
            <a:off x="12709525" y="7938"/>
            <a:ext cx="209550" cy="142875"/>
          </a:xfrm>
          <a:prstGeom prst="rect">
            <a:avLst/>
          </a:prstGeom>
          <a:noFill/>
        </p:spPr>
      </p:pic>
      <p:pic>
        <p:nvPicPr>
          <p:cNvPr id="10251" name="Picture 11" descr="Flag of France.svg">
            <a:hlinkClick r:id="rId32"/>
          </p:cNvPr>
          <p:cNvPicPr>
            <a:picLocks noChangeAspect="1" noChangeArrowheads="1"/>
          </p:cNvPicPr>
          <p:nvPr/>
        </p:nvPicPr>
        <p:blipFill>
          <a:blip r:embed="rId33"/>
          <a:srcRect/>
          <a:stretch>
            <a:fillRect/>
          </a:stretch>
        </p:blipFill>
        <p:spPr bwMode="auto">
          <a:xfrm>
            <a:off x="12922250" y="7938"/>
            <a:ext cx="209550" cy="142875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7171" name="Picture 3" descr="C:\Documents and Settings\Юля\Мои документы\Мои рисунки\откр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1500174"/>
            <a:ext cx="6286544" cy="4357718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Соревнования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Пятнадцать зимних спортивных дисциплин, объединённых в семь олимпийских видов спорта, включены в программу зимних Олимпийских игр 2014. Сюда входят три коньковых вида, шесть лыжных видов, два вида бобслея, а также четыре отдельных вида спорта. Всего разыгрывается 98 комплектов медалей, что на 12 больше, чем было в </a:t>
            </a:r>
            <a:r>
              <a:rPr lang="ru-RU" dirty="0" smtClean="0">
                <a:hlinkClick r:id="rId3" tooltip="Зимние Олимпийские игры 2010"/>
              </a:rPr>
              <a:t>Ванкувере 2010</a:t>
            </a:r>
            <a:r>
              <a:rPr lang="ru-RU" dirty="0" smtClean="0"/>
              <a:t>: </a:t>
            </a:r>
            <a:r>
              <a:rPr lang="ru-RU" dirty="0" smtClean="0">
                <a:hlinkClick r:id="rId4" tooltip="6 апреля"/>
              </a:rPr>
              <a:t>6 апреля</a:t>
            </a:r>
            <a:r>
              <a:rPr lang="ru-RU" dirty="0" smtClean="0"/>
              <a:t> </a:t>
            </a:r>
            <a:r>
              <a:rPr lang="ru-RU" dirty="0" smtClean="0">
                <a:hlinkClick r:id="rId5" tooltip="2011 год"/>
              </a:rPr>
              <a:t>2011 года</a:t>
            </a:r>
            <a:r>
              <a:rPr lang="ru-RU" dirty="0" smtClean="0"/>
              <a:t> исполком МОК включил шесть новых соревнований:</a:t>
            </a:r>
          </a:p>
          <a:p>
            <a:r>
              <a:rPr lang="ru-RU" dirty="0" smtClean="0">
                <a:hlinkClick r:id="rId6" tooltip="Прыжки с трамплина на Олимпийских играх"/>
              </a:rPr>
              <a:t>прыжки с трамплина</a:t>
            </a:r>
            <a:r>
              <a:rPr lang="ru-RU" dirty="0" smtClean="0"/>
              <a:t> (женщины),</a:t>
            </a:r>
          </a:p>
          <a:p>
            <a:r>
              <a:rPr lang="ru-RU" dirty="0" smtClean="0"/>
              <a:t>командные соревнования в </a:t>
            </a:r>
            <a:r>
              <a:rPr lang="ru-RU" dirty="0" smtClean="0">
                <a:hlinkClick r:id="rId7" tooltip="Фигурное катание на зимних Олимпийских играх 2014"/>
              </a:rPr>
              <a:t>фигурном катании</a:t>
            </a:r>
            <a:r>
              <a:rPr lang="ru-RU" dirty="0" smtClean="0"/>
              <a:t>,</a:t>
            </a:r>
          </a:p>
          <a:p>
            <a:r>
              <a:rPr lang="ru-RU" dirty="0" smtClean="0"/>
              <a:t>эстафета в </a:t>
            </a:r>
            <a:r>
              <a:rPr lang="ru-RU" dirty="0" smtClean="0">
                <a:hlinkClick r:id="rId8" tooltip="Санный спорт на Олимпийских играх"/>
              </a:rPr>
              <a:t>санном спорте</a:t>
            </a:r>
            <a:r>
              <a:rPr lang="ru-RU" dirty="0" smtClean="0"/>
              <a:t>,</a:t>
            </a:r>
          </a:p>
          <a:p>
            <a:r>
              <a:rPr lang="ru-RU" dirty="0" err="1" smtClean="0"/>
              <a:t>хафпайп</a:t>
            </a:r>
            <a:r>
              <a:rPr lang="ru-RU" dirty="0" smtClean="0"/>
              <a:t> во </a:t>
            </a:r>
            <a:r>
              <a:rPr lang="ru-RU" dirty="0" smtClean="0">
                <a:hlinkClick r:id="rId9" tooltip="Фристайл на Олимпийских играх"/>
              </a:rPr>
              <a:t>фристайле</a:t>
            </a:r>
            <a:r>
              <a:rPr lang="ru-RU" dirty="0" smtClean="0"/>
              <a:t> (мужчины и женщины),</a:t>
            </a:r>
          </a:p>
          <a:p>
            <a:r>
              <a:rPr lang="ru-RU" dirty="0" smtClean="0"/>
              <a:t>смешанная эстафета в </a:t>
            </a:r>
            <a:r>
              <a:rPr lang="ru-RU" dirty="0" smtClean="0">
                <a:hlinkClick r:id="rId10" tooltip="Биатлон на Олимпийских играх"/>
              </a:rPr>
              <a:t>биатлоне</a:t>
            </a:r>
            <a:r>
              <a:rPr lang="ru-RU" dirty="0" smtClean="0"/>
              <a:t>.</a:t>
            </a:r>
          </a:p>
          <a:p>
            <a:r>
              <a:rPr lang="ru-RU" dirty="0" smtClean="0">
                <a:hlinkClick r:id="rId11" tooltip="4 июля"/>
              </a:rPr>
              <a:t>4 июля</a:t>
            </a:r>
            <a:r>
              <a:rPr lang="ru-RU" dirty="0" smtClean="0"/>
              <a:t> того же года на заседании в </a:t>
            </a:r>
            <a:r>
              <a:rPr lang="ru-RU" dirty="0" smtClean="0">
                <a:hlinkClick r:id="rId12" tooltip="Дурбан"/>
              </a:rPr>
              <a:t>Дурбане</a:t>
            </a:r>
            <a:r>
              <a:rPr lang="ru-RU" dirty="0" smtClean="0"/>
              <a:t> (</a:t>
            </a:r>
            <a:r>
              <a:rPr lang="ru-RU" dirty="0" smtClean="0">
                <a:hlinkClick r:id="rId13" tooltip="ЮАР"/>
              </a:rPr>
              <a:t>ЮАР</a:t>
            </a:r>
            <a:r>
              <a:rPr lang="ru-RU" dirty="0" smtClean="0"/>
              <a:t>) было принято решение о включении в программу Сочи 2014 трёх новых дисциплин</a:t>
            </a:r>
          </a:p>
          <a:p>
            <a:r>
              <a:rPr lang="ru-RU" dirty="0" err="1" smtClean="0"/>
              <a:t>слоупстайл</a:t>
            </a:r>
            <a:r>
              <a:rPr lang="ru-RU" dirty="0" smtClean="0"/>
              <a:t> во </a:t>
            </a:r>
            <a:r>
              <a:rPr lang="ru-RU" dirty="0" smtClean="0">
                <a:hlinkClick r:id="rId9" tooltip="Фристайл на Олимпийских играх"/>
              </a:rPr>
              <a:t>фристайле</a:t>
            </a:r>
            <a:r>
              <a:rPr lang="ru-RU" dirty="0" smtClean="0"/>
              <a:t> (мужчины и женщины),</a:t>
            </a:r>
          </a:p>
          <a:p>
            <a:r>
              <a:rPr lang="ru-RU" dirty="0" err="1" smtClean="0"/>
              <a:t>слоупстайл</a:t>
            </a:r>
            <a:r>
              <a:rPr lang="ru-RU" dirty="0" smtClean="0"/>
              <a:t> в </a:t>
            </a:r>
            <a:r>
              <a:rPr lang="ru-RU" dirty="0" smtClean="0">
                <a:hlinkClick r:id="rId14" tooltip="Сноуборд на Олимпийских играх"/>
              </a:rPr>
              <a:t>сноуборде</a:t>
            </a:r>
            <a:r>
              <a:rPr lang="ru-RU" dirty="0" smtClean="0"/>
              <a:t> (мужчины и женщины),</a:t>
            </a:r>
          </a:p>
          <a:p>
            <a:r>
              <a:rPr lang="ru-RU" dirty="0" smtClean="0"/>
              <a:t>командный параллельный слалом в сноуборде (мужчины и женщины).</a:t>
            </a:r>
            <a:endParaRPr lang="ru-RU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Спортсмены</a:t>
            </a:r>
            <a:r>
              <a:rPr lang="ru-RU" dirty="0" smtClean="0"/>
              <a:t>, которые принесли медали                   России в Сочи</a:t>
            </a:r>
            <a:endParaRPr lang="ru-RU" dirty="0"/>
          </a:p>
        </p:txBody>
      </p:sp>
      <p:pic>
        <p:nvPicPr>
          <p:cNvPr id="5122" name="Picture 2" descr="C:\Documents and Settings\Юля\Мои документы\Мои рисунки\катание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500" y="1524000"/>
            <a:ext cx="57150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Татьяна </a:t>
            </a:r>
            <a:r>
              <a:rPr lang="ru-RU" dirty="0" err="1" smtClean="0"/>
              <a:t>Волосожар</a:t>
            </a:r>
            <a:r>
              <a:rPr lang="ru-RU" dirty="0" smtClean="0"/>
              <a:t> и Максим </a:t>
            </a:r>
            <a:r>
              <a:rPr lang="ru-RU" dirty="0" err="1" smtClean="0"/>
              <a:t>Траньков</a:t>
            </a:r>
            <a:endParaRPr lang="ru-RU" dirty="0" smtClean="0"/>
          </a:p>
          <a:p>
            <a:r>
              <a:rPr lang="ru-RU" b="1" dirty="0" smtClean="0"/>
              <a:t>Награда в Сочи: </a:t>
            </a:r>
            <a:r>
              <a:rPr lang="ru-RU" dirty="0" smtClean="0"/>
              <a:t>золото в парном катании; золото в командном турнире по фигурному катанию.</a:t>
            </a:r>
          </a:p>
          <a:p>
            <a:r>
              <a:rPr lang="ru-RU" dirty="0" smtClean="0"/>
              <a:t>Максим </a:t>
            </a:r>
            <a:r>
              <a:rPr lang="ru-RU" dirty="0" err="1" smtClean="0"/>
              <a:t>Траньков</a:t>
            </a:r>
            <a:r>
              <a:rPr lang="ru-RU" dirty="0" smtClean="0"/>
              <a:t> родился в Перми в спортивной семье. Родители привели сына в секцию фигурного катания в четыре года. Поначалу юный фигурист хотел бросить спорт. В 8 лет ему это даже удалось, но через год новый тренер предложил родителям вернуть сына на занятия. С 11 лет </a:t>
            </a:r>
            <a:r>
              <a:rPr lang="ru-RU" dirty="0" err="1" smtClean="0"/>
              <a:t>Траньков</a:t>
            </a:r>
            <a:r>
              <a:rPr lang="ru-RU" dirty="0" smtClean="0"/>
              <a:t> катается в парах.</a:t>
            </a:r>
          </a:p>
          <a:p>
            <a:r>
              <a:rPr lang="ru-RU" dirty="0" smtClean="0"/>
              <a:t>Татьяна </a:t>
            </a:r>
            <a:r>
              <a:rPr lang="ru-RU" dirty="0" err="1" smtClean="0"/>
              <a:t>Волосожар</a:t>
            </a:r>
            <a:r>
              <a:rPr lang="ru-RU" dirty="0" smtClean="0"/>
              <a:t> родилась в Днепропетровске и занимается фигурным катанием с четырех лет. В 14 лет перешла в парный разряд.</a:t>
            </a:r>
          </a:p>
          <a:p>
            <a:r>
              <a:rPr lang="ru-RU" dirty="0" smtClean="0"/>
              <a:t>В 2010 году оба переехали в Москву, чтобы тренироваться в группе парного катания Нины </a:t>
            </a:r>
            <a:r>
              <a:rPr lang="ru-RU" dirty="0" err="1" smtClean="0"/>
              <a:t>Мозер</a:t>
            </a:r>
            <a:r>
              <a:rPr lang="ru-RU" dirty="0" smtClean="0"/>
              <a:t>, и стали кататься в паре. Вместе они выиграли один чемпионат мира, три чемпионата Европы и один финал серии Гран-при.</a:t>
            </a:r>
          </a:p>
          <a:p>
            <a:r>
              <a:rPr lang="ru-RU" dirty="0" err="1" smtClean="0"/>
              <a:t>Волосожар</a:t>
            </a:r>
            <a:r>
              <a:rPr lang="ru-RU" dirty="0" smtClean="0"/>
              <a:t> и </a:t>
            </a:r>
            <a:r>
              <a:rPr lang="ru-RU" dirty="0" err="1" smtClean="0"/>
              <a:t>Траньков</a:t>
            </a:r>
            <a:r>
              <a:rPr lang="ru-RU" dirty="0" smtClean="0"/>
              <a:t> - обладатели мирового рекорда в произвольной программе (154,66 балла). На данный момент, возможно, самая сильная пара в мире.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золото в биатлонной </a:t>
            </a:r>
            <a:r>
              <a:rPr lang="ru-RU" dirty="0" smtClean="0"/>
              <a:t>эстафете</a:t>
            </a:r>
            <a:endParaRPr lang="ru-RU" dirty="0"/>
          </a:p>
        </p:txBody>
      </p:sp>
      <p:pic>
        <p:nvPicPr>
          <p:cNvPr id="1026" name="Picture 2" descr="C:\Documents and Settings\Юля\Мои документы\Мои рисунки\биатлон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177527" y="1600200"/>
            <a:ext cx="6788945" cy="4525963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спортсмены, которые принесли медали России в Сочи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1600" b="1" dirty="0" smtClean="0"/>
              <a:t>Алексей Волков</a:t>
            </a:r>
            <a:endParaRPr lang="ru-RU" sz="1600" dirty="0" smtClean="0"/>
          </a:p>
          <a:p>
            <a:r>
              <a:rPr lang="ru-RU" sz="1600" dirty="0" smtClean="0"/>
              <a:t>Родился в городе Радужный Ханты-Мансийского автономного округа. Сначала занимался лыжами, затем вместе с братом Александром перешел в биатлон. Трижды выигрывал этапы Кубка мира в эстафете и смешанной эстафете. </a:t>
            </a:r>
          </a:p>
          <a:p>
            <a:r>
              <a:rPr lang="ru-RU" sz="1600" b="1" dirty="0" smtClean="0"/>
              <a:t>Евгений </a:t>
            </a:r>
            <a:r>
              <a:rPr lang="ru-RU" sz="1600" b="1" dirty="0" err="1" smtClean="0"/>
              <a:t>Устюгов</a:t>
            </a:r>
            <a:endParaRPr lang="ru-RU" sz="1600" dirty="0" smtClean="0"/>
          </a:p>
          <a:p>
            <a:r>
              <a:rPr lang="ru-RU" sz="1600" dirty="0" smtClean="0"/>
              <a:t>Родился в Красноярске в спортивной семье. Мать </a:t>
            </a:r>
            <a:r>
              <a:rPr lang="ru-RU" sz="1600" dirty="0" err="1" smtClean="0"/>
              <a:t>Устюгова</a:t>
            </a:r>
            <a:r>
              <a:rPr lang="ru-RU" sz="1600" dirty="0" smtClean="0"/>
              <a:t> - мастер спорта по лыжным гонкам, отец - кандидат в мастера. В три года встал на лыжи, в 2008 году дебютировал в основной сборной России в Кубке мира. На Олимпийских играх в Ванкувере завоевал бронзу в эстафете и золотую медаль в </a:t>
            </a:r>
            <a:r>
              <a:rPr lang="ru-RU" sz="1600" dirty="0" err="1" smtClean="0"/>
              <a:t>масс-старте</a:t>
            </a:r>
            <a:r>
              <a:rPr lang="ru-RU" sz="1600" dirty="0" smtClean="0"/>
              <a:t>.</a:t>
            </a:r>
          </a:p>
          <a:p>
            <a:r>
              <a:rPr lang="ru-RU" sz="1600" b="1" dirty="0" smtClean="0"/>
              <a:t>Антон Шипулин</a:t>
            </a:r>
            <a:endParaRPr lang="ru-RU" sz="1600" dirty="0" smtClean="0"/>
          </a:p>
          <a:p>
            <a:r>
              <a:rPr lang="ru-RU" sz="1600" dirty="0" smtClean="0"/>
              <a:t>Родился в Тюмени, в семье спортсменов. Мать и отец Шипулина - мастера спорта по лыжным гонкам и биатлону. Его старшая сестра - </a:t>
            </a:r>
            <a:r>
              <a:rPr lang="ru-RU" sz="1600" dirty="0" err="1" smtClean="0"/>
              <a:t>биатлонистка</a:t>
            </a:r>
            <a:r>
              <a:rPr lang="ru-RU" sz="1600" dirty="0" smtClean="0"/>
              <a:t> Анастасия Кузьмина, выступает за Словакию. </a:t>
            </a:r>
          </a:p>
          <a:p>
            <a:r>
              <a:rPr lang="ru-RU" sz="1600" dirty="0" smtClean="0"/>
              <a:t>В Ванкувере-2010 стал бронзовым призером Игр в эстафете. </a:t>
            </a:r>
          </a:p>
          <a:p>
            <a:r>
              <a:rPr lang="ru-RU" sz="1600" b="1" dirty="0" smtClean="0"/>
              <a:t>Дмитрий </a:t>
            </a:r>
            <a:r>
              <a:rPr lang="ru-RU" sz="1600" b="1" dirty="0" err="1" smtClean="0"/>
              <a:t>Малышко</a:t>
            </a:r>
            <a:endParaRPr lang="ru-RU" sz="1600" dirty="0" smtClean="0"/>
          </a:p>
          <a:p>
            <a:r>
              <a:rPr lang="ru-RU" sz="1600" dirty="0" smtClean="0"/>
              <a:t>Родился в городе Сосновый Бор Ленинградской области. В 8 лет пришел в биатлон. После не слишком удачных выступлений на юниорском уровне ушел из спорта и работал в банке. Вернулся в биатлон в 2009 году и дебютировал во взрослых соревнованиях. Четыре раза выигрывал этапы Кубка мира, два из них - в эстафете. </a:t>
            </a:r>
            <a:br>
              <a:rPr lang="ru-RU" sz="1600" dirty="0" smtClean="0"/>
            </a:br>
            <a:endParaRPr lang="ru-RU" sz="1600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спортсмены, которые принесли медали России в Сочи</a:t>
            </a:r>
            <a:endParaRPr lang="ru-RU" dirty="0"/>
          </a:p>
        </p:txBody>
      </p:sp>
      <p:pic>
        <p:nvPicPr>
          <p:cNvPr id="6146" name="Picture 2" descr="C:\Documents and Settings\Юля\Мои документы\Мои рисунки\юля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714500" y="1862931"/>
            <a:ext cx="5715000" cy="4000500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ochi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sochi</Template>
  <TotalTime>90</TotalTime>
  <Words>1234</Words>
  <Application>Microsoft Office PowerPoint</Application>
  <PresentationFormat>Экран (4:3)</PresentationFormat>
  <Paragraphs>156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sochi</vt:lpstr>
      <vt:lpstr>ОЛИМПИАДА</vt:lpstr>
      <vt:lpstr>Церемония открытия зимних Олимпийских игр 2014</vt:lpstr>
      <vt:lpstr>Слайд 3</vt:lpstr>
      <vt:lpstr>Соревнования </vt:lpstr>
      <vt:lpstr> </vt:lpstr>
      <vt:lpstr> </vt:lpstr>
      <vt:lpstr>золото в биатлонной эстафете</vt:lpstr>
      <vt:lpstr>спортсмены, которые принесли медали России в Сочи</vt:lpstr>
      <vt:lpstr>спортсмены, которые принесли медали России в Сочи</vt:lpstr>
      <vt:lpstr>спортсмены, которые принесли медали России в Сочи</vt:lpstr>
      <vt:lpstr>спортсмены, которые принесли медали России в Сочи</vt:lpstr>
      <vt:lpstr>спортсмены, которые принесли медали России в Сочи</vt:lpstr>
      <vt:lpstr>  спортсмены, которые принесли медали России в Сочи  </vt:lpstr>
      <vt:lpstr>  спортсмены, которые принесли медали России в Сочи  </vt:lpstr>
      <vt:lpstr>  спортсмены, которые принесли медали России в Сочи  </vt:lpstr>
      <vt:lpstr>  спортсмены, которые принесли медали России в Сочи  </vt:lpstr>
      <vt:lpstr>    </vt:lpstr>
      <vt:lpstr>  Церемония закрытия  </vt:lpstr>
      <vt:lpstr>  </vt:lpstr>
      <vt:lpstr>  Церемония закрытия  </vt:lpstr>
      <vt:lpstr>   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Юля</dc:creator>
  <cp:lastModifiedBy>Юля</cp:lastModifiedBy>
  <cp:revision>10</cp:revision>
  <dcterms:created xsi:type="dcterms:W3CDTF">2014-02-25T16:48:17Z</dcterms:created>
  <dcterms:modified xsi:type="dcterms:W3CDTF">2014-02-25T18:18:17Z</dcterms:modified>
</cp:coreProperties>
</file>