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76" r:id="rId4"/>
    <p:sldId id="266" r:id="rId5"/>
    <p:sldId id="267" r:id="rId6"/>
    <p:sldId id="268" r:id="rId7"/>
    <p:sldId id="270" r:id="rId8"/>
    <p:sldId id="269" r:id="rId9"/>
    <p:sldId id="271" r:id="rId10"/>
    <p:sldId id="274" r:id="rId11"/>
    <p:sldId id="275" r:id="rId12"/>
    <p:sldId id="277" r:id="rId13"/>
    <p:sldId id="278" r:id="rId14"/>
    <p:sldId id="258" r:id="rId15"/>
    <p:sldId id="259" r:id="rId16"/>
    <p:sldId id="262" r:id="rId17"/>
    <p:sldId id="263" r:id="rId18"/>
    <p:sldId id="264" r:id="rId19"/>
    <p:sldId id="273" r:id="rId20"/>
    <p:sldId id="260" r:id="rId21"/>
    <p:sldId id="261" r:id="rId22"/>
    <p:sldId id="265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A0CD4-A9D1-4878-96B7-4092CC4B1F55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21A79-1D4C-432B-AC74-03E9103539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500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EB835AB-5429-4A1A-A1D8-55DE83C9190F}" type="datetimeFigureOut">
              <a:rPr lang="ru-RU" smtClean="0"/>
              <a:t>19.09.2013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59BA071-CFC6-4EB7-B0BA-EF6FF7209C5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1%81%D0%BB%D1%83%D0%B3%D0%B0" TargetMode="External"/><Relationship Id="rId2" Type="http://schemas.openxmlformats.org/officeDocument/2006/relationships/hyperlink" Target="http://ru.wikipedia.org/wiki/%D0%A2%D0%BE%D0%B2%D0%B0%D1%8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economicportal.ru/img/facts/possibility_curve.jp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Альтернативная стоимость. Кривая производственных возможностей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00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88640"/>
            <a:ext cx="8280920" cy="163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17" y="188640"/>
            <a:ext cx="8701063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0" y="174326"/>
            <a:ext cx="1403649" cy="5903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Задание 3.</a:t>
            </a:r>
            <a:endParaRPr lang="ru-RU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107504" y="3284984"/>
            <a:ext cx="2880320" cy="10081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Человек рационален</a:t>
            </a:r>
            <a:endParaRPr lang="ru-RU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3131840" y="3284984"/>
            <a:ext cx="3096344" cy="10081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Альтернативная стоимость – 12 тыс. руб.</a:t>
            </a:r>
            <a:endParaRPr lang="ru-RU" dirty="0"/>
          </a:p>
        </p:txBody>
      </p:sp>
      <p:sp>
        <p:nvSpPr>
          <p:cNvPr id="9" name="Пятиугольник 8"/>
          <p:cNvSpPr/>
          <p:nvPr/>
        </p:nvSpPr>
        <p:spPr>
          <a:xfrm>
            <a:off x="6516216" y="3284984"/>
            <a:ext cx="2520280" cy="100811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Упущенная выгода</a:t>
            </a:r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191417" y="4869160"/>
            <a:ext cx="3300463" cy="1080120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12.000 + (6.000 – 3.000)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93192" y="4825136"/>
            <a:ext cx="4811256" cy="112414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Упущенная выгода = 12.000 + 3.000 =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15.000 тыс. руб.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40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11" y="20221"/>
            <a:ext cx="8751965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344" y="0"/>
            <a:ext cx="1321296" cy="548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Задание 4.</a:t>
            </a:r>
            <a:endParaRPr lang="ru-R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4005064"/>
            <a:ext cx="9144000" cy="12241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Альтернативная стоимость 1 часа досуга = 7 руб.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81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Какие из утверждений верны, а какие – нет?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772816"/>
            <a:ext cx="8640960" cy="48245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Предприниматель, организующий производство алкоголя, с точки зрения экономиста поступает нерационально, поскольку с помощью алкоголя может быть нанесет большой ущерб здоровью нации.</a:t>
            </a:r>
          </a:p>
          <a:p>
            <a:pPr marL="342900" indent="-342900">
              <a:buAutoNum type="arabicPeriod"/>
            </a:pP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marL="342900" indent="-342900">
              <a:buAutoNum type="arabicPeriod"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Если плата за обучение составляет 3 тыс. руб., а отказавшись от учебы, можно было бы заработать 5 тыс. руб., то альтернативная стоимость учебы составит 8 тыс. руб.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365104"/>
            <a:ext cx="8640960" cy="223224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0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2687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Укажите, какое из приведенных положений является верным.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412776"/>
            <a:ext cx="9144000" cy="27363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Альтернативная стоимость хранения денег в сейфе банкира: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А) равна нулю, так как деньги не являются фактором производства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Б) растет, если растет процент по вкладам в банке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В) падает, если растет процент по банковским вкладам</a:t>
            </a:r>
          </a:p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Г) падает, если растет процент по ссудам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Анна имеет возможность получить с оплатой от 4 до 8 руб. в час в обычное рабочее время с 9 до 18 ч. Других возможностей получить работу она не имеет. Какова альтернативная стоимость одного часа свободного времени в интервале с 8 вечера до 8 утра?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19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49080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rgbClr val="FF0000"/>
                </a:solidFill>
              </a:rPr>
              <a:t>Проблема выбора: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что выпускать и сколько выпускать.</a:t>
            </a:r>
            <a:br>
              <a:rPr lang="ru-RU" b="1" i="1" dirty="0" smtClean="0"/>
            </a:br>
            <a:r>
              <a:rPr lang="ru-RU" i="1" dirty="0" smtClean="0"/>
              <a:t>  </a:t>
            </a:r>
            <a:r>
              <a:rPr lang="ru-RU" dirty="0" smtClean="0"/>
              <a:t>- объем производства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- развитие производства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- политика государства</a:t>
            </a:r>
            <a:br>
              <a:rPr lang="ru-RU" dirty="0" smtClean="0"/>
            </a:br>
            <a:r>
              <a:rPr lang="ru-RU" dirty="0" smtClean="0"/>
              <a:t>  - рынок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653136"/>
            <a:ext cx="9144000" cy="2204864"/>
          </a:xfrm>
        </p:spPr>
        <p:txBody>
          <a:bodyPr>
            <a:normAutofit fontScale="85000" lnSpcReduction="20000"/>
          </a:bodyPr>
          <a:lstStyle/>
          <a:p>
            <a:pPr marL="36576" lvl="0" indent="0">
              <a:buClr>
                <a:srgbClr val="94C600"/>
              </a:buClr>
              <a:buNone/>
            </a:pPr>
            <a:r>
              <a:rPr lang="ru-RU" b="1" u="sng" dirty="0" smtClean="0"/>
              <a:t>Кривая производственных возможностей -</a:t>
            </a:r>
            <a:endParaRPr lang="ru-RU" b="1" u="sng" dirty="0">
              <a:solidFill>
                <a:prstClr val="white"/>
              </a:solidFill>
            </a:endParaRPr>
          </a:p>
          <a:p>
            <a:pPr marL="36576" indent="0">
              <a:buNone/>
            </a:pPr>
            <a:r>
              <a:rPr lang="ru-RU" dirty="0"/>
              <a:t>это кривая, которая показывает различные комбинации максимальных объёмов производства нескольких (как правило, двух) </a:t>
            </a:r>
            <a:r>
              <a:rPr lang="ru-RU" dirty="0">
                <a:hlinkClick r:id="rId2" tooltip="Товар"/>
              </a:rPr>
              <a:t>товаров</a:t>
            </a:r>
            <a:r>
              <a:rPr lang="ru-RU" dirty="0"/>
              <a:t> или </a:t>
            </a:r>
            <a:r>
              <a:rPr lang="ru-RU" dirty="0">
                <a:solidFill>
                  <a:srgbClr val="FF0000"/>
                </a:solidFill>
                <a:hlinkClick r:id="rId3" tooltip="Услуга"/>
              </a:rPr>
              <a:t>услуг</a:t>
            </a:r>
            <a:r>
              <a:rPr lang="ru-RU" dirty="0"/>
              <a:t>, которые могут быть созданы в условиях при полной занятости и использовании всех имеющихся в экономике ресурсов</a:t>
            </a:r>
            <a:r>
              <a:rPr lang="ru-RU" dirty="0" smtClean="0"/>
              <a:t>.</a:t>
            </a:r>
            <a:endParaRPr lang="ru-RU" b="1" u="sng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171446" y="3755657"/>
            <a:ext cx="484632" cy="681455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18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9087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КРИВАЯ   ПРОИЗВОДСТВЕННЫХ   ВОЗМОЖНОСТЕЙ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475656" y="1412776"/>
            <a:ext cx="0" cy="42484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475656" y="5661248"/>
            <a:ext cx="50405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5652120" y="5812777"/>
            <a:ext cx="1800200" cy="4572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Комбайны</a:t>
            </a:r>
            <a:endParaRPr lang="ru-RU" b="1" i="1" dirty="0"/>
          </a:p>
        </p:txBody>
      </p:sp>
      <p:pic>
        <p:nvPicPr>
          <p:cNvPr id="3080" name="Picture 8" descr="http://economicportal.ru/img/facts/possibility_cur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99508"/>
            <a:ext cx="7848872" cy="588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92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Принципы построения: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589240"/>
          </a:xfrm>
        </p:spPr>
        <p:txBody>
          <a:bodyPr>
            <a:normAutofit fontScale="92500"/>
          </a:bodyPr>
          <a:lstStyle/>
          <a:p>
            <a:pPr marL="550926" indent="-514350">
              <a:buAutoNum type="arabicPeriod"/>
            </a:pPr>
            <a:r>
              <a:rPr lang="ru-RU" dirty="0" smtClean="0"/>
              <a:t>Кривая строится в координатах продукт-продукт;</a:t>
            </a:r>
          </a:p>
          <a:p>
            <a:pPr marL="550926" indent="-514350">
              <a:buAutoNum type="arabicPeriod"/>
            </a:pPr>
            <a:r>
              <a:rPr lang="ru-RU" dirty="0" smtClean="0"/>
              <a:t>Всегда есть граница максимального использования ограниченных ресурсов: увеличения выпуска одного продукта сокращает выпуск другого;</a:t>
            </a:r>
          </a:p>
          <a:p>
            <a:pPr marL="550926" indent="-514350">
              <a:buAutoNum type="arabicPeriod"/>
            </a:pPr>
            <a:r>
              <a:rPr lang="ru-RU" dirty="0" smtClean="0"/>
              <a:t>Точка вне КПВ</a:t>
            </a:r>
            <a:r>
              <a:rPr lang="ru-RU" dirty="0">
                <a:solidFill>
                  <a:prstClr val="white"/>
                </a:solidFill>
              </a:rPr>
              <a:t> говорит о </a:t>
            </a:r>
            <a:r>
              <a:rPr lang="ru-RU" dirty="0" err="1">
                <a:solidFill>
                  <a:prstClr val="white"/>
                </a:solidFill>
              </a:rPr>
              <a:t>переиспользовании</a:t>
            </a:r>
            <a:r>
              <a:rPr lang="ru-RU" dirty="0">
                <a:solidFill>
                  <a:prstClr val="white"/>
                </a:solidFill>
              </a:rPr>
              <a:t> </a:t>
            </a:r>
            <a:r>
              <a:rPr lang="ru-RU" dirty="0" smtClean="0">
                <a:solidFill>
                  <a:prstClr val="white"/>
                </a:solidFill>
              </a:rPr>
              <a:t>ресурсов;</a:t>
            </a:r>
            <a:endParaRPr lang="ru-RU" dirty="0" smtClean="0"/>
          </a:p>
          <a:p>
            <a:pPr marL="550926" indent="-514350">
              <a:buAutoNum type="arabicPeriod"/>
            </a:pPr>
            <a:r>
              <a:rPr lang="ru-RU" dirty="0" smtClean="0"/>
              <a:t>Точка внутри КПВ </a:t>
            </a:r>
            <a:r>
              <a:rPr lang="ru-RU" sz="2800" dirty="0">
                <a:solidFill>
                  <a:prstClr val="white"/>
                </a:solidFill>
              </a:rPr>
              <a:t>показывает о неэффективном использовании ресурсов</a:t>
            </a:r>
            <a:r>
              <a:rPr lang="ru-RU" sz="2800" dirty="0" smtClean="0">
                <a:solidFill>
                  <a:prstClr val="white"/>
                </a:solidFill>
              </a:rPr>
              <a:t>;</a:t>
            </a:r>
          </a:p>
          <a:p>
            <a:pPr marL="550926" indent="-514350">
              <a:buAutoNum type="arabicPeriod"/>
            </a:pPr>
            <a:r>
              <a:rPr lang="ru-RU" sz="2800" dirty="0" smtClean="0">
                <a:solidFill>
                  <a:prstClr val="white"/>
                </a:solidFill>
              </a:rPr>
              <a:t>НТП перемещает границу производственных возможностей, способствует более полному удовлетворению потребностей.</a:t>
            </a:r>
            <a:endParaRPr lang="ru-RU" dirty="0" smtClean="0"/>
          </a:p>
          <a:p>
            <a:pPr marL="550926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923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60228"/>
              </p:ext>
            </p:extLst>
          </p:nvPr>
        </p:nvGraphicFramePr>
        <p:xfrm>
          <a:off x="179512" y="980727"/>
          <a:ext cx="8712969" cy="5688634"/>
        </p:xfrm>
        <a:graphic>
          <a:graphicData uri="http://schemas.openxmlformats.org/drawingml/2006/table">
            <a:tbl>
              <a:tblPr/>
              <a:tblGrid>
                <a:gridCol w="2904323"/>
                <a:gridCol w="2904323"/>
                <a:gridCol w="2904323"/>
              </a:tblGrid>
              <a:tr h="179057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Возможности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Гражданская продукция, млн. штук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Военная продукция, млн. штук 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677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A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/>
                        <a:t>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500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677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B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/>
                        <a:t>500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450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677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C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/>
                        <a:t>600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400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677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D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/>
                        <a:t>700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300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677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E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/>
                        <a:t>800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200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9677">
                <a:tc>
                  <a:txBody>
                    <a:bodyPr/>
                    <a:lstStyle/>
                    <a:p>
                      <a:pPr algn="ctr"/>
                      <a:r>
                        <a:rPr lang="en-US" sz="3200"/>
                        <a:t>F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/>
                        <a:t>900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/>
                        <a:t>0</a:t>
                      </a: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16632"/>
            <a:ext cx="8856984" cy="864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Построить КПВ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500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Кривая производственных возможностей">
            <a:hlinkClick r:id="rId2" tooltip="Увеличить изображение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35292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13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320"/>
            <a:ext cx="9144000" cy="20025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Найти альтернативную стоимость гражданской продукции при переходе варианта от С к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D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564904"/>
            <a:ext cx="8640960" cy="14904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Альтернативная стоимость увеличения выпуска гражданской продукции является упущенная выгода от выпуска военной продукции.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4" name="Блок-схема: документ 3"/>
          <p:cNvSpPr/>
          <p:nvPr/>
        </p:nvSpPr>
        <p:spPr>
          <a:xfrm>
            <a:off x="107504" y="4221088"/>
            <a:ext cx="8568952" cy="1512168"/>
          </a:xfrm>
          <a:prstGeom prst="flowChartDocumen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А.ст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. гражданской продукции = </a:t>
            </a:r>
          </a:p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400 – 300 = 100 ед. военной продукции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07504" y="6021288"/>
            <a:ext cx="8640960" cy="836712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Показать на графике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68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2708920"/>
          </a:xfrm>
        </p:spPr>
        <p:txBody>
          <a:bodyPr>
            <a:normAutofit fontScale="90000"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ru-RU" sz="6000" b="1" dirty="0" smtClean="0">
                <a:solidFill>
                  <a:srgbClr val="FF0000"/>
                </a:solidFill>
              </a:rPr>
              <a:t>Вспомните</a:t>
            </a:r>
            <a:r>
              <a:rPr lang="ru-RU" sz="6000" dirty="0" smtClean="0">
                <a:solidFill>
                  <a:srgbClr val="FF000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В чем заключается проблема  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ограниченности;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348880"/>
            <a:ext cx="9144000" cy="187220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-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В чем разница между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свободными 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и ограниченными  </a:t>
            </a:r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благами</a:t>
            </a:r>
            <a: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;</a:t>
            </a:r>
            <a:br>
              <a:rPr lang="ru-RU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</a:b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789040"/>
            <a:ext cx="9144000" cy="187220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- Что такое факторы производства и </a:t>
            </a:r>
            <a:br>
              <a:rPr lang="ru-RU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</a:br>
            <a:r>
              <a:rPr lang="ru-RU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   в чем проблема их </a:t>
            </a: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ограниченности</a:t>
            </a:r>
            <a:r>
              <a:rPr lang="ru-RU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.</a:t>
            </a:r>
            <a:r>
              <a:rPr lang="ru-RU" sz="4600" dirty="0">
                <a:solidFill>
                  <a:prstClr val="white"/>
                </a:solidFill>
                <a:latin typeface="Franklin Gothic Book"/>
              </a:rPr>
              <a:t/>
            </a:r>
            <a:br>
              <a:rPr lang="ru-RU" sz="4600" dirty="0">
                <a:solidFill>
                  <a:prstClr val="white"/>
                </a:solidFill>
                <a:latin typeface="Franklin Gothic Book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5373216"/>
            <a:ext cx="9144000" cy="1484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- </a:t>
            </a: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Что показывает пирамида </a:t>
            </a:r>
            <a:r>
              <a:rPr lang="ru-RU" sz="40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Маслоу</a:t>
            </a:r>
            <a:r>
              <a:rPr lang="ru-RU" sz="4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?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448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72816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tx2">
                    <a:lumMod val="75000"/>
                  </a:schemeClr>
                </a:solidFill>
                <a:latin typeface="Times New Roman"/>
              </a:rPr>
              <a:t>Альтернативные возможности производства масла и пушек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5126496"/>
              </p:ext>
            </p:extLst>
          </p:nvPr>
        </p:nvGraphicFramePr>
        <p:xfrm>
          <a:off x="755576" y="1988841"/>
          <a:ext cx="7776863" cy="4342126"/>
        </p:xfrm>
        <a:graphic>
          <a:graphicData uri="http://schemas.openxmlformats.org/drawingml/2006/table">
            <a:tbl>
              <a:tblPr/>
              <a:tblGrid>
                <a:gridCol w="1872208"/>
                <a:gridCol w="2952328"/>
                <a:gridCol w="2952327"/>
              </a:tblGrid>
              <a:tr h="136815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404040"/>
                          </a:solidFill>
                          <a:effectLst/>
                          <a:latin typeface="Times New Roman"/>
                        </a:rPr>
                        <a:t>Вариант</a:t>
                      </a:r>
                      <a:endParaRPr lang="ru-RU" sz="3600" b="1" dirty="0">
                        <a:solidFill>
                          <a:srgbClr val="404040"/>
                        </a:solidFill>
                        <a:effectLst/>
                        <a:latin typeface="Cambria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404040"/>
                          </a:solidFill>
                          <a:effectLst/>
                          <a:latin typeface="Times New Roman"/>
                        </a:rPr>
                        <a:t>Масло, млн. т</a:t>
                      </a:r>
                      <a:endParaRPr lang="ru-RU" sz="3600" b="1">
                        <a:solidFill>
                          <a:srgbClr val="404040"/>
                        </a:solidFill>
                        <a:effectLst/>
                        <a:latin typeface="Cambria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Пушки, 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</a:t>
                      </a:r>
                      <a:r>
                        <a:rPr lang="ru-RU" sz="36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36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шт</a:t>
                      </a: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</a:t>
                      </a:r>
                      <a:endParaRPr lang="ru-RU" sz="3600" b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</a:t>
                      </a:r>
                      <a:endParaRPr lang="ru-RU" sz="3600" b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</a:t>
                      </a:r>
                      <a:endParaRPr lang="ru-RU" sz="3600" b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283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</a:t>
                      </a:r>
                      <a:endParaRPr lang="ru-RU" sz="3600" b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864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i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Е</a:t>
                      </a:r>
                      <a:endParaRPr lang="ru-RU" sz="3600" b="1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108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ibliotekar.ru/economika-dlya-yuristov/8.files/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943430"/>
            <a:ext cx="6552729" cy="572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64096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КПВ масла и пушек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136419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Домашнее задание: стр. 28-31, построить КПВ.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4156235"/>
              </p:ext>
            </p:extLst>
          </p:nvPr>
        </p:nvGraphicFramePr>
        <p:xfrm>
          <a:off x="107505" y="1700812"/>
          <a:ext cx="9036496" cy="4968546"/>
        </p:xfrm>
        <a:graphic>
          <a:graphicData uri="http://schemas.openxmlformats.org/drawingml/2006/table">
            <a:tbl>
              <a:tblPr/>
              <a:tblGrid>
                <a:gridCol w="3629321"/>
                <a:gridCol w="2830870"/>
                <a:gridCol w="2576305"/>
              </a:tblGrid>
              <a:tr h="954305">
                <a:tc>
                  <a:txBody>
                    <a:bodyPr/>
                    <a:lstStyle/>
                    <a:p>
                      <a:pPr algn="ctr" rtl="0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Arial"/>
                        </a:rPr>
                        <a:t>Возможности</a:t>
                      </a:r>
                      <a:endParaRPr lang="ru-RU" sz="2800" b="1" dirty="0">
                        <a:effectLst/>
                        <a:latin typeface="Arial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Ресурс    Зерно</a:t>
                      </a:r>
                      <a:endParaRPr lang="ru-RU" sz="2800" dirty="0"/>
                    </a:p>
                  </a:txBody>
                  <a:tcPr>
                    <a:lnL>
                      <a:noFill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Ресурс  Танки</a:t>
                      </a:r>
                      <a:endParaRPr lang="ru-RU" sz="2800" dirty="0"/>
                    </a:p>
                  </a:txBody>
                  <a:tcP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 600          5,0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0           0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550          4,8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200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1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500          4,5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300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2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400          3,9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400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3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300          3,0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500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4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20</a:t>
                      </a:r>
                      <a:r>
                        <a:rPr lang="ru-RU" sz="2800" baseline="0" dirty="0" smtClean="0">
                          <a:effectLst/>
                          <a:latin typeface="Times New Roman"/>
                        </a:rPr>
                        <a:t>0 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1,8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650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5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4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>
                          <a:effectLst/>
                          <a:latin typeface="Times New Roman"/>
                        </a:rPr>
                        <a:t>Ж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effectLst/>
                          <a:latin typeface="Times New Roman"/>
                        </a:rPr>
                        <a:t>0           0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700        </a:t>
                      </a:r>
                      <a:r>
                        <a:rPr lang="ru-RU" sz="2800" dirty="0" smtClean="0">
                          <a:effectLst/>
                          <a:latin typeface="Times New Roman"/>
                        </a:rPr>
                        <a:t>6</a:t>
                      </a:r>
                      <a:endParaRPr lang="ru-RU" sz="2800" dirty="0">
                        <a:effectLst/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148064" y="1772816"/>
            <a:ext cx="0" cy="489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884368" y="1772816"/>
            <a:ext cx="0" cy="48965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1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6868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Домашнее задание: </a:t>
            </a:r>
            <a:b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</a:b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§1.2, стр. 10-18 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1" y="4725144"/>
            <a:ext cx="8856983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</a:rPr>
              <a:t>Спасибо за работу!</a:t>
            </a:r>
            <a:endParaRPr lang="ru-RU" sz="6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4975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32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Определите, что из ниже перечисленного относится к факторам производства: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204864"/>
            <a:ext cx="8640960" cy="43924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Blip>
                <a:blip r:embed="rId2"/>
              </a:buBlip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Деньги в сейфе кассира банка</a:t>
            </a:r>
          </a:p>
          <a:p>
            <a:pPr marL="571500" indent="-571500">
              <a:buBlip>
                <a:blip r:embed="rId2"/>
              </a:buBlip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Конвейерная линия</a:t>
            </a:r>
          </a:p>
          <a:p>
            <a:pPr marL="571500" indent="-571500">
              <a:buBlip>
                <a:blip r:embed="rId2"/>
              </a:buBlip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Рабочая сила</a:t>
            </a:r>
          </a:p>
          <a:p>
            <a:pPr marL="571500" indent="-571500">
              <a:buBlip>
                <a:blip r:embed="rId2"/>
              </a:buBlip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Время, затраченное на производство товара</a:t>
            </a:r>
          </a:p>
          <a:p>
            <a:pPr marL="571500" indent="-571500">
              <a:buBlip>
                <a:blip r:embed="rId2"/>
              </a:buBlip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Лиственничный лес Восточной Сибири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66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260648"/>
            <a:ext cx="7056784" cy="105841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Ограниченность ресурсов и факторов производства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1612442"/>
            <a:ext cx="484632" cy="489204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420888"/>
            <a:ext cx="705678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 выбора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221088"/>
            <a:ext cx="9144000" cy="23762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Совершая свой выбор в условиях ограниченности экономических благ и факторов производства люди ведут себя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РАЦИОНАЛЬНО.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337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98336"/>
            <a:ext cx="8568952" cy="73837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Рациональное поведение предполагает: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80728"/>
            <a:ext cx="8568952" cy="56166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Blip>
                <a:blip r:embed="rId2"/>
              </a:buBlip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Добиться наибольшего результата при имеющихся в распоряжении ресурсах, т.е.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максимизировать результат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при данных затратах или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минимизировать затраты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для достижения лучшего результата.</a:t>
            </a:r>
          </a:p>
          <a:p>
            <a:pPr marL="342900" indent="-342900">
              <a:buBlip>
                <a:blip r:embed="rId2"/>
              </a:buBlip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Может быть  «неправильным» с точки зрения морали.</a:t>
            </a:r>
          </a:p>
          <a:p>
            <a:pPr marL="342900" indent="-342900">
              <a:buBlip>
                <a:blip r:embed="rId2"/>
              </a:buBlip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Предполагает постановку целей.</a:t>
            </a:r>
          </a:p>
          <a:p>
            <a:pPr marL="342900" indent="-342900">
              <a:buBlip>
                <a:blip r:embed="rId2"/>
              </a:buBlip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Руководствоваться теми или иными критериями выбора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17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484784"/>
            <a:ext cx="5076230" cy="52565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Цена выбора или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альтернативная стоимость </a:t>
            </a:r>
            <a:r>
              <a:rPr lang="ru-RU" dirty="0" smtClean="0"/>
              <a:t>- упущенная выгода, т.е. то, от чего пришлось отказаться ради первого.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0"/>
            <a:ext cx="8856984" cy="14847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Ограниченность заставляет людей делать выбор. Каждый человек чем-то жертвует, принимая выбор.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2177" y="1772816"/>
            <a:ext cx="4097747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0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6632"/>
            <a:ext cx="8136904" cy="25202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/>
              <a:t>Альтернативная стоимость может быть выражена:</a:t>
            </a:r>
          </a:p>
          <a:p>
            <a:pPr marL="457200" indent="-457200">
              <a:buBlip>
                <a:blip r:embed="rId2"/>
              </a:buBlip>
            </a:pPr>
            <a:r>
              <a:rPr lang="ru-RU" sz="2800" dirty="0" smtClean="0"/>
              <a:t>в товаре (услуге),</a:t>
            </a:r>
          </a:p>
          <a:p>
            <a:pPr marL="457200" indent="-457200">
              <a:buBlip>
                <a:blip r:embed="rId2"/>
              </a:buBlip>
            </a:pPr>
            <a:r>
              <a:rPr lang="ru-RU" sz="2800" dirty="0" smtClean="0"/>
              <a:t>в деньгах,</a:t>
            </a:r>
          </a:p>
          <a:p>
            <a:pPr marL="457200" indent="-457200">
              <a:buBlip>
                <a:blip r:embed="rId2"/>
              </a:buBlip>
            </a:pPr>
            <a:r>
              <a:rPr lang="ru-RU" sz="2800" dirty="0" smtClean="0"/>
              <a:t>распространена на экономику в целом.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996952"/>
            <a:ext cx="7056784" cy="33123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Но, только одним вариантом, следующим по значению за выбранным.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71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88" y="0"/>
            <a:ext cx="9036496" cy="60486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1. </a:t>
            </a:r>
          </a:p>
          <a:p>
            <a:endParaRPr lang="ru-RU" sz="28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Петя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Сидоров решил заниматься теннисом. Посещение корта – дело дорогостоящее, а денежные средства студента Пети ограниченны, поэтому ему придется отказаться от затрат на удовлетворение других потребностей. Что в этом случае может выступить в качестве альтернативной стоимости: - затраты на посещение театров - затраты на изучение японского языка - затраты на еду и одежду - затраты на занятия верховой ездой.</a:t>
            </a:r>
            <a:r>
              <a:rPr lang="ru-RU" sz="2800" dirty="0">
                <a:solidFill>
                  <a:srgbClr val="336600"/>
                </a:solidFill>
              </a:rPr>
              <a:t> 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39752" y="5877272"/>
            <a:ext cx="4104456" cy="980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Ответ. Все, кроме еды и одежды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7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072" y="260648"/>
            <a:ext cx="8352928" cy="56886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 2.</a:t>
            </a:r>
          </a:p>
          <a:p>
            <a:pPr algn="ctr"/>
            <a:endParaRPr lang="ru-RU" dirty="0"/>
          </a:p>
          <a:p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Татьяна могла пойти на работу на фабрику и получать з/пл. 17.000 руб., могла работать секретарем- машинисткой с з/пл. 20.000 руб. Но она пошла учиться в Высшую школу экономики, просчитав все перспективы. Определите альтернативную стоимость выбора Татьяны.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27784" y="5814744"/>
            <a:ext cx="3816424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Ответ. 20.000 руб.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93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403</TotalTime>
  <Words>822</Words>
  <Application>Microsoft Office PowerPoint</Application>
  <PresentationFormat>Экран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Техническая</vt:lpstr>
      <vt:lpstr>Альтернативная стоимость. Кривая производственных возможностей</vt:lpstr>
      <vt:lpstr>Вспомните: - В чем заключается проблема      ограниченности; </vt:lpstr>
      <vt:lpstr>Определите, что из ниже перечисленного относится к факторам производства:</vt:lpstr>
      <vt:lpstr>Презентация PowerPoint</vt:lpstr>
      <vt:lpstr>Презентация PowerPoint</vt:lpstr>
      <vt:lpstr>Цена выбора или альтернативная стоимость - упущенная выгода, т.е. то, от чего пришлось отказаться ради первого.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из утверждений верны, а какие – нет?</vt:lpstr>
      <vt:lpstr>Укажите, какое из приведенных положений является верным.</vt:lpstr>
      <vt:lpstr>Проблема выбора: что выпускать и сколько выпускать.   - объем производства   - развитие производства   - политика государства   - рынок </vt:lpstr>
      <vt:lpstr>Презентация PowerPoint</vt:lpstr>
      <vt:lpstr>Принципы построения:</vt:lpstr>
      <vt:lpstr>Презентация PowerPoint</vt:lpstr>
      <vt:lpstr>Презентация PowerPoint</vt:lpstr>
      <vt:lpstr>Найти альтернативную стоимость гражданской продукции при переходе варианта от С к D.</vt:lpstr>
      <vt:lpstr>Альтернативные возможности производства масла и пушек</vt:lpstr>
      <vt:lpstr>Презентация PowerPoint</vt:lpstr>
      <vt:lpstr>Домашнее задание: стр. 28-31, построить КПВ.</vt:lpstr>
      <vt:lpstr>Домашнее задание:  §1.2, стр. 10-18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Кривая производственных возможностей</dc:title>
  <dc:creator>user</dc:creator>
  <cp:lastModifiedBy>Galka</cp:lastModifiedBy>
  <cp:revision>30</cp:revision>
  <dcterms:created xsi:type="dcterms:W3CDTF">2012-10-11T05:45:42Z</dcterms:created>
  <dcterms:modified xsi:type="dcterms:W3CDTF">2013-09-19T16:47:32Z</dcterms:modified>
</cp:coreProperties>
</file>