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5" r:id="rId6"/>
    <p:sldMasterId id="2147483738" r:id="rId7"/>
    <p:sldMasterId id="2147483751" r:id="rId8"/>
    <p:sldMasterId id="2147483764" r:id="rId9"/>
  </p:sldMasterIdLst>
  <p:sldIdLst>
    <p:sldId id="267" r:id="rId10"/>
    <p:sldId id="269" r:id="rId11"/>
    <p:sldId id="263" r:id="rId12"/>
    <p:sldId id="270" r:id="rId13"/>
    <p:sldId id="257" r:id="rId14"/>
    <p:sldId id="259" r:id="rId15"/>
    <p:sldId id="272" r:id="rId16"/>
    <p:sldId id="273" r:id="rId17"/>
    <p:sldId id="277" r:id="rId18"/>
    <p:sldId id="278" r:id="rId19"/>
    <p:sldId id="275" r:id="rId20"/>
    <p:sldId id="279" r:id="rId21"/>
    <p:sldId id="281" r:id="rId22"/>
    <p:sldId id="280" r:id="rId23"/>
    <p:sldId id="274" r:id="rId24"/>
    <p:sldId id="276" r:id="rId25"/>
    <p:sldId id="265" r:id="rId26"/>
    <p:sldId id="25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99FFCC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177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endParaRPr lang="ru-RU"/>
          </a:p>
        </p:txBody>
      </p:sp>
      <p:sp>
        <p:nvSpPr>
          <p:cNvPr id="1177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50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5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224E-CCEA-4F86-B607-8E97DAE473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7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7DBA2-B3DC-4374-B7F1-C8F14100EE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23195173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D9371E-3991-4B92-B961-3D096405385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37841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FAA76F-443D-454C-84B6-0FA188DBF5D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50580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FD074F-7300-4A17-BB17-B8F62353039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7853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7C77D4-AE10-41B5-894C-55543233935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01389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01506F-B5B6-4687-94EA-80126FADE12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34616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DE1608-C401-4828-BD2C-2AA0B3232D9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6977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82A85C-6077-42A7-A3B5-4F1CF7D3B7C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8767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3C5866-7F7E-4F49-9CB7-4A90EA4D620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1147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A4E81B-8744-4BE1-9B2E-CB94433B0D3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7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05740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01980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AE109-68A4-44E9-940D-B1DE792414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671260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651A-6A80-4029-BEBB-D17598721B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973173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177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endParaRPr lang="ru-RU"/>
          </a:p>
        </p:txBody>
      </p:sp>
      <p:sp>
        <p:nvSpPr>
          <p:cNvPr id="1177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50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5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224E-CCEA-4F86-B607-8E97DAE473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087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06D3D-57BA-43D9-A245-3FA6DF0B6F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748481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FD028-3C0A-4AFA-9256-9510A2477B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60665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2CE8D-0A8C-4087-B366-47B827CC5E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734169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17AA1-1FE2-419C-844E-6F1840470E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865502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E0A61-2C04-4A32-9297-739FD402C26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836843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42AF-B85A-4755-ACB1-580F71C2C15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63626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06D3D-57BA-43D9-A245-3FA6DF0B6F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469450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32580-C239-4153-96CD-1DF17905F1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327137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F12A-F853-492B-BA2F-93AA1EF4BD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901078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7DBA2-B3DC-4374-B7F1-C8F14100EE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8597723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05740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01980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AE109-68A4-44E9-940D-B1DE792414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942083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651A-6A80-4029-BEBB-D17598721B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0818082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177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endParaRPr lang="ru-RU"/>
          </a:p>
        </p:txBody>
      </p:sp>
      <p:sp>
        <p:nvSpPr>
          <p:cNvPr id="1177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50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5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224E-CCEA-4F86-B607-8E97DAE473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5754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06D3D-57BA-43D9-A245-3FA6DF0B6F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1501731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FD028-3C0A-4AFA-9256-9510A2477B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364161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2CE8D-0A8C-4087-B366-47B827CC5E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7657162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17AA1-1FE2-419C-844E-6F1840470E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90242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FD028-3C0A-4AFA-9256-9510A2477B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40329715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E0A61-2C04-4A32-9297-739FD402C26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1375797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42AF-B85A-4755-ACB1-580F71C2C15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40385821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32580-C239-4153-96CD-1DF17905F1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2929511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F12A-F853-492B-BA2F-93AA1EF4BD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7185482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7DBA2-B3DC-4374-B7F1-C8F14100EE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7509459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05740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01980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AE109-68A4-44E9-940D-B1DE792414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7066018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651A-6A80-4029-BEBB-D17598721B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8817954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177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endParaRPr lang="ru-RU"/>
          </a:p>
        </p:txBody>
      </p:sp>
      <p:sp>
        <p:nvSpPr>
          <p:cNvPr id="1177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50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5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224E-CCEA-4F86-B607-8E97DAE473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2437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06D3D-57BA-43D9-A245-3FA6DF0B6F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263757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FD028-3C0A-4AFA-9256-9510A2477B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38763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2CE8D-0A8C-4087-B366-47B827CC5E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2464851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2CE8D-0A8C-4087-B366-47B827CC5E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4992825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17AA1-1FE2-419C-844E-6F1840470E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2550098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E0A61-2C04-4A32-9297-739FD402C26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7722303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42AF-B85A-4755-ACB1-580F71C2C15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8164030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32580-C239-4153-96CD-1DF17905F1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2515720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F12A-F853-492B-BA2F-93AA1EF4BD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9823570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7DBA2-B3DC-4374-B7F1-C8F14100EE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0331935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05740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01980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AE109-68A4-44E9-940D-B1DE792414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9713223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651A-6A80-4029-BEBB-D17598721B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1105000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177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endParaRPr lang="ru-RU"/>
          </a:p>
        </p:txBody>
      </p:sp>
      <p:sp>
        <p:nvSpPr>
          <p:cNvPr id="1177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50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5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224E-CCEA-4F86-B607-8E97DAE473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1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17AA1-1FE2-419C-844E-6F1840470E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5355993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06D3D-57BA-43D9-A245-3FA6DF0B6F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2041881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FD028-3C0A-4AFA-9256-9510A2477B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6150954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2CE8D-0A8C-4087-B366-47B827CC5E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6487788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17AA1-1FE2-419C-844E-6F1840470E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9403213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E0A61-2C04-4A32-9297-739FD402C26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81784084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42AF-B85A-4755-ACB1-580F71C2C15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9057958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32580-C239-4153-96CD-1DF17905F1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550973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F12A-F853-492B-BA2F-93AA1EF4BD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1298490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7DBA2-B3DC-4374-B7F1-C8F14100EE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7203857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05740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01980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AE109-68A4-44E9-940D-B1DE792414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82683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E0A61-2C04-4A32-9297-739FD402C26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950226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651A-6A80-4029-BEBB-D17598721B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4313668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177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endParaRPr lang="ru-RU"/>
          </a:p>
        </p:txBody>
      </p:sp>
      <p:sp>
        <p:nvSpPr>
          <p:cNvPr id="1177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50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5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224E-CCEA-4F86-B607-8E97DAE473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26974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06D3D-57BA-43D9-A245-3FA6DF0B6F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7357030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FD028-3C0A-4AFA-9256-9510A2477B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2718130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2CE8D-0A8C-4087-B366-47B827CC5E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7247275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17AA1-1FE2-419C-844E-6F1840470E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1337917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E0A61-2C04-4A32-9297-739FD402C26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7420214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42AF-B85A-4755-ACB1-580F71C2C15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29657683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32580-C239-4153-96CD-1DF17905F1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42486538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F12A-F853-492B-BA2F-93AA1EF4BD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68752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42AF-B85A-4755-ACB1-580F71C2C15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0202065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7DBA2-B3DC-4374-B7F1-C8F14100EE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0988302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05740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01980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AE109-68A4-44E9-940D-B1DE792414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6140368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651A-6A80-4029-BEBB-D17598721B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59433775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177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endParaRPr lang="ru-RU"/>
          </a:p>
        </p:txBody>
      </p:sp>
      <p:sp>
        <p:nvSpPr>
          <p:cNvPr id="1177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50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5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224E-CCEA-4F86-B607-8E97DAE473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27756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06D3D-57BA-43D9-A245-3FA6DF0B6F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28060344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FD028-3C0A-4AFA-9256-9510A2477B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53012641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2CE8D-0A8C-4087-B366-47B827CC5E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75594633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17AA1-1FE2-419C-844E-6F1840470E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414888377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E0A61-2C04-4A32-9297-739FD402C26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45144182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42AF-B85A-4755-ACB1-580F71C2C15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85807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32580-C239-4153-96CD-1DF17905F1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3015961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32580-C239-4153-96CD-1DF17905F1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22403605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F12A-F853-492B-BA2F-93AA1EF4BD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78727112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7DBA2-B3DC-4374-B7F1-C8F14100EE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54692214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05740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01980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AE109-68A4-44E9-940D-B1DE792414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55032199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651A-6A80-4029-BEBB-D17598721B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60876960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Глава 1. Принципы экономики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1. Экономика и человек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7224E-CCEA-4F86-B607-8E97DAE47365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Глава 1. Принципы экономики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1. Экономика и человек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06D3D-57BA-43D9-A245-3FA6DF0B6F3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Глава 1. Принципы экономики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1. Экономика и человек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FD028-3C0A-4AFA-9256-9510A2477B91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Глава 1. Принципы экономики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1. Экономика и человек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2CE8D-0A8C-4087-B366-47B827CC5E45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Глава 1. Принципы экономики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1. Экономика и человек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17AA1-1FE2-419C-844E-6F1840470E6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F12A-F853-492B-BA2F-93AA1EF4BD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12350365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Глава 1. Принципы экономики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1. Экономика и человек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E0A61-2C04-4A32-9297-739FD402C26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Глава 1. Принципы экономики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1. Экономика и человек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542AF-B85A-4755-ACB1-580F71C2C15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Глава 1. Принципы экономики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1. Экономика и человек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32580-C239-4153-96CD-1DF17905F15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Глава 1. Принципы экономики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1. Экономика и человек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1F12A-F853-492B-BA2F-93AA1EF4BD4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Глава 1. Принципы экономики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1. Экономика и человек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7DBA2-B3DC-4374-B7F1-C8F14100EE8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Глава 1. Принципы экономики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1. Экономика и человек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7AE109-68A4-44E9-940D-B1DE7924144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Глава 1. Принципы экономики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651A-6A80-4029-BEBB-D17598721B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1. Экономика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97317304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 b="1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126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 b="1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127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 b="1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127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 b="1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127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 b="1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sp>
          <p:nvSpPr>
            <p:cNvPr id="1127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32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32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3635F21-50F5-4EED-8CF4-CC748CD0EC5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272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2132D4-A333-4BFD-9665-ABD688A11E0E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9630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74A27C-7BA0-4CE4-9EE3-FF0CA4D8ADB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72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6294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Глава 1. Принципы экономики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03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87B3CF-AE79-4570-B301-B0F8FD243FDE}" type="slidenum">
              <a:rPr lang="en-US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67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1167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67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167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33400" y="22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67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035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1. Экономика и человек</a:t>
            </a:r>
          </a:p>
        </p:txBody>
      </p:sp>
      <p:sp>
        <p:nvSpPr>
          <p:cNvPr id="1167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536866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6294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Глава 1. Принципы экономики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03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87B3CF-AE79-4570-B301-B0F8FD243FDE}" type="slidenum">
              <a:rPr lang="en-US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67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1167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67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167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33400" y="22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67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035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1. Экономика и человек</a:t>
            </a:r>
          </a:p>
        </p:txBody>
      </p:sp>
      <p:sp>
        <p:nvSpPr>
          <p:cNvPr id="1167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300666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6294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Глава 1. Принципы экономики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03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87B3CF-AE79-4570-B301-B0F8FD243FDE}" type="slidenum">
              <a:rPr lang="en-US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67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1167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67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167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33400" y="22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67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035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1. Экономика и человек</a:t>
            </a:r>
          </a:p>
        </p:txBody>
      </p:sp>
      <p:sp>
        <p:nvSpPr>
          <p:cNvPr id="1167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86662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6294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Глава 1. Принципы экономики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03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87B3CF-AE79-4570-B301-B0F8FD243FDE}" type="slidenum">
              <a:rPr lang="en-US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67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1167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67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167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33400" y="22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67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035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1. Экономика и человек</a:t>
            </a:r>
          </a:p>
        </p:txBody>
      </p:sp>
      <p:sp>
        <p:nvSpPr>
          <p:cNvPr id="1167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68639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6294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Глава 1. Принципы экономики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03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87B3CF-AE79-4570-B301-B0F8FD243FDE}" type="slidenum">
              <a:rPr lang="en-US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67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1167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67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167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33400" y="22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67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035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1. Экономика и человек</a:t>
            </a:r>
          </a:p>
        </p:txBody>
      </p:sp>
      <p:sp>
        <p:nvSpPr>
          <p:cNvPr id="1167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2466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6294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Глава 1. Принципы экономики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03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87B3CF-AE79-4570-B301-B0F8FD243FDE}" type="slidenum">
              <a:rPr lang="en-US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67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1167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67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167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33400" y="22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67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035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1. Экономика и человек</a:t>
            </a:r>
          </a:p>
        </p:txBody>
      </p:sp>
      <p:sp>
        <p:nvSpPr>
          <p:cNvPr id="1167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824149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6294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Глава 1. Принципы экономики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03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87B3CF-AE79-4570-B301-B0F8FD243FDE}" type="slidenum">
              <a:rPr lang="en-US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67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67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1167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67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167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33400" y="22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67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035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1. Экономика и человек</a:t>
            </a:r>
          </a:p>
        </p:txBody>
      </p:sp>
      <p:sp>
        <p:nvSpPr>
          <p:cNvPr id="1167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49286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Глава 1. Принципы экономики</a:t>
            </a: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1. Экономика и человек</a:t>
            </a: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87B3CF-AE79-4570-B301-B0F8FD243FDE}" type="slidenum">
              <a:rPr lang="en-US" smtClean="0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9E41EF-E2B4-4E74-ADF9-BD74B213F4E9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24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 b="1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 b="1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 b="1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 b="1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 b="1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32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32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992806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7224E-CCEA-4F86-B607-8E97DAE47365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64904"/>
            <a:ext cx="4860032" cy="1920875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Метод экономической науки</a:t>
            </a:r>
            <a:r>
              <a:rPr lang="ru-RU" sz="6000" dirty="0" smtClean="0">
                <a:solidFill>
                  <a:srgbClr val="002060"/>
                </a:solidFill>
              </a:rPr>
              <a:t>.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9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200" b="1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200" b="1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200" b="1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17755" y="92333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3300"/>
                </a:solidFill>
                <a:latin typeface="Times New Roman" pitchFamily="18" charset="0"/>
              </a:rPr>
              <a:t>Индексы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Это относительные показатели сравнения таких явлений, которые состоят из элементов, непосредственно не поддающихся суммированию.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755" y="2136339"/>
            <a:ext cx="912624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Palatino Linotype" pitchFamily="18" charset="0"/>
              </a:rPr>
              <a:t>Упражнение. 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1992 г. в России вследствие дорожно-транспортных происшествий погибло 36,5 тыс. человек,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1993 — 37,1 тыс. человек,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1994 г. — 35,6 тыс. человек,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1995 г. — 32,8 тыс. человек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.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Рассчитайте индексы, характеризующие тенденции в изменении численности погибших по годам и за весь период, и прокомментируйте полученные данные.</a:t>
            </a:r>
          </a:p>
        </p:txBody>
      </p:sp>
    </p:spTree>
    <p:extLst>
      <p:ext uri="{BB962C8B-B14F-4D97-AF65-F5344CB8AC3E}">
        <p14:creationId xmlns:p14="http://schemas.microsoft.com/office/powerpoint/2010/main" val="812457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534841"/>
              </p:ext>
            </p:extLst>
          </p:nvPr>
        </p:nvGraphicFramePr>
        <p:xfrm>
          <a:off x="179512" y="908720"/>
          <a:ext cx="8784977" cy="5184577"/>
        </p:xfrm>
        <a:graphic>
          <a:graphicData uri="http://schemas.openxmlformats.org/drawingml/2006/table">
            <a:tbl>
              <a:tblPr/>
              <a:tblGrid>
                <a:gridCol w="4887365"/>
                <a:gridCol w="972341"/>
                <a:gridCol w="972341"/>
                <a:gridCol w="944817"/>
                <a:gridCol w="1008113"/>
              </a:tblGrid>
              <a:tr h="1778406"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Годы</a:t>
                      </a:r>
                      <a:endParaRPr lang="ru-RU" sz="3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89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89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89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89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ru-RU" sz="3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ru-RU" sz="3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ru-RU" sz="3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36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ru-RU" sz="3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97418"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погибших (тыс. чел.)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89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36,5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37,1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35,6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32,8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8753"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Индекс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(1992 г. = 100)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89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101,6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97,5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90,0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Блок-схема: процесс 8"/>
          <p:cNvSpPr/>
          <p:nvPr/>
        </p:nvSpPr>
        <p:spPr>
          <a:xfrm>
            <a:off x="179512" y="188640"/>
            <a:ext cx="2448272" cy="41433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Решение.</a:t>
            </a:r>
            <a:endParaRPr lang="ru-RU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920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251520" y="260648"/>
            <a:ext cx="8640960" cy="7566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маржинального анализа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026637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И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спользуется субъектами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экономики всякий раз, когда приходится решать, стоит ли расширять производство или нет и если стоит, то на сколько; стоит ли увеличивать затраты для достижения желаемого или нет и если стоит, то до какого предела. 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907704" y="3693556"/>
            <a:ext cx="484632" cy="296519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3693555"/>
            <a:ext cx="484632" cy="263767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095363"/>
            <a:ext cx="45365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маржинальной (дополнительной) выгодой понимают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выгоду, получаемую от производства еще одной, дополнительной единицы продукции.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990075"/>
            <a:ext cx="457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Под маржинальными (дополнительными) затратами понимают </a:t>
            </a:r>
            <a:r>
              <a:rPr lang="ru-RU" sz="2000" b="1" dirty="0"/>
              <a:t>затраты, связанные с производством еще одной, дополнительной единицы продукции.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812026"/>
            <a:ext cx="3081545" cy="983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812026"/>
            <a:ext cx="3096344" cy="1045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265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68760"/>
          </a:xfrm>
        </p:spPr>
        <p:txBody>
          <a:bodyPr>
            <a:noAutofit/>
          </a:bodyPr>
          <a:lstStyle/>
          <a:p>
            <a:r>
              <a:rPr lang="ru-RU" sz="4000" spc="0" dirty="0">
                <a:ln>
                  <a:noFill/>
                </a:ln>
                <a:solidFill>
                  <a:prstClr val="white"/>
                </a:solidFill>
              </a:rPr>
              <a:t>Технико-экономическое обоснование проекта</a:t>
            </a:r>
            <a:endParaRPr lang="ru-RU" sz="4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432788"/>
              </p:ext>
            </p:extLst>
          </p:nvPr>
        </p:nvGraphicFramePr>
        <p:xfrm>
          <a:off x="179514" y="1397000"/>
          <a:ext cx="8640962" cy="5469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540972"/>
                <a:gridCol w="1540972"/>
                <a:gridCol w="1540972"/>
                <a:gridCol w="1540972"/>
                <a:gridCol w="1540972"/>
              </a:tblGrid>
              <a:tr h="11802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Объем работы</a:t>
                      </a:r>
                      <a:endParaRPr lang="ru-RU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Суммарные затраты на очистку</a:t>
                      </a:r>
                      <a:endParaRPr lang="ru-RU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Суммарная выгода от очистки</a:t>
                      </a:r>
                      <a:endParaRPr lang="ru-RU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Маржинал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затраты</a:t>
                      </a:r>
                      <a:endParaRPr lang="ru-RU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Маржинал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выгода</a:t>
                      </a:r>
                      <a:endParaRPr lang="ru-RU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Чистый доход по каждому варианту</a:t>
                      </a:r>
                      <a:endParaRPr lang="ru-RU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13451"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451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3451"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3451"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3451"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3451"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5112568" cy="56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87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2592" y="116632"/>
            <a:ext cx="89714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Рационально поступающий человек или фирма станет увеличивать объем производства продукции до тех пор, пока маржинальные затраты, увеличиваясь, не сравняются с маржинальной выгодой. В точке их равенства будет достигнут самый высокий результат в отношении эффективности использования ресурсов.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930949"/>
              </p:ext>
            </p:extLst>
          </p:nvPr>
        </p:nvGraphicFramePr>
        <p:xfrm>
          <a:off x="172592" y="2132856"/>
          <a:ext cx="8791896" cy="4176464"/>
        </p:xfrm>
        <a:graphic>
          <a:graphicData uri="http://schemas.openxmlformats.org/drawingml/2006/table">
            <a:tbl>
              <a:tblPr/>
              <a:tblGrid>
                <a:gridCol w="1342723"/>
                <a:gridCol w="1426184"/>
                <a:gridCol w="1377574"/>
                <a:gridCol w="1660059"/>
                <a:gridCol w="1616036"/>
                <a:gridCol w="1369320"/>
              </a:tblGrid>
              <a:tr h="1863346"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37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Объем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37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очистки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6200" indent="-914400">
                        <a:lnSpc>
                          <a:spcPts val="137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(км)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3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Суммарные затраты на очистку (тыс. р.)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37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Суммарная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выгода от очистки (тыс. р.)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914400" algn="just">
                        <a:lnSpc>
                          <a:spcPts val="13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Маржинальные затраты на очистку (тыс. р.)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3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Маржинальная выгода от очистки (тыс. р.)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914400" algn="just">
                        <a:lnSpc>
                          <a:spcPts val="137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Чистый доход по каждому варианту (тыс. р.)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520"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914400" algn="just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914400" algn="just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8826"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914400" algn="just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914400" algn="just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+190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520"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370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650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914400" algn="just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210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914400" algn="just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+280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520"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630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914400" algn="just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260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914400" algn="just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+270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8826"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940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914400" algn="just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310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914400" algn="just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+160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906"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1250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914400" algn="just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914400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914400" algn="just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-50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Кольцо 8"/>
          <p:cNvSpPr/>
          <p:nvPr/>
        </p:nvSpPr>
        <p:spPr>
          <a:xfrm>
            <a:off x="86295" y="4581128"/>
            <a:ext cx="8950201" cy="432048"/>
          </a:xfrm>
          <a:prstGeom prst="donut">
            <a:avLst>
              <a:gd name="adj" fmla="val 1595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6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агетная рамка 4"/>
          <p:cNvSpPr/>
          <p:nvPr/>
        </p:nvSpPr>
        <p:spPr>
          <a:xfrm>
            <a:off x="1043608" y="188640"/>
            <a:ext cx="7416824" cy="115122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Экономические переменные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размерности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267744" y="1339868"/>
            <a:ext cx="151216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954608" y="1339868"/>
            <a:ext cx="1584176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19197" y="2060848"/>
            <a:ext cx="3672408" cy="173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Интервальные</a:t>
            </a:r>
            <a:r>
              <a:rPr lang="ru-RU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ahoma"/>
              </a:rPr>
              <a:t>-</a:t>
            </a:r>
            <a: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характеризуют итоговый результат за период (день, неделя, месяц, квартал, год) в целом.</a:t>
            </a: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69511" y="2060848"/>
            <a:ext cx="3522969" cy="173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Моментные</a:t>
            </a:r>
            <a:r>
              <a:rPr lang="ru-RU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-</a:t>
            </a:r>
            <a: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отражают состояние или уровень явления на определенный момент времени. </a:t>
            </a: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866540" y="4293096"/>
            <a:ext cx="7416824" cy="96088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Экономические величины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1712244" y="537321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849964" y="541664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85292" y="5661248"/>
            <a:ext cx="2138536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ПОТОКИ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5733256"/>
            <a:ext cx="2736304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ЗАПАСЫ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4283968" y="2564904"/>
            <a:ext cx="1085544" cy="484632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67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/>
      <p:bldP spid="19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3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35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224736"/>
          </a:xfrm>
        </p:spPr>
        <p:txBody>
          <a:bodyPr/>
          <a:lstStyle/>
          <a:p>
            <a:r>
              <a:rPr lang="ru-RU" dirty="0">
                <a:solidFill>
                  <a:prstClr val="white"/>
                </a:solidFill>
                <a:latin typeface="Arial"/>
              </a:rPr>
              <a:t>Экономические данные позволяют сформулировать экономические законы, которые отражают причинно-следственные отношения между явлениями </a:t>
            </a:r>
            <a:r>
              <a:rPr lang="ru-RU">
                <a:solidFill>
                  <a:prstClr val="white"/>
                </a:solidFill>
                <a:latin typeface="Arial"/>
              </a:rPr>
              <a:t>в </a:t>
            </a:r>
            <a:r>
              <a:rPr lang="ru-RU" smtClean="0">
                <a:solidFill>
                  <a:prstClr val="white"/>
                </a:solidFill>
                <a:latin typeface="Arial"/>
              </a:rPr>
              <a:t>экономике.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7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99226" y="116632"/>
            <a:ext cx="8784976" cy="464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dirty="0" smtClean="0">
                <a:solidFill>
                  <a:prstClr val="white"/>
                </a:solidFill>
                <a:latin typeface="Arial"/>
              </a:rPr>
              <a:t>.</a:t>
            </a:r>
            <a:endParaRPr lang="ru-RU" sz="2400" dirty="0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468176" y="404664"/>
            <a:ext cx="6408712" cy="10081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Домашнее задание: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повторить раздел 1.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226" y="4764832"/>
            <a:ext cx="878497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8100" cmpd="sng">
                  <a:solidFill>
                    <a:schemeClr val="tx1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5050">
                        <a:tint val="66000"/>
                        <a:satMod val="160000"/>
                      </a:srgbClr>
                    </a:gs>
                    <a:gs pos="50000">
                      <a:srgbClr val="FF5050">
                        <a:tint val="44500"/>
                        <a:satMod val="160000"/>
                      </a:srgbClr>
                    </a:gs>
                    <a:gs pos="100000">
                      <a:srgbClr val="FF505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Спасибо за работу!</a:t>
            </a:r>
            <a:endParaRPr lang="ru-RU" sz="7200" b="1" cap="none" spc="0" dirty="0">
              <a:ln w="38100" cmpd="sng">
                <a:solidFill>
                  <a:schemeClr val="tx1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5050">
                      <a:tint val="66000"/>
                      <a:satMod val="160000"/>
                    </a:srgbClr>
                  </a:gs>
                  <a:gs pos="50000">
                    <a:srgbClr val="FF5050">
                      <a:tint val="44500"/>
                      <a:satMod val="160000"/>
                    </a:srgbClr>
                  </a:gs>
                  <a:gs pos="100000">
                    <a:srgbClr val="FF505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980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542AF-B85A-4755-ACB1-580F71C2C15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411760" y="-216405"/>
            <a:ext cx="6580759" cy="6981229"/>
            <a:chOff x="3630215" y="-216404"/>
            <a:chExt cx="5362303" cy="5657010"/>
          </a:xfrm>
          <a:scene3d>
            <a:camera prst="isometricOffAxis2Left" zoom="95000"/>
            <a:lightRig rig="flat" dir="t"/>
          </a:scene3d>
        </p:grpSpPr>
        <p:sp>
          <p:nvSpPr>
            <p:cNvPr id="8" name="Полилиния 7"/>
            <p:cNvSpPr/>
            <p:nvPr/>
          </p:nvSpPr>
          <p:spPr>
            <a:xfrm>
              <a:off x="5617704" y="2288332"/>
              <a:ext cx="2796851" cy="2796851"/>
            </a:xfrm>
            <a:custGeom>
              <a:avLst/>
              <a:gdLst>
                <a:gd name="connsiteX0" fmla="*/ 1985217 w 2796851"/>
                <a:gd name="connsiteY0" fmla="*/ 445926 h 2796851"/>
                <a:gd name="connsiteX1" fmla="*/ 2202767 w 2796851"/>
                <a:gd name="connsiteY1" fmla="*/ 263369 h 2796851"/>
                <a:gd name="connsiteX2" fmla="*/ 2376565 w 2796851"/>
                <a:gd name="connsiteY2" fmla="*/ 409203 h 2796851"/>
                <a:gd name="connsiteX3" fmla="*/ 2234560 w 2796851"/>
                <a:gd name="connsiteY3" fmla="*/ 655149 h 2796851"/>
                <a:gd name="connsiteX4" fmla="*/ 2460189 w 2796851"/>
                <a:gd name="connsiteY4" fmla="*/ 1045950 h 2796851"/>
                <a:gd name="connsiteX5" fmla="*/ 2744187 w 2796851"/>
                <a:gd name="connsiteY5" fmla="*/ 1045943 h 2796851"/>
                <a:gd name="connsiteX6" fmla="*/ 2783584 w 2796851"/>
                <a:gd name="connsiteY6" fmla="*/ 1269373 h 2796851"/>
                <a:gd name="connsiteX7" fmla="*/ 2516710 w 2796851"/>
                <a:gd name="connsiteY7" fmla="*/ 1366499 h 2796851"/>
                <a:gd name="connsiteX8" fmla="*/ 2438350 w 2796851"/>
                <a:gd name="connsiteY8" fmla="*/ 1810902 h 2796851"/>
                <a:gd name="connsiteX9" fmla="*/ 2655910 w 2796851"/>
                <a:gd name="connsiteY9" fmla="*/ 1993447 h 2796851"/>
                <a:gd name="connsiteX10" fmla="*/ 2542472 w 2796851"/>
                <a:gd name="connsiteY10" fmla="*/ 2189928 h 2796851"/>
                <a:gd name="connsiteX11" fmla="*/ 2275603 w 2796851"/>
                <a:gd name="connsiteY11" fmla="*/ 2092788 h 2796851"/>
                <a:gd name="connsiteX12" fmla="*/ 1929919 w 2796851"/>
                <a:gd name="connsiteY12" fmla="*/ 2382851 h 2796851"/>
                <a:gd name="connsiteX13" fmla="*/ 1979242 w 2796851"/>
                <a:gd name="connsiteY13" fmla="*/ 2662534 h 2796851"/>
                <a:gd name="connsiteX14" fmla="*/ 1766048 w 2796851"/>
                <a:gd name="connsiteY14" fmla="*/ 2740131 h 2796851"/>
                <a:gd name="connsiteX15" fmla="*/ 1624055 w 2796851"/>
                <a:gd name="connsiteY15" fmla="*/ 2494177 h 2796851"/>
                <a:gd name="connsiteX16" fmla="*/ 1172797 w 2796851"/>
                <a:gd name="connsiteY16" fmla="*/ 2494177 h 2796851"/>
                <a:gd name="connsiteX17" fmla="*/ 1030803 w 2796851"/>
                <a:gd name="connsiteY17" fmla="*/ 2740131 h 2796851"/>
                <a:gd name="connsiteX18" fmla="*/ 817609 w 2796851"/>
                <a:gd name="connsiteY18" fmla="*/ 2662534 h 2796851"/>
                <a:gd name="connsiteX19" fmla="*/ 866932 w 2796851"/>
                <a:gd name="connsiteY19" fmla="*/ 2382852 h 2796851"/>
                <a:gd name="connsiteX20" fmla="*/ 521248 w 2796851"/>
                <a:gd name="connsiteY20" fmla="*/ 2092789 h 2796851"/>
                <a:gd name="connsiteX21" fmla="*/ 254379 w 2796851"/>
                <a:gd name="connsiteY21" fmla="*/ 2189928 h 2796851"/>
                <a:gd name="connsiteX22" fmla="*/ 140941 w 2796851"/>
                <a:gd name="connsiteY22" fmla="*/ 1993447 h 2796851"/>
                <a:gd name="connsiteX23" fmla="*/ 358501 w 2796851"/>
                <a:gd name="connsiteY23" fmla="*/ 1810902 h 2796851"/>
                <a:gd name="connsiteX24" fmla="*/ 280141 w 2796851"/>
                <a:gd name="connsiteY24" fmla="*/ 1366499 h 2796851"/>
                <a:gd name="connsiteX25" fmla="*/ 13267 w 2796851"/>
                <a:gd name="connsiteY25" fmla="*/ 1269373 h 2796851"/>
                <a:gd name="connsiteX26" fmla="*/ 52664 w 2796851"/>
                <a:gd name="connsiteY26" fmla="*/ 1045943 h 2796851"/>
                <a:gd name="connsiteX27" fmla="*/ 336662 w 2796851"/>
                <a:gd name="connsiteY27" fmla="*/ 1045950 h 2796851"/>
                <a:gd name="connsiteX28" fmla="*/ 562291 w 2796851"/>
                <a:gd name="connsiteY28" fmla="*/ 655149 h 2796851"/>
                <a:gd name="connsiteX29" fmla="*/ 420286 w 2796851"/>
                <a:gd name="connsiteY29" fmla="*/ 409203 h 2796851"/>
                <a:gd name="connsiteX30" fmla="*/ 594084 w 2796851"/>
                <a:gd name="connsiteY30" fmla="*/ 263369 h 2796851"/>
                <a:gd name="connsiteX31" fmla="*/ 811634 w 2796851"/>
                <a:gd name="connsiteY31" fmla="*/ 445926 h 2796851"/>
                <a:gd name="connsiteX32" fmla="*/ 1235678 w 2796851"/>
                <a:gd name="connsiteY32" fmla="*/ 291586 h 2796851"/>
                <a:gd name="connsiteX33" fmla="*/ 1284987 w 2796851"/>
                <a:gd name="connsiteY33" fmla="*/ 11901 h 2796851"/>
                <a:gd name="connsiteX34" fmla="*/ 1511864 w 2796851"/>
                <a:gd name="connsiteY34" fmla="*/ 11901 h 2796851"/>
                <a:gd name="connsiteX35" fmla="*/ 1561172 w 2796851"/>
                <a:gd name="connsiteY35" fmla="*/ 291586 h 2796851"/>
                <a:gd name="connsiteX36" fmla="*/ 1985216 w 2796851"/>
                <a:gd name="connsiteY36" fmla="*/ 445925 h 2796851"/>
                <a:gd name="connsiteX37" fmla="*/ 1985217 w 2796851"/>
                <a:gd name="connsiteY37" fmla="*/ 445926 h 279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796851" h="2796851">
                  <a:moveTo>
                    <a:pt x="1985217" y="445926"/>
                  </a:moveTo>
                  <a:lnTo>
                    <a:pt x="2202767" y="263369"/>
                  </a:lnTo>
                  <a:lnTo>
                    <a:pt x="2376565" y="409203"/>
                  </a:lnTo>
                  <a:lnTo>
                    <a:pt x="2234560" y="655149"/>
                  </a:lnTo>
                  <a:cubicBezTo>
                    <a:pt x="2335534" y="768738"/>
                    <a:pt x="2412305" y="901710"/>
                    <a:pt x="2460189" y="1045950"/>
                  </a:cubicBezTo>
                  <a:lnTo>
                    <a:pt x="2744187" y="1045943"/>
                  </a:lnTo>
                  <a:lnTo>
                    <a:pt x="2783584" y="1269373"/>
                  </a:lnTo>
                  <a:lnTo>
                    <a:pt x="2516710" y="1366499"/>
                  </a:lnTo>
                  <a:cubicBezTo>
                    <a:pt x="2521047" y="1518418"/>
                    <a:pt x="2494385" y="1669628"/>
                    <a:pt x="2438350" y="1810902"/>
                  </a:cubicBezTo>
                  <a:lnTo>
                    <a:pt x="2655910" y="1993447"/>
                  </a:lnTo>
                  <a:lnTo>
                    <a:pt x="2542472" y="2189928"/>
                  </a:lnTo>
                  <a:lnTo>
                    <a:pt x="2275603" y="2092788"/>
                  </a:lnTo>
                  <a:cubicBezTo>
                    <a:pt x="2181274" y="2211953"/>
                    <a:pt x="2063653" y="2310648"/>
                    <a:pt x="1929919" y="2382851"/>
                  </a:cubicBezTo>
                  <a:lnTo>
                    <a:pt x="1979242" y="2662534"/>
                  </a:lnTo>
                  <a:lnTo>
                    <a:pt x="1766048" y="2740131"/>
                  </a:lnTo>
                  <a:lnTo>
                    <a:pt x="1624055" y="2494177"/>
                  </a:lnTo>
                  <a:cubicBezTo>
                    <a:pt x="1475197" y="2524829"/>
                    <a:pt x="1321655" y="2524829"/>
                    <a:pt x="1172797" y="2494177"/>
                  </a:cubicBezTo>
                  <a:lnTo>
                    <a:pt x="1030803" y="2740131"/>
                  </a:lnTo>
                  <a:lnTo>
                    <a:pt x="817609" y="2662534"/>
                  </a:lnTo>
                  <a:lnTo>
                    <a:pt x="866932" y="2382852"/>
                  </a:lnTo>
                  <a:cubicBezTo>
                    <a:pt x="733198" y="2310649"/>
                    <a:pt x="615577" y="2211953"/>
                    <a:pt x="521248" y="2092789"/>
                  </a:cubicBezTo>
                  <a:lnTo>
                    <a:pt x="254379" y="2189928"/>
                  </a:lnTo>
                  <a:lnTo>
                    <a:pt x="140941" y="1993447"/>
                  </a:lnTo>
                  <a:lnTo>
                    <a:pt x="358501" y="1810902"/>
                  </a:lnTo>
                  <a:cubicBezTo>
                    <a:pt x="302466" y="1669628"/>
                    <a:pt x="275804" y="1518418"/>
                    <a:pt x="280141" y="1366499"/>
                  </a:cubicBezTo>
                  <a:lnTo>
                    <a:pt x="13267" y="1269373"/>
                  </a:lnTo>
                  <a:lnTo>
                    <a:pt x="52664" y="1045943"/>
                  </a:lnTo>
                  <a:lnTo>
                    <a:pt x="336662" y="1045950"/>
                  </a:lnTo>
                  <a:cubicBezTo>
                    <a:pt x="384546" y="901709"/>
                    <a:pt x="461317" y="768738"/>
                    <a:pt x="562291" y="655149"/>
                  </a:cubicBezTo>
                  <a:lnTo>
                    <a:pt x="420286" y="409203"/>
                  </a:lnTo>
                  <a:lnTo>
                    <a:pt x="594084" y="263369"/>
                  </a:lnTo>
                  <a:lnTo>
                    <a:pt x="811634" y="445926"/>
                  </a:lnTo>
                  <a:cubicBezTo>
                    <a:pt x="941031" y="366210"/>
                    <a:pt x="1085314" y="313696"/>
                    <a:pt x="1235678" y="291586"/>
                  </a:cubicBezTo>
                  <a:lnTo>
                    <a:pt x="1284987" y="11901"/>
                  </a:lnTo>
                  <a:lnTo>
                    <a:pt x="1511864" y="11901"/>
                  </a:lnTo>
                  <a:lnTo>
                    <a:pt x="1561172" y="291586"/>
                  </a:lnTo>
                  <a:cubicBezTo>
                    <a:pt x="1711536" y="313695"/>
                    <a:pt x="1855819" y="366210"/>
                    <a:pt x="1985216" y="445925"/>
                  </a:cubicBezTo>
                  <a:lnTo>
                    <a:pt x="1985217" y="445926"/>
                  </a:lnTo>
                  <a:close/>
                </a:path>
              </a:pathLst>
            </a:custGeom>
            <a:solidFill>
              <a:srgbClr val="FFCCFF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590231" tIns="683089" rIns="590231" bIns="73200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Государство</a:t>
              </a:r>
              <a:endParaRPr lang="ru-RU" sz="22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3990445" y="1627258"/>
              <a:ext cx="2034073" cy="2034073"/>
            </a:xfrm>
            <a:custGeom>
              <a:avLst/>
              <a:gdLst>
                <a:gd name="connsiteX0" fmla="*/ 1521989 w 2034073"/>
                <a:gd name="connsiteY0" fmla="*/ 515179 h 2034073"/>
                <a:gd name="connsiteX1" fmla="*/ 1822084 w 2034073"/>
                <a:gd name="connsiteY1" fmla="*/ 424736 h 2034073"/>
                <a:gd name="connsiteX2" fmla="*/ 1932507 w 2034073"/>
                <a:gd name="connsiteY2" fmla="*/ 615996 h 2034073"/>
                <a:gd name="connsiteX3" fmla="*/ 1704134 w 2034073"/>
                <a:gd name="connsiteY3" fmla="*/ 830664 h 2034073"/>
                <a:gd name="connsiteX4" fmla="*/ 1704134 w 2034073"/>
                <a:gd name="connsiteY4" fmla="*/ 1203410 h 2034073"/>
                <a:gd name="connsiteX5" fmla="*/ 1932507 w 2034073"/>
                <a:gd name="connsiteY5" fmla="*/ 1418077 h 2034073"/>
                <a:gd name="connsiteX6" fmla="*/ 1822084 w 2034073"/>
                <a:gd name="connsiteY6" fmla="*/ 1609337 h 2034073"/>
                <a:gd name="connsiteX7" fmla="*/ 1521989 w 2034073"/>
                <a:gd name="connsiteY7" fmla="*/ 1518894 h 2034073"/>
                <a:gd name="connsiteX8" fmla="*/ 1199181 w 2034073"/>
                <a:gd name="connsiteY8" fmla="*/ 1705267 h 2034073"/>
                <a:gd name="connsiteX9" fmla="*/ 1127460 w 2034073"/>
                <a:gd name="connsiteY9" fmla="*/ 2010378 h 2034073"/>
                <a:gd name="connsiteX10" fmla="*/ 906613 w 2034073"/>
                <a:gd name="connsiteY10" fmla="*/ 2010378 h 2034073"/>
                <a:gd name="connsiteX11" fmla="*/ 834891 w 2034073"/>
                <a:gd name="connsiteY11" fmla="*/ 1705267 h 2034073"/>
                <a:gd name="connsiteX12" fmla="*/ 512083 w 2034073"/>
                <a:gd name="connsiteY12" fmla="*/ 1518894 h 2034073"/>
                <a:gd name="connsiteX13" fmla="*/ 211989 w 2034073"/>
                <a:gd name="connsiteY13" fmla="*/ 1609337 h 2034073"/>
                <a:gd name="connsiteX14" fmla="*/ 101566 w 2034073"/>
                <a:gd name="connsiteY14" fmla="*/ 1418077 h 2034073"/>
                <a:gd name="connsiteX15" fmla="*/ 329939 w 2034073"/>
                <a:gd name="connsiteY15" fmla="*/ 1203409 h 2034073"/>
                <a:gd name="connsiteX16" fmla="*/ 329939 w 2034073"/>
                <a:gd name="connsiteY16" fmla="*/ 830663 h 2034073"/>
                <a:gd name="connsiteX17" fmla="*/ 101566 w 2034073"/>
                <a:gd name="connsiteY17" fmla="*/ 615996 h 2034073"/>
                <a:gd name="connsiteX18" fmla="*/ 211989 w 2034073"/>
                <a:gd name="connsiteY18" fmla="*/ 424736 h 2034073"/>
                <a:gd name="connsiteX19" fmla="*/ 512084 w 2034073"/>
                <a:gd name="connsiteY19" fmla="*/ 515179 h 2034073"/>
                <a:gd name="connsiteX20" fmla="*/ 834892 w 2034073"/>
                <a:gd name="connsiteY20" fmla="*/ 328806 h 2034073"/>
                <a:gd name="connsiteX21" fmla="*/ 906613 w 2034073"/>
                <a:gd name="connsiteY21" fmla="*/ 23695 h 2034073"/>
                <a:gd name="connsiteX22" fmla="*/ 1127460 w 2034073"/>
                <a:gd name="connsiteY22" fmla="*/ 23695 h 2034073"/>
                <a:gd name="connsiteX23" fmla="*/ 1199182 w 2034073"/>
                <a:gd name="connsiteY23" fmla="*/ 328806 h 2034073"/>
                <a:gd name="connsiteX24" fmla="*/ 1521990 w 2034073"/>
                <a:gd name="connsiteY24" fmla="*/ 515179 h 2034073"/>
                <a:gd name="connsiteX25" fmla="*/ 1521989 w 2034073"/>
                <a:gd name="connsiteY25" fmla="*/ 515179 h 20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34073" h="2034073">
                  <a:moveTo>
                    <a:pt x="1521989" y="515179"/>
                  </a:moveTo>
                  <a:lnTo>
                    <a:pt x="1822084" y="424736"/>
                  </a:lnTo>
                  <a:lnTo>
                    <a:pt x="1932507" y="615996"/>
                  </a:lnTo>
                  <a:lnTo>
                    <a:pt x="1704134" y="830664"/>
                  </a:lnTo>
                  <a:cubicBezTo>
                    <a:pt x="1737238" y="952708"/>
                    <a:pt x="1737238" y="1081366"/>
                    <a:pt x="1704134" y="1203410"/>
                  </a:cubicBezTo>
                  <a:lnTo>
                    <a:pt x="1932507" y="1418077"/>
                  </a:lnTo>
                  <a:lnTo>
                    <a:pt x="1822084" y="1609337"/>
                  </a:lnTo>
                  <a:lnTo>
                    <a:pt x="1521989" y="1518894"/>
                  </a:lnTo>
                  <a:cubicBezTo>
                    <a:pt x="1432848" y="1608585"/>
                    <a:pt x="1321426" y="1672914"/>
                    <a:pt x="1199181" y="1705267"/>
                  </a:cubicBezTo>
                  <a:lnTo>
                    <a:pt x="1127460" y="2010378"/>
                  </a:lnTo>
                  <a:lnTo>
                    <a:pt x="906613" y="2010378"/>
                  </a:lnTo>
                  <a:lnTo>
                    <a:pt x="834891" y="1705267"/>
                  </a:lnTo>
                  <a:cubicBezTo>
                    <a:pt x="712646" y="1672914"/>
                    <a:pt x="601224" y="1608585"/>
                    <a:pt x="512083" y="1518894"/>
                  </a:cubicBezTo>
                  <a:lnTo>
                    <a:pt x="211989" y="1609337"/>
                  </a:lnTo>
                  <a:lnTo>
                    <a:pt x="101566" y="1418077"/>
                  </a:lnTo>
                  <a:lnTo>
                    <a:pt x="329939" y="1203409"/>
                  </a:lnTo>
                  <a:cubicBezTo>
                    <a:pt x="296835" y="1081365"/>
                    <a:pt x="296835" y="952707"/>
                    <a:pt x="329939" y="830663"/>
                  </a:cubicBezTo>
                  <a:lnTo>
                    <a:pt x="101566" y="615996"/>
                  </a:lnTo>
                  <a:lnTo>
                    <a:pt x="211989" y="424736"/>
                  </a:lnTo>
                  <a:lnTo>
                    <a:pt x="512084" y="515179"/>
                  </a:lnTo>
                  <a:cubicBezTo>
                    <a:pt x="601225" y="425488"/>
                    <a:pt x="712647" y="361159"/>
                    <a:pt x="834892" y="328806"/>
                  </a:cubicBezTo>
                  <a:lnTo>
                    <a:pt x="906613" y="23695"/>
                  </a:lnTo>
                  <a:lnTo>
                    <a:pt x="1127460" y="23695"/>
                  </a:lnTo>
                  <a:lnTo>
                    <a:pt x="1199182" y="328806"/>
                  </a:lnTo>
                  <a:cubicBezTo>
                    <a:pt x="1321427" y="361159"/>
                    <a:pt x="1432849" y="425488"/>
                    <a:pt x="1521990" y="515179"/>
                  </a:cubicBezTo>
                  <a:lnTo>
                    <a:pt x="1521989" y="515179"/>
                  </a:lnTo>
                  <a:close/>
                </a:path>
              </a:pathLst>
            </a:custGeom>
            <a:solidFill>
              <a:srgbClr val="99FFCC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540024" tIns="543119" rIns="540024" bIns="543119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Фирмы</a:t>
              </a:r>
              <a:endParaRPr lang="ru-RU" sz="22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905778" y="-1"/>
              <a:ext cx="2440888" cy="2440888"/>
            </a:xfrm>
            <a:custGeom>
              <a:avLst/>
              <a:gdLst>
                <a:gd name="connsiteX0" fmla="*/ 1491238 w 1992976"/>
                <a:gd name="connsiteY0" fmla="*/ 504770 h 1992976"/>
                <a:gd name="connsiteX1" fmla="*/ 1785270 w 1992976"/>
                <a:gd name="connsiteY1" fmla="*/ 416155 h 1992976"/>
                <a:gd name="connsiteX2" fmla="*/ 1893462 w 1992976"/>
                <a:gd name="connsiteY2" fmla="*/ 603550 h 1992976"/>
                <a:gd name="connsiteX3" fmla="*/ 1669703 w 1992976"/>
                <a:gd name="connsiteY3" fmla="*/ 813881 h 1992976"/>
                <a:gd name="connsiteX4" fmla="*/ 1669703 w 1992976"/>
                <a:gd name="connsiteY4" fmla="*/ 1179096 h 1992976"/>
                <a:gd name="connsiteX5" fmla="*/ 1893462 w 1992976"/>
                <a:gd name="connsiteY5" fmla="*/ 1389426 h 1992976"/>
                <a:gd name="connsiteX6" fmla="*/ 1785270 w 1992976"/>
                <a:gd name="connsiteY6" fmla="*/ 1576821 h 1992976"/>
                <a:gd name="connsiteX7" fmla="*/ 1491238 w 1992976"/>
                <a:gd name="connsiteY7" fmla="*/ 1488206 h 1992976"/>
                <a:gd name="connsiteX8" fmla="*/ 1174952 w 1992976"/>
                <a:gd name="connsiteY8" fmla="*/ 1670814 h 1992976"/>
                <a:gd name="connsiteX9" fmla="*/ 1104681 w 1992976"/>
                <a:gd name="connsiteY9" fmla="*/ 1969760 h 1992976"/>
                <a:gd name="connsiteX10" fmla="*/ 888295 w 1992976"/>
                <a:gd name="connsiteY10" fmla="*/ 1969760 h 1992976"/>
                <a:gd name="connsiteX11" fmla="*/ 818023 w 1992976"/>
                <a:gd name="connsiteY11" fmla="*/ 1670813 h 1992976"/>
                <a:gd name="connsiteX12" fmla="*/ 501737 w 1992976"/>
                <a:gd name="connsiteY12" fmla="*/ 1488205 h 1992976"/>
                <a:gd name="connsiteX13" fmla="*/ 207706 w 1992976"/>
                <a:gd name="connsiteY13" fmla="*/ 1576821 h 1992976"/>
                <a:gd name="connsiteX14" fmla="*/ 99514 w 1992976"/>
                <a:gd name="connsiteY14" fmla="*/ 1389426 h 1992976"/>
                <a:gd name="connsiteX15" fmla="*/ 323273 w 1992976"/>
                <a:gd name="connsiteY15" fmla="*/ 1179095 h 1992976"/>
                <a:gd name="connsiteX16" fmla="*/ 323273 w 1992976"/>
                <a:gd name="connsiteY16" fmla="*/ 813880 h 1992976"/>
                <a:gd name="connsiteX17" fmla="*/ 99514 w 1992976"/>
                <a:gd name="connsiteY17" fmla="*/ 603550 h 1992976"/>
                <a:gd name="connsiteX18" fmla="*/ 207706 w 1992976"/>
                <a:gd name="connsiteY18" fmla="*/ 416155 h 1992976"/>
                <a:gd name="connsiteX19" fmla="*/ 501738 w 1992976"/>
                <a:gd name="connsiteY19" fmla="*/ 504770 h 1992976"/>
                <a:gd name="connsiteX20" fmla="*/ 818024 w 1992976"/>
                <a:gd name="connsiteY20" fmla="*/ 322162 h 1992976"/>
                <a:gd name="connsiteX21" fmla="*/ 888295 w 1992976"/>
                <a:gd name="connsiteY21" fmla="*/ 23216 h 1992976"/>
                <a:gd name="connsiteX22" fmla="*/ 1104681 w 1992976"/>
                <a:gd name="connsiteY22" fmla="*/ 23216 h 1992976"/>
                <a:gd name="connsiteX23" fmla="*/ 1174953 w 1992976"/>
                <a:gd name="connsiteY23" fmla="*/ 322163 h 1992976"/>
                <a:gd name="connsiteX24" fmla="*/ 1491239 w 1992976"/>
                <a:gd name="connsiteY24" fmla="*/ 504771 h 1992976"/>
                <a:gd name="connsiteX25" fmla="*/ 1491238 w 1992976"/>
                <a:gd name="connsiteY25" fmla="*/ 504770 h 1992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992976" h="1992976">
                  <a:moveTo>
                    <a:pt x="1282773" y="504129"/>
                  </a:moveTo>
                  <a:lnTo>
                    <a:pt x="1495942" y="372105"/>
                  </a:lnTo>
                  <a:lnTo>
                    <a:pt x="1620871" y="497035"/>
                  </a:lnTo>
                  <a:lnTo>
                    <a:pt x="1488846" y="710203"/>
                  </a:lnTo>
                  <a:cubicBezTo>
                    <a:pt x="1539697" y="797657"/>
                    <a:pt x="1566336" y="897077"/>
                    <a:pt x="1566025" y="998239"/>
                  </a:cubicBezTo>
                  <a:lnTo>
                    <a:pt x="1786946" y="1116835"/>
                  </a:lnTo>
                  <a:lnTo>
                    <a:pt x="1741219" y="1287493"/>
                  </a:lnTo>
                  <a:lnTo>
                    <a:pt x="1490597" y="1279741"/>
                  </a:lnTo>
                  <a:cubicBezTo>
                    <a:pt x="1440285" y="1367506"/>
                    <a:pt x="1367505" y="1440285"/>
                    <a:pt x="1279740" y="1490598"/>
                  </a:cubicBezTo>
                  <a:lnTo>
                    <a:pt x="1287494" y="1741219"/>
                  </a:lnTo>
                  <a:lnTo>
                    <a:pt x="1116835" y="1786947"/>
                  </a:lnTo>
                  <a:lnTo>
                    <a:pt x="998239" y="1566025"/>
                  </a:lnTo>
                  <a:cubicBezTo>
                    <a:pt x="897076" y="1566336"/>
                    <a:pt x="797656" y="1539697"/>
                    <a:pt x="710202" y="1488846"/>
                  </a:cubicBezTo>
                  <a:lnTo>
                    <a:pt x="497034" y="1620871"/>
                  </a:lnTo>
                  <a:lnTo>
                    <a:pt x="372105" y="1495941"/>
                  </a:lnTo>
                  <a:lnTo>
                    <a:pt x="504130" y="1282773"/>
                  </a:lnTo>
                  <a:cubicBezTo>
                    <a:pt x="453279" y="1195319"/>
                    <a:pt x="426640" y="1095899"/>
                    <a:pt x="426951" y="994737"/>
                  </a:cubicBezTo>
                  <a:lnTo>
                    <a:pt x="206030" y="876141"/>
                  </a:lnTo>
                  <a:lnTo>
                    <a:pt x="251757" y="705483"/>
                  </a:lnTo>
                  <a:lnTo>
                    <a:pt x="502379" y="713235"/>
                  </a:lnTo>
                  <a:cubicBezTo>
                    <a:pt x="552691" y="625470"/>
                    <a:pt x="625471" y="552691"/>
                    <a:pt x="713236" y="502378"/>
                  </a:cubicBezTo>
                  <a:lnTo>
                    <a:pt x="705482" y="251757"/>
                  </a:lnTo>
                  <a:lnTo>
                    <a:pt x="876141" y="206029"/>
                  </a:lnTo>
                  <a:lnTo>
                    <a:pt x="994737" y="426951"/>
                  </a:lnTo>
                  <a:cubicBezTo>
                    <a:pt x="1095900" y="426640"/>
                    <a:pt x="1195320" y="453279"/>
                    <a:pt x="1282774" y="504130"/>
                  </a:cubicBezTo>
                  <a:lnTo>
                    <a:pt x="1282773" y="504129"/>
                  </a:lnTo>
                  <a:close/>
                </a:path>
              </a:pathLst>
            </a:custGeom>
            <a:solidFill>
              <a:srgbClr val="FFFF00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89014" tIns="689014" rIns="689014" bIns="68901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Семья</a:t>
              </a:r>
              <a:endParaRPr lang="ru-RU" sz="22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Круговая стрелка 10"/>
            <p:cNvSpPr/>
            <p:nvPr/>
          </p:nvSpPr>
          <p:spPr>
            <a:xfrm>
              <a:off x="5412549" y="1860637"/>
              <a:ext cx="3579969" cy="3579969"/>
            </a:xfrm>
            <a:prstGeom prst="circularArrow">
              <a:avLst>
                <a:gd name="adj1" fmla="val 4687"/>
                <a:gd name="adj2" fmla="val 299029"/>
                <a:gd name="adj3" fmla="val 2533997"/>
                <a:gd name="adj4" fmla="val 15823384"/>
                <a:gd name="adj5" fmla="val 5469"/>
              </a:avLst>
            </a:prstGeom>
            <a:solidFill>
              <a:srgbClr val="00B0F0"/>
            </a:solidFill>
            <a:sp3d z="-52400" extrusionH="181000" contourW="38100" prstMaterial="matte">
              <a:contourClr>
                <a:schemeClr val="lt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Shape 11"/>
            <p:cNvSpPr/>
            <p:nvPr/>
          </p:nvSpPr>
          <p:spPr>
            <a:xfrm>
              <a:off x="3630215" y="1173372"/>
              <a:ext cx="2601071" cy="2601071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  <a:solidFill>
              <a:srgbClr val="00B0F0"/>
            </a:solidFill>
            <a:sp3d z="-52400" extrusionH="181000" contourW="38100" prstMaterial="matte">
              <a:contourClr>
                <a:schemeClr val="lt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Круговая стрелка 12"/>
            <p:cNvSpPr/>
            <p:nvPr/>
          </p:nvSpPr>
          <p:spPr>
            <a:xfrm>
              <a:off x="4668738" y="-216404"/>
              <a:ext cx="2804478" cy="2804478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10508221"/>
                <a:gd name="adj5" fmla="val 6981"/>
              </a:avLst>
            </a:prstGeom>
            <a:solidFill>
              <a:srgbClr val="00B0F0"/>
            </a:solidFill>
            <a:sp3d z="-52400" extrusionH="181000" contourW="38100" prstMaterial="matte">
              <a:contourClr>
                <a:schemeClr val="lt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4" name="Прямоугольник 13"/>
          <p:cNvSpPr/>
          <p:nvPr/>
        </p:nvSpPr>
        <p:spPr bwMode="auto">
          <a:xfrm>
            <a:off x="-2" y="5195165"/>
            <a:ext cx="3990445" cy="15696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Разнообразные формы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29143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7238" y="263525"/>
            <a:ext cx="7959725" cy="5254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1"/>
                </a:solidFill>
              </a:rPr>
              <a:t>Экономическая деятельность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55496" y="1323498"/>
            <a:ext cx="4419600" cy="461963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00"/>
                </a:solidFill>
              </a:rPr>
              <a:t>Производство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0724" name="Text Box 9"/>
          <p:cNvSpPr txBox="1">
            <a:spLocks noChangeArrowheads="1"/>
          </p:cNvSpPr>
          <p:nvPr/>
        </p:nvSpPr>
        <p:spPr bwMode="auto">
          <a:xfrm>
            <a:off x="502920" y="3017520"/>
            <a:ext cx="4495800" cy="461963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00"/>
                </a:solidFill>
              </a:rPr>
              <a:t>Распределение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0725" name="Text Box 10"/>
          <p:cNvSpPr txBox="1">
            <a:spLocks noChangeArrowheads="1"/>
          </p:cNvSpPr>
          <p:nvPr/>
        </p:nvSpPr>
        <p:spPr bwMode="auto">
          <a:xfrm>
            <a:off x="502920" y="4861560"/>
            <a:ext cx="4343400" cy="461963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00"/>
                </a:solidFill>
              </a:rPr>
              <a:t>Потребление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0726" name="AutoShape 11"/>
          <p:cNvSpPr>
            <a:spLocks noChangeArrowheads="1"/>
          </p:cNvSpPr>
          <p:nvPr/>
        </p:nvSpPr>
        <p:spPr bwMode="auto">
          <a:xfrm>
            <a:off x="2362200" y="3867904"/>
            <a:ext cx="838200" cy="733425"/>
          </a:xfrm>
          <a:prstGeom prst="downArrow">
            <a:avLst>
              <a:gd name="adj1" fmla="val 50000"/>
              <a:gd name="adj2" fmla="val 120352"/>
            </a:avLst>
          </a:prstGeom>
          <a:noFill/>
          <a:ln w="28575" algn="ctr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0727" name="AutoShape 12"/>
          <p:cNvSpPr>
            <a:spLocks noChangeArrowheads="1"/>
          </p:cNvSpPr>
          <p:nvPr/>
        </p:nvSpPr>
        <p:spPr bwMode="auto">
          <a:xfrm>
            <a:off x="2400300" y="2060848"/>
            <a:ext cx="762000" cy="733425"/>
          </a:xfrm>
          <a:prstGeom prst="downArrow">
            <a:avLst>
              <a:gd name="adj1" fmla="val 50000"/>
              <a:gd name="adj2" fmla="val 108333"/>
            </a:avLst>
          </a:prstGeom>
          <a:noFill/>
          <a:ln w="28575" algn="ctr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0728" name="AutoShape 13"/>
          <p:cNvSpPr>
            <a:spLocks/>
          </p:cNvSpPr>
          <p:nvPr/>
        </p:nvSpPr>
        <p:spPr bwMode="auto">
          <a:xfrm>
            <a:off x="5791200" y="2915126"/>
            <a:ext cx="3124200" cy="1524000"/>
          </a:xfrm>
          <a:prstGeom prst="borderCallout1">
            <a:avLst>
              <a:gd name="adj1" fmla="val 7500"/>
              <a:gd name="adj2" fmla="val -4167"/>
              <a:gd name="adj3" fmla="val 7500"/>
              <a:gd name="adj4" fmla="val -9981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движение товара или услуги от производителя к потребителю</a:t>
            </a:r>
            <a:endParaRPr 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729" name="AutoShape 14"/>
          <p:cNvSpPr>
            <a:spLocks/>
          </p:cNvSpPr>
          <p:nvPr/>
        </p:nvSpPr>
        <p:spPr bwMode="auto">
          <a:xfrm>
            <a:off x="5715000" y="4953000"/>
            <a:ext cx="3200400" cy="1447800"/>
          </a:xfrm>
          <a:prstGeom prst="borderCallout1">
            <a:avLst>
              <a:gd name="adj1" fmla="val 7894"/>
              <a:gd name="adj2" fmla="val -3569"/>
              <a:gd name="adj3" fmla="val 6907"/>
              <a:gd name="adj4" fmla="val -14213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использование товаров и услуг для удовлетворения потребностей</a:t>
            </a:r>
            <a:endParaRPr 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730" name="AutoShape 15"/>
          <p:cNvSpPr>
            <a:spLocks/>
          </p:cNvSpPr>
          <p:nvPr/>
        </p:nvSpPr>
        <p:spPr bwMode="auto">
          <a:xfrm>
            <a:off x="5791200" y="1281112"/>
            <a:ext cx="3124200" cy="1295400"/>
          </a:xfrm>
          <a:prstGeom prst="borderCallout1">
            <a:avLst>
              <a:gd name="adj1" fmla="val 8824"/>
              <a:gd name="adj2" fmla="val -4546"/>
              <a:gd name="adj3" fmla="val 9435"/>
              <a:gd name="adj4" fmla="val -14111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превращение ресурсов</a:t>
            </a:r>
            <a:br>
              <a:rPr lang="ru-RU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ru-RU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 товары</a:t>
            </a:r>
            <a:br>
              <a:rPr lang="ru-RU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ru-RU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 услуги</a:t>
            </a:r>
            <a:endParaRPr 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5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0960"/>
            <a:ext cx="8856984" cy="218390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Повышение цены на бензин  повышение цены на продукцию   уменьшение спроса       сокращению производства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E0A61-2C04-4A32-9297-739FD402C26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 bwMode="auto">
          <a:xfrm>
            <a:off x="6895648" y="533480"/>
            <a:ext cx="648072" cy="0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 bwMode="auto">
          <a:xfrm>
            <a:off x="7778980" y="980728"/>
            <a:ext cx="648072" cy="0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Прямая со стрелкой 9"/>
          <p:cNvCxnSpPr/>
          <p:nvPr/>
        </p:nvCxnSpPr>
        <p:spPr bwMode="auto">
          <a:xfrm>
            <a:off x="5064616" y="1484784"/>
            <a:ext cx="648072" cy="0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Стрелка вниз 10"/>
          <p:cNvSpPr/>
          <p:nvPr/>
        </p:nvSpPr>
        <p:spPr bwMode="auto">
          <a:xfrm>
            <a:off x="4207862" y="2420888"/>
            <a:ext cx="484632" cy="978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621569" y="3410397"/>
            <a:ext cx="7821252" cy="14465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Arial" charset="0"/>
              </a:rPr>
              <a:t>Построение экономической модели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9" y="5326337"/>
            <a:ext cx="8937625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74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0827" y="188640"/>
            <a:ext cx="8568952" cy="165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</a:rPr>
              <a:t>Моделирование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</a:rPr>
              <a:t> – это метод познания, состоящий в создании и исследовании моделей.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365688" y="2276872"/>
            <a:ext cx="484632" cy="4892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69248" y="2852936"/>
            <a:ext cx="8568952" cy="1656184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Экономическая модель – это упрощенное описание экономики, которое выражает функциональную зависимость между двумя или несколькими переменными.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037" y="4581128"/>
            <a:ext cx="860053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</a:rPr>
              <a:t>Задачи:</a:t>
            </a:r>
          </a:p>
          <a:p>
            <a:pPr marL="609600" lvl="0" indent="-6096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Char char="n"/>
            </a:pPr>
            <a:r>
              <a:rPr lang="ru-RU" sz="20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</a:t>
            </a:r>
            <a:r>
              <a:rPr kumimoji="0" lang="ru-RU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зображение</a:t>
            </a: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характеристик объекта — свойства, взаимосвязи, взаимозависимости, структурные и функциональные параметры и т.п</a:t>
            </a: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</a:rPr>
              <a:t>.</a:t>
            </a:r>
            <a:r>
              <a:rPr lang="ru-RU" sz="2000" b="1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ru-RU" sz="2000" b="1" kern="0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609600" lvl="0" indent="-6096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Char char="n"/>
            </a:pPr>
            <a:r>
              <a:rPr lang="ru-RU" sz="2000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Определение </a:t>
            </a:r>
            <a:r>
              <a:rPr lang="ru-RU" sz="20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методов, с помощью которых можно решить задачу.</a:t>
            </a:r>
          </a:p>
          <a:p>
            <a:pPr marL="609600" lvl="0" indent="-6096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Char char="n"/>
            </a:pPr>
            <a:r>
              <a:rPr lang="ru-RU" sz="20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Анализ полученных результатов</a:t>
            </a:r>
            <a:r>
              <a:rPr lang="ru-RU" sz="20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/>
              </a:rPr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endParaRPr kumimoji="0" lang="ru-RU" sz="24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1068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1">
          <a:gsLst>
            <a:gs pos="0">
              <a:srgbClr val="042A0D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7015BE4-B583-45E7-AC0F-235918AB247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5039" name="Line 47"/>
          <p:cNvSpPr>
            <a:spLocks noChangeShapeType="1"/>
          </p:cNvSpPr>
          <p:nvPr/>
        </p:nvSpPr>
        <p:spPr bwMode="auto">
          <a:xfrm>
            <a:off x="1946275" y="2792413"/>
            <a:ext cx="2667000" cy="0"/>
          </a:xfrm>
          <a:prstGeom prst="line">
            <a:avLst/>
          </a:prstGeom>
          <a:noFill/>
          <a:ln w="9525">
            <a:solidFill>
              <a:srgbClr val="03270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-228600" y="0"/>
            <a:ext cx="944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>
                <a:solidFill>
                  <a:srgbClr val="0327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Кривая производственных возможностей</a:t>
            </a:r>
            <a:endParaRPr lang="en-US" sz="4400" b="1" dirty="0">
              <a:solidFill>
                <a:srgbClr val="0327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3270C"/>
                </a:solidFill>
              </a:rPr>
              <a:t>Товары</a:t>
            </a:r>
            <a:endParaRPr lang="en-US" b="1">
              <a:solidFill>
                <a:srgbClr val="03270C"/>
              </a:solidFill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7391400" y="60198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3270C"/>
                </a:solidFill>
              </a:rPr>
              <a:t>Услуги</a:t>
            </a:r>
            <a:endParaRPr lang="en-US" b="1">
              <a:solidFill>
                <a:srgbClr val="03270C"/>
              </a:solidFill>
            </a:endParaRPr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>
            <a:off x="1905000" y="1295400"/>
            <a:ext cx="914400" cy="381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24" name="Line 32"/>
          <p:cNvSpPr>
            <a:spLocks noChangeShapeType="1"/>
          </p:cNvSpPr>
          <p:nvPr/>
        </p:nvSpPr>
        <p:spPr bwMode="auto">
          <a:xfrm>
            <a:off x="3733800" y="2133600"/>
            <a:ext cx="914400" cy="685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25" name="Line 33"/>
          <p:cNvSpPr>
            <a:spLocks noChangeShapeType="1"/>
          </p:cNvSpPr>
          <p:nvPr/>
        </p:nvSpPr>
        <p:spPr bwMode="auto">
          <a:xfrm>
            <a:off x="4648200" y="2819400"/>
            <a:ext cx="838200" cy="762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26" name="Line 34"/>
          <p:cNvSpPr>
            <a:spLocks noChangeShapeType="1"/>
          </p:cNvSpPr>
          <p:nvPr/>
        </p:nvSpPr>
        <p:spPr bwMode="auto">
          <a:xfrm>
            <a:off x="5486400" y="3581400"/>
            <a:ext cx="914400" cy="1143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27" name="Line 35"/>
          <p:cNvSpPr>
            <a:spLocks noChangeShapeType="1"/>
          </p:cNvSpPr>
          <p:nvPr/>
        </p:nvSpPr>
        <p:spPr bwMode="auto">
          <a:xfrm>
            <a:off x="6400800" y="4724400"/>
            <a:ext cx="838200" cy="1447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23" name="Line 31"/>
          <p:cNvSpPr>
            <a:spLocks noChangeShapeType="1"/>
          </p:cNvSpPr>
          <p:nvPr/>
        </p:nvSpPr>
        <p:spPr bwMode="auto">
          <a:xfrm>
            <a:off x="2819400" y="1676400"/>
            <a:ext cx="914400" cy="457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19" name="AutoShape 27"/>
          <p:cNvSpPr>
            <a:spLocks noChangeArrowheads="1"/>
          </p:cNvSpPr>
          <p:nvPr/>
        </p:nvSpPr>
        <p:spPr bwMode="auto">
          <a:xfrm>
            <a:off x="4572000" y="27432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30" name="AutoShape 38"/>
          <p:cNvSpPr>
            <a:spLocks noChangeArrowheads="1"/>
          </p:cNvSpPr>
          <p:nvPr/>
        </p:nvSpPr>
        <p:spPr bwMode="auto">
          <a:xfrm>
            <a:off x="2743200" y="16002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31" name="AutoShape 39"/>
          <p:cNvSpPr>
            <a:spLocks noChangeArrowheads="1"/>
          </p:cNvSpPr>
          <p:nvPr/>
        </p:nvSpPr>
        <p:spPr bwMode="auto">
          <a:xfrm>
            <a:off x="6324600" y="46482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32" name="AutoShape 40"/>
          <p:cNvSpPr>
            <a:spLocks noChangeArrowheads="1"/>
          </p:cNvSpPr>
          <p:nvPr/>
        </p:nvSpPr>
        <p:spPr bwMode="auto">
          <a:xfrm>
            <a:off x="5410200" y="35052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35" name="Line 43"/>
          <p:cNvSpPr>
            <a:spLocks noChangeShapeType="1"/>
          </p:cNvSpPr>
          <p:nvPr/>
        </p:nvSpPr>
        <p:spPr bwMode="auto">
          <a:xfrm>
            <a:off x="1981200" y="4724400"/>
            <a:ext cx="4343400" cy="0"/>
          </a:xfrm>
          <a:prstGeom prst="line">
            <a:avLst/>
          </a:prstGeom>
          <a:noFill/>
          <a:ln w="9525">
            <a:solidFill>
              <a:srgbClr val="03270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36" name="Line 44"/>
          <p:cNvSpPr>
            <a:spLocks noChangeShapeType="1"/>
          </p:cNvSpPr>
          <p:nvPr/>
        </p:nvSpPr>
        <p:spPr bwMode="auto">
          <a:xfrm flipV="1">
            <a:off x="6386513" y="4800600"/>
            <a:ext cx="0" cy="1371600"/>
          </a:xfrm>
          <a:prstGeom prst="line">
            <a:avLst/>
          </a:prstGeom>
          <a:noFill/>
          <a:ln w="9525">
            <a:solidFill>
              <a:srgbClr val="03270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37" name="Line 45"/>
          <p:cNvSpPr>
            <a:spLocks noChangeShapeType="1"/>
          </p:cNvSpPr>
          <p:nvPr/>
        </p:nvSpPr>
        <p:spPr bwMode="auto">
          <a:xfrm flipV="1">
            <a:off x="5486400" y="3657600"/>
            <a:ext cx="0" cy="2514600"/>
          </a:xfrm>
          <a:prstGeom prst="line">
            <a:avLst/>
          </a:prstGeom>
          <a:noFill/>
          <a:ln w="28575">
            <a:solidFill>
              <a:srgbClr val="03270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38" name="Line 46"/>
          <p:cNvSpPr>
            <a:spLocks noChangeShapeType="1"/>
          </p:cNvSpPr>
          <p:nvPr/>
        </p:nvSpPr>
        <p:spPr bwMode="auto">
          <a:xfrm>
            <a:off x="1981200" y="3581400"/>
            <a:ext cx="3429000" cy="0"/>
          </a:xfrm>
          <a:prstGeom prst="line">
            <a:avLst/>
          </a:prstGeom>
          <a:noFill/>
          <a:ln w="9525">
            <a:solidFill>
              <a:srgbClr val="03270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40" name="Line 48"/>
          <p:cNvSpPr>
            <a:spLocks noChangeShapeType="1"/>
          </p:cNvSpPr>
          <p:nvPr/>
        </p:nvSpPr>
        <p:spPr bwMode="auto">
          <a:xfrm flipH="1" flipV="1">
            <a:off x="4619625" y="2882900"/>
            <a:ext cx="28575" cy="3289300"/>
          </a:xfrm>
          <a:prstGeom prst="line">
            <a:avLst/>
          </a:prstGeom>
          <a:noFill/>
          <a:ln w="28575">
            <a:solidFill>
              <a:srgbClr val="03270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41" name="Line 49"/>
          <p:cNvSpPr>
            <a:spLocks noChangeShapeType="1"/>
          </p:cNvSpPr>
          <p:nvPr/>
        </p:nvSpPr>
        <p:spPr bwMode="auto">
          <a:xfrm flipV="1">
            <a:off x="3733800" y="2209800"/>
            <a:ext cx="0" cy="3962400"/>
          </a:xfrm>
          <a:prstGeom prst="line">
            <a:avLst/>
          </a:prstGeom>
          <a:noFill/>
          <a:ln w="28575">
            <a:solidFill>
              <a:srgbClr val="03270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42" name="Line 50"/>
          <p:cNvSpPr>
            <a:spLocks noChangeShapeType="1"/>
          </p:cNvSpPr>
          <p:nvPr/>
        </p:nvSpPr>
        <p:spPr bwMode="auto">
          <a:xfrm>
            <a:off x="1981200" y="2133600"/>
            <a:ext cx="1676400" cy="0"/>
          </a:xfrm>
          <a:prstGeom prst="line">
            <a:avLst/>
          </a:prstGeom>
          <a:noFill/>
          <a:ln w="9525">
            <a:solidFill>
              <a:srgbClr val="03270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43" name="Line 51"/>
          <p:cNvSpPr>
            <a:spLocks noChangeShapeType="1"/>
          </p:cNvSpPr>
          <p:nvPr/>
        </p:nvSpPr>
        <p:spPr bwMode="auto">
          <a:xfrm>
            <a:off x="1981200" y="1649413"/>
            <a:ext cx="762000" cy="0"/>
          </a:xfrm>
          <a:prstGeom prst="line">
            <a:avLst/>
          </a:prstGeom>
          <a:noFill/>
          <a:ln w="9525">
            <a:solidFill>
              <a:srgbClr val="03270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44" name="Line 52"/>
          <p:cNvSpPr>
            <a:spLocks noChangeShapeType="1"/>
          </p:cNvSpPr>
          <p:nvPr/>
        </p:nvSpPr>
        <p:spPr bwMode="auto">
          <a:xfrm flipV="1">
            <a:off x="2833688" y="1724025"/>
            <a:ext cx="0" cy="4419600"/>
          </a:xfrm>
          <a:prstGeom prst="line">
            <a:avLst/>
          </a:prstGeom>
          <a:noFill/>
          <a:ln w="28575">
            <a:solidFill>
              <a:srgbClr val="03270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45" name="Text Box 53"/>
          <p:cNvSpPr txBox="1">
            <a:spLocks noChangeArrowheads="1"/>
          </p:cNvSpPr>
          <p:nvPr/>
        </p:nvSpPr>
        <p:spPr bwMode="auto">
          <a:xfrm>
            <a:off x="2057400" y="1066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3270C"/>
                </a:solidFill>
              </a:rPr>
              <a:t>A</a:t>
            </a:r>
          </a:p>
        </p:txBody>
      </p:sp>
      <p:sp>
        <p:nvSpPr>
          <p:cNvPr id="85046" name="Text Box 54"/>
          <p:cNvSpPr txBox="1">
            <a:spLocks noChangeArrowheads="1"/>
          </p:cNvSpPr>
          <p:nvPr/>
        </p:nvSpPr>
        <p:spPr bwMode="auto">
          <a:xfrm>
            <a:off x="2971800" y="1447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3270C"/>
                </a:solidFill>
              </a:rPr>
              <a:t>B</a:t>
            </a:r>
          </a:p>
        </p:txBody>
      </p:sp>
      <p:sp>
        <p:nvSpPr>
          <p:cNvPr id="85047" name="Text Box 55"/>
          <p:cNvSpPr txBox="1">
            <a:spLocks noChangeArrowheads="1"/>
          </p:cNvSpPr>
          <p:nvPr/>
        </p:nvSpPr>
        <p:spPr bwMode="auto">
          <a:xfrm>
            <a:off x="3810000" y="1828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3270C"/>
                </a:solidFill>
              </a:rPr>
              <a:t>C</a:t>
            </a:r>
          </a:p>
        </p:txBody>
      </p:sp>
      <p:sp>
        <p:nvSpPr>
          <p:cNvPr id="85048" name="Text Box 56"/>
          <p:cNvSpPr txBox="1">
            <a:spLocks noChangeArrowheads="1"/>
          </p:cNvSpPr>
          <p:nvPr/>
        </p:nvSpPr>
        <p:spPr bwMode="auto">
          <a:xfrm>
            <a:off x="4724400" y="2438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3270C"/>
                </a:solidFill>
              </a:rPr>
              <a:t>D</a:t>
            </a:r>
          </a:p>
        </p:txBody>
      </p:sp>
      <p:sp>
        <p:nvSpPr>
          <p:cNvPr id="85049" name="Text Box 57"/>
          <p:cNvSpPr txBox="1">
            <a:spLocks noChangeArrowheads="1"/>
          </p:cNvSpPr>
          <p:nvPr/>
        </p:nvSpPr>
        <p:spPr bwMode="auto">
          <a:xfrm>
            <a:off x="5638800" y="3276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3270C"/>
                </a:solidFill>
              </a:rPr>
              <a:t>E</a:t>
            </a:r>
          </a:p>
        </p:txBody>
      </p:sp>
      <p:sp>
        <p:nvSpPr>
          <p:cNvPr id="85050" name="Text Box 58"/>
          <p:cNvSpPr txBox="1">
            <a:spLocks noChangeArrowheads="1"/>
          </p:cNvSpPr>
          <p:nvPr/>
        </p:nvSpPr>
        <p:spPr bwMode="auto">
          <a:xfrm>
            <a:off x="6477000" y="4419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3270C"/>
                </a:solidFill>
              </a:rPr>
              <a:t>F</a:t>
            </a:r>
          </a:p>
        </p:txBody>
      </p:sp>
      <p:sp>
        <p:nvSpPr>
          <p:cNvPr id="85051" name="Text Box 59"/>
          <p:cNvSpPr txBox="1">
            <a:spLocks noChangeArrowheads="1"/>
          </p:cNvSpPr>
          <p:nvPr/>
        </p:nvSpPr>
        <p:spPr bwMode="auto">
          <a:xfrm>
            <a:off x="7239000" y="5715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3270C"/>
                </a:solidFill>
              </a:rPr>
              <a:t>G</a:t>
            </a:r>
          </a:p>
        </p:txBody>
      </p:sp>
      <p:sp>
        <p:nvSpPr>
          <p:cNvPr id="85052" name="AutoShape 60"/>
          <p:cNvSpPr>
            <a:spLocks noChangeArrowheads="1"/>
          </p:cNvSpPr>
          <p:nvPr/>
        </p:nvSpPr>
        <p:spPr bwMode="auto">
          <a:xfrm>
            <a:off x="1905000" y="12192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55" name="AutoShape 63"/>
          <p:cNvSpPr>
            <a:spLocks noChangeArrowheads="1"/>
          </p:cNvSpPr>
          <p:nvPr/>
        </p:nvSpPr>
        <p:spPr bwMode="auto">
          <a:xfrm>
            <a:off x="3276600" y="41910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58" name="AutoShape 66"/>
          <p:cNvSpPr>
            <a:spLocks noChangeArrowheads="1"/>
          </p:cNvSpPr>
          <p:nvPr/>
        </p:nvSpPr>
        <p:spPr bwMode="auto">
          <a:xfrm>
            <a:off x="8153400" y="32004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cxnSp>
        <p:nvCxnSpPr>
          <p:cNvPr id="85063" name="AutoShape 71"/>
          <p:cNvCxnSpPr>
            <a:cxnSpLocks noChangeShapeType="1"/>
            <a:stCxn id="85064" idx="0"/>
            <a:endCxn id="85052" idx="4"/>
          </p:cNvCxnSpPr>
          <p:nvPr/>
        </p:nvCxnSpPr>
        <p:spPr bwMode="auto">
          <a:xfrm flipV="1">
            <a:off x="1981200" y="1371600"/>
            <a:ext cx="0" cy="4800600"/>
          </a:xfrm>
          <a:prstGeom prst="straightConnector1">
            <a:avLst/>
          </a:prstGeom>
          <a:noFill/>
          <a:ln w="28575">
            <a:solidFill>
              <a:srgbClr val="03270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64" name="Line 72"/>
          <p:cNvSpPr>
            <a:spLocks noChangeShapeType="1"/>
          </p:cNvSpPr>
          <p:nvPr/>
        </p:nvSpPr>
        <p:spPr bwMode="auto">
          <a:xfrm>
            <a:off x="1981200" y="6172200"/>
            <a:ext cx="5181600" cy="0"/>
          </a:xfrm>
          <a:prstGeom prst="line">
            <a:avLst/>
          </a:prstGeom>
          <a:noFill/>
          <a:ln w="9525">
            <a:solidFill>
              <a:srgbClr val="03270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53" name="AutoShape 61"/>
          <p:cNvSpPr>
            <a:spLocks noChangeArrowheads="1"/>
          </p:cNvSpPr>
          <p:nvPr/>
        </p:nvSpPr>
        <p:spPr bwMode="auto">
          <a:xfrm>
            <a:off x="7162800" y="60960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65" name="AutoShape 73"/>
          <p:cNvSpPr>
            <a:spLocks/>
          </p:cNvSpPr>
          <p:nvPr/>
        </p:nvSpPr>
        <p:spPr bwMode="auto">
          <a:xfrm>
            <a:off x="3581400" y="5257800"/>
            <a:ext cx="2555875" cy="533400"/>
          </a:xfrm>
          <a:prstGeom prst="borderCallout1">
            <a:avLst>
              <a:gd name="adj1" fmla="val 21431"/>
              <a:gd name="adj2" fmla="val -2981"/>
              <a:gd name="adj3" fmla="val -166565"/>
              <a:gd name="adj4" fmla="val -620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3270C"/>
                </a:solidFill>
                <a:latin typeface="Arial" charset="0"/>
              </a:rPr>
              <a:t>Недопроизводство</a:t>
            </a:r>
            <a:endParaRPr lang="en-US" b="1">
              <a:solidFill>
                <a:srgbClr val="03270C"/>
              </a:solidFill>
              <a:latin typeface="Arial" charset="0"/>
            </a:endParaRPr>
          </a:p>
        </p:txBody>
      </p:sp>
      <p:sp>
        <p:nvSpPr>
          <p:cNvPr id="85066" name="AutoShape 74"/>
          <p:cNvSpPr>
            <a:spLocks/>
          </p:cNvSpPr>
          <p:nvPr/>
        </p:nvSpPr>
        <p:spPr bwMode="auto">
          <a:xfrm>
            <a:off x="5562600" y="1981200"/>
            <a:ext cx="2514600" cy="533400"/>
          </a:xfrm>
          <a:prstGeom prst="borderCallout1">
            <a:avLst>
              <a:gd name="adj1" fmla="val 21431"/>
              <a:gd name="adj2" fmla="val 103032"/>
              <a:gd name="adj3" fmla="val 204167"/>
              <a:gd name="adj4" fmla="val 10536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3270C"/>
                </a:solidFill>
                <a:latin typeface="Arial" charset="0"/>
              </a:rPr>
              <a:t>Недостижимый объем производства</a:t>
            </a:r>
            <a:endParaRPr lang="en-US" b="1">
              <a:solidFill>
                <a:srgbClr val="03270C"/>
              </a:solidFill>
              <a:latin typeface="Arial" charset="0"/>
            </a:endParaRPr>
          </a:p>
        </p:txBody>
      </p:sp>
      <p:sp>
        <p:nvSpPr>
          <p:cNvPr id="85028" name="AutoShape 36"/>
          <p:cNvSpPr>
            <a:spLocks noChangeArrowheads="1"/>
          </p:cNvSpPr>
          <p:nvPr/>
        </p:nvSpPr>
        <p:spPr bwMode="auto">
          <a:xfrm>
            <a:off x="3657600" y="20574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5069" name="WordArt 77"/>
          <p:cNvSpPr>
            <a:spLocks noChangeArrowheads="1" noChangeShapeType="1" noTextEdit="1"/>
          </p:cNvSpPr>
          <p:nvPr/>
        </p:nvSpPr>
        <p:spPr bwMode="auto">
          <a:xfrm rot="2737431">
            <a:off x="2742406" y="2896395"/>
            <a:ext cx="5222875" cy="12811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Граница производственных возможностей</a:t>
            </a:r>
          </a:p>
        </p:txBody>
      </p:sp>
      <p:cxnSp>
        <p:nvCxnSpPr>
          <p:cNvPr id="22571" name="Прямая со стрелкой 45"/>
          <p:cNvCxnSpPr>
            <a:cxnSpLocks noChangeShapeType="1"/>
          </p:cNvCxnSpPr>
          <p:nvPr/>
        </p:nvCxnSpPr>
        <p:spPr bwMode="auto">
          <a:xfrm rot="16200000" flipH="1">
            <a:off x="7505700" y="2476500"/>
            <a:ext cx="838200" cy="457200"/>
          </a:xfrm>
          <a:prstGeom prst="straightConnector1">
            <a:avLst/>
          </a:prstGeom>
          <a:noFill/>
          <a:ln w="28575" algn="ctr">
            <a:solidFill>
              <a:srgbClr val="03270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72" name="Прямая со стрелкой 47"/>
          <p:cNvCxnSpPr>
            <a:cxnSpLocks noChangeShapeType="1"/>
          </p:cNvCxnSpPr>
          <p:nvPr/>
        </p:nvCxnSpPr>
        <p:spPr bwMode="auto">
          <a:xfrm rot="16200000" flipV="1">
            <a:off x="3086100" y="4762500"/>
            <a:ext cx="914400" cy="228600"/>
          </a:xfrm>
          <a:prstGeom prst="straightConnector1">
            <a:avLst/>
          </a:prstGeom>
          <a:noFill/>
          <a:ln w="28575" algn="ctr">
            <a:solidFill>
              <a:srgbClr val="03270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285784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8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8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8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8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8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85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1" dur="500"/>
                                        <p:tgtEl>
                                          <p:spTgt spid="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5" dur="500"/>
                                        <p:tgtEl>
                                          <p:spTgt spid="85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85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85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5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85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0"/>
                                        <p:tgtEl>
                                          <p:spTgt spid="85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8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85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85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8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8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85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85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8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1000"/>
                                        <p:tgtEl>
                                          <p:spTgt spid="8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10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1000"/>
                                        <p:tgtEl>
                                          <p:spTgt spid="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2000" fill="hold"/>
                                        <p:tgtEl>
                                          <p:spTgt spid="8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2000" fill="hold"/>
                                        <p:tgtEl>
                                          <p:spTgt spid="8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1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2000"/>
                                        <p:tgtEl>
                                          <p:spTgt spid="8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2000"/>
                                        <p:tgtEl>
                                          <p:spTgt spid="8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39" grpId="0" animBg="1"/>
      <p:bldP spid="84995" grpId="0"/>
      <p:bldP spid="84996" grpId="0"/>
      <p:bldP spid="85022" grpId="0" animBg="1"/>
      <p:bldP spid="85024" grpId="0" animBg="1"/>
      <p:bldP spid="85025" grpId="0" animBg="1"/>
      <p:bldP spid="85026" grpId="0" animBg="1"/>
      <p:bldP spid="85027" grpId="0" animBg="1"/>
      <p:bldP spid="85023" grpId="0" animBg="1"/>
      <p:bldP spid="85019" grpId="0" animBg="1"/>
      <p:bldP spid="85030" grpId="0" animBg="1"/>
      <p:bldP spid="85031" grpId="0" animBg="1"/>
      <p:bldP spid="85032" grpId="0" animBg="1"/>
      <p:bldP spid="85035" grpId="0" animBg="1"/>
      <p:bldP spid="85036" grpId="0" animBg="1"/>
      <p:bldP spid="85037" grpId="0" animBg="1"/>
      <p:bldP spid="85038" grpId="0" animBg="1"/>
      <p:bldP spid="85040" grpId="0" animBg="1"/>
      <p:bldP spid="85041" grpId="0" animBg="1"/>
      <p:bldP spid="85042" grpId="0" animBg="1"/>
      <p:bldP spid="85043" grpId="0" animBg="1"/>
      <p:bldP spid="85044" grpId="0" animBg="1"/>
      <p:bldP spid="85046" grpId="0"/>
      <p:bldP spid="85047" grpId="0"/>
      <p:bldP spid="85048" grpId="0"/>
      <p:bldP spid="85049" grpId="0"/>
      <p:bldP spid="85050" grpId="0"/>
      <p:bldP spid="85051" grpId="0"/>
      <p:bldP spid="85052" grpId="0" animBg="1"/>
      <p:bldP spid="85055" grpId="0" animBg="1"/>
      <p:bldP spid="85058" grpId="0" animBg="1"/>
      <p:bldP spid="85064" grpId="0" animBg="1"/>
      <p:bldP spid="85053" grpId="0" animBg="1"/>
      <p:bldP spid="85065" grpId="0"/>
      <p:bldP spid="85066" grpId="0"/>
      <p:bldP spid="85028" grpId="0" animBg="1"/>
      <p:bldP spid="850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1835696" y="332656"/>
            <a:ext cx="4896544" cy="756664"/>
          </a:xfrm>
          <a:prstGeom prst="flowChartProcess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важных условия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Блок-схема: документ 5"/>
          <p:cNvSpPr/>
          <p:nvPr/>
        </p:nvSpPr>
        <p:spPr>
          <a:xfrm>
            <a:off x="323528" y="1340768"/>
            <a:ext cx="4176464" cy="1656184"/>
          </a:xfrm>
          <a:prstGeom prst="flowChartDocument">
            <a:avLst/>
          </a:prstGeom>
          <a:solidFill>
            <a:srgbClr val="CCFFF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Общество располагает ограниченными ресурсами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4788024" y="1338888"/>
            <a:ext cx="4104456" cy="1656184"/>
          </a:xfrm>
          <a:prstGeom prst="flowChartDocument">
            <a:avLst/>
          </a:prstGeom>
          <a:solidFill>
            <a:srgbClr val="CCFFF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Ресурсы используются полностью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Багетная рамка 7"/>
          <p:cNvSpPr/>
          <p:nvPr/>
        </p:nvSpPr>
        <p:spPr>
          <a:xfrm flipH="1">
            <a:off x="323524" y="3429000"/>
            <a:ext cx="8568951" cy="2088232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Зависимость: увеличение выпуска одного вида приведет к сокращению выпуска другого вида.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5661248"/>
            <a:ext cx="72008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Проблема выбора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69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592288"/>
          </a:xfrm>
        </p:spPr>
        <p:txBody>
          <a:bodyPr>
            <a:noAutofit/>
          </a:bodyPr>
          <a:lstStyle/>
          <a:p>
            <a:r>
              <a:rPr lang="ru-RU" sz="2800" b="0" spc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Экономические модели представляют в математической, табличной и графической формах. При этом не важно, что именно использовано: уравнение, график или </a:t>
            </a:r>
            <a:r>
              <a:rPr lang="ru-RU" sz="2800" b="0" spc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таблицу.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39552" y="2852936"/>
            <a:ext cx="8280920" cy="2088232"/>
          </a:xfrm>
          <a:prstGeom prst="flowChartProcess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Экономические данные – факты, выраженные,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 правило, в виде цифр, несущие информацию об экономических переменных.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771800" y="5589240"/>
            <a:ext cx="3600400" cy="1008112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89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Абсолютные величины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52392" y="260648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Относительные величины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179512" y="1052736"/>
            <a:ext cx="4320480" cy="345638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Характеризуют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размеры (уровни, объемы) экономических явлений и показателей.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4652392" y="1052736"/>
            <a:ext cx="4320480" cy="345638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Используются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для характеристики степени выполнения планов, измерения темпов (относительной скорости) развития производства и т.д. 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4838" y="4653136"/>
            <a:ext cx="8793360" cy="113877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</a:rPr>
              <a:t>Средние величины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Предназначены для обобщающей характеристики массовых, качественно однородных экономических явлений. </a:t>
            </a: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79512" y="5949280"/>
            <a:ext cx="8793360" cy="756664"/>
          </a:xfrm>
          <a:prstGeom prst="flowChartProcess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Индекс инфляции,  средняя з/плата работников за текущий год, ВВП, коэффициент рождаемости, численность населения.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232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1">
  <a:themeElements>
    <a:clrScheme name="1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1">
  <a:themeElements>
    <a:clrScheme name="1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1">
  <a:themeElements>
    <a:clrScheme name="1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1">
  <a:themeElements>
    <a:clrScheme name="1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1">
  <a:themeElements>
    <a:clrScheme name="1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1">
  <a:themeElements>
    <a:clrScheme name="1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1">
  <a:themeElements>
    <a:clrScheme name="1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Паркет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1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1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711</Words>
  <Application>Microsoft Office PowerPoint</Application>
  <PresentationFormat>Экран (4:3)</PresentationFormat>
  <Paragraphs>192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1</vt:lpstr>
      <vt:lpstr>1_1</vt:lpstr>
      <vt:lpstr>2_1</vt:lpstr>
      <vt:lpstr>3_1</vt:lpstr>
      <vt:lpstr>4_1</vt:lpstr>
      <vt:lpstr>5_1</vt:lpstr>
      <vt:lpstr>6_1</vt:lpstr>
      <vt:lpstr>Паркет</vt:lpstr>
      <vt:lpstr>Течение</vt:lpstr>
      <vt:lpstr>Метод экономической науки.</vt:lpstr>
      <vt:lpstr>Презентация PowerPoint</vt:lpstr>
      <vt:lpstr>Экономическая деятельность</vt:lpstr>
      <vt:lpstr>Повышение цены на бензин  повышение цены на продукцию   уменьшение спроса       сокращению производства.         </vt:lpstr>
      <vt:lpstr>Презентация PowerPoint</vt:lpstr>
      <vt:lpstr>Презентация PowerPoint</vt:lpstr>
      <vt:lpstr>Презентация PowerPoint</vt:lpstr>
      <vt:lpstr>Экономические модели представляют в математической, табличной и графической формах. При этом не важно, что именно использовано: уравнение, график или таблицу.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Технико-экономическое обоснование проекта</vt:lpstr>
      <vt:lpstr>Презентация PowerPoint</vt:lpstr>
      <vt:lpstr>Презентация PowerPoint</vt:lpstr>
      <vt:lpstr>Презентация PowerPoint</vt:lpstr>
      <vt:lpstr>Экономические данные позволяют сформулировать экономические законы, которые отражают причинно-следственные отношения между явлениями в экономике.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Galka</dc:creator>
  <cp:lastModifiedBy>Galka</cp:lastModifiedBy>
  <cp:revision>31</cp:revision>
  <dcterms:created xsi:type="dcterms:W3CDTF">2013-09-22T14:01:51Z</dcterms:created>
  <dcterms:modified xsi:type="dcterms:W3CDTF">2013-10-11T10:29:47Z</dcterms:modified>
</cp:coreProperties>
</file>