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66" r:id="rId2"/>
    <p:sldId id="267" r:id="rId3"/>
    <p:sldId id="271" r:id="rId4"/>
    <p:sldId id="272" r:id="rId5"/>
    <p:sldId id="287" r:id="rId6"/>
    <p:sldId id="273" r:id="rId7"/>
    <p:sldId id="284" r:id="rId8"/>
    <p:sldId id="281" r:id="rId9"/>
    <p:sldId id="280" r:id="rId10"/>
    <p:sldId id="279" r:id="rId11"/>
    <p:sldId id="278" r:id="rId12"/>
    <p:sldId id="277" r:id="rId13"/>
    <p:sldId id="276" r:id="rId14"/>
    <p:sldId id="274" r:id="rId15"/>
    <p:sldId id="288" r:id="rId16"/>
    <p:sldId id="275" r:id="rId17"/>
    <p:sldId id="289" r:id="rId18"/>
    <p:sldId id="285" r:id="rId19"/>
    <p:sldId id="286" r:id="rId20"/>
    <p:sldId id="290" r:id="rId21"/>
    <p:sldId id="282"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1D8E4-462D-4685-BB18-C6C6AE1B2296}" type="datetimeFigureOut">
              <a:rPr lang="ru-RU" smtClean="0"/>
              <a:t>29.04.2014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E9098B-C522-4362-A588-B45BA216D58A}" type="slidenum">
              <a:rPr lang="ru-RU" smtClean="0"/>
              <a:t>‹#›</a:t>
            </a:fld>
            <a:endParaRPr lang="ru-RU"/>
          </a:p>
        </p:txBody>
      </p:sp>
    </p:spTree>
    <p:extLst>
      <p:ext uri="{BB962C8B-B14F-4D97-AF65-F5344CB8AC3E}">
        <p14:creationId xmlns:p14="http://schemas.microsoft.com/office/powerpoint/2010/main" val="2593618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7F57718-4DAF-41D9-868A-72E9A0CA26A8}" type="slidenum">
              <a:rPr lang="ru-RU" smtClean="0"/>
              <a:pPr/>
              <a:t>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1E9098B-C522-4362-A588-B45BA216D58A}" type="slidenum">
              <a:rPr lang="ru-RU" smtClean="0"/>
              <a:t>8</a:t>
            </a:fld>
            <a:endParaRPr lang="ru-RU"/>
          </a:p>
        </p:txBody>
      </p:sp>
    </p:spTree>
    <p:extLst>
      <p:ext uri="{BB962C8B-B14F-4D97-AF65-F5344CB8AC3E}">
        <p14:creationId xmlns:p14="http://schemas.microsoft.com/office/powerpoint/2010/main" val="2463897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1926FB6D-6FE2-4B42-B737-ED1AE30CCE94}" type="datetimeFigureOut">
              <a:rPr lang="ru-RU" smtClean="0"/>
              <a:t>29.04.2014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8419E702-5176-4765-923B-1C1AC4C95376}"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6FB6D-6FE2-4B42-B737-ED1AE30CCE94}" type="datetimeFigureOut">
              <a:rPr lang="ru-RU" smtClean="0"/>
              <a:t>29.04.2014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926FB6D-6FE2-4B42-B737-ED1AE30CCE94}" type="datetimeFigureOut">
              <a:rPr lang="ru-RU" smtClean="0"/>
              <a:t>29.04.2014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926FB6D-6FE2-4B42-B737-ED1AE30CCE94}" type="datetimeFigureOut">
              <a:rPr lang="ru-RU" smtClean="0"/>
              <a:t>29.04.2014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8419E702-5176-4765-923B-1C1AC4C95376}"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1926FB6D-6FE2-4B42-B737-ED1AE30CCE94}" type="datetimeFigureOut">
              <a:rPr lang="ru-RU" smtClean="0"/>
              <a:t>29.04.2014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8419E702-5176-4765-923B-1C1AC4C95376}"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1926FB6D-6FE2-4B42-B737-ED1AE30CCE94}" type="datetimeFigureOut">
              <a:rPr lang="ru-RU" smtClean="0"/>
              <a:t>29.04.2014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1926FB6D-6FE2-4B42-B737-ED1AE30CCE94}" type="datetimeFigureOut">
              <a:rPr lang="ru-RU" smtClean="0"/>
              <a:t>29.04.2014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8419E702-5176-4765-923B-1C1AC4C95376}"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1926FB6D-6FE2-4B42-B737-ED1AE30CCE94}" type="datetimeFigureOut">
              <a:rPr lang="ru-RU" smtClean="0"/>
              <a:t>29.04.2014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926FB6D-6FE2-4B42-B737-ED1AE30CCE94}" type="datetimeFigureOut">
              <a:rPr lang="ru-RU" smtClean="0"/>
              <a:t>29.04.2014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1926FB6D-6FE2-4B42-B737-ED1AE30CCE94}" type="datetimeFigureOut">
              <a:rPr lang="ru-RU" smtClean="0"/>
              <a:t>29.04.2014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419E702-5176-4765-923B-1C1AC4C95376}"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1926FB6D-6FE2-4B42-B737-ED1AE30CCE94}" type="datetimeFigureOut">
              <a:rPr lang="ru-RU" smtClean="0"/>
              <a:t>29.04.2014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8419E702-5176-4765-923B-1C1AC4C95376}"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926FB6D-6FE2-4B42-B737-ED1AE30CCE94}" type="datetimeFigureOut">
              <a:rPr lang="ru-RU" smtClean="0"/>
              <a:t>29.04.2014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419E702-5176-4765-923B-1C1AC4C95376}"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hyperlink" Target="../../../../../Program%20Files/Physicon/Open%20Physics%202.5%20part%202/content/chapter1/section/paragraph4/theory.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00043"/>
            <a:ext cx="7772400" cy="2214577"/>
          </a:xfrm>
        </p:spPr>
        <p:txBody>
          <a:bodyPr>
            <a:noAutofit/>
          </a:bodyPr>
          <a:lstStyle/>
          <a:p>
            <a:pPr algn="ctr"/>
            <a:r>
              <a:rPr lang="ru-RU" sz="4800" dirty="0" smtClean="0">
                <a:solidFill>
                  <a:srgbClr val="C00000"/>
                </a:solidFill>
              </a:rPr>
              <a:t>«Конденсаторы.</a:t>
            </a:r>
            <a:br>
              <a:rPr lang="ru-RU" sz="4800" dirty="0" smtClean="0">
                <a:solidFill>
                  <a:srgbClr val="C00000"/>
                </a:solidFill>
              </a:rPr>
            </a:br>
            <a:r>
              <a:rPr lang="ru-RU" sz="4800" dirty="0" smtClean="0">
                <a:solidFill>
                  <a:srgbClr val="C00000"/>
                </a:solidFill>
              </a:rPr>
              <a:t>Электроемкость »</a:t>
            </a:r>
            <a:endParaRPr lang="ru-RU" sz="4800" dirty="0">
              <a:solidFill>
                <a:srgbClr val="C00000"/>
              </a:solidFill>
            </a:endParaRPr>
          </a:p>
        </p:txBody>
      </p:sp>
      <p:sp>
        <p:nvSpPr>
          <p:cNvPr id="3" name="Подзаголовок 2"/>
          <p:cNvSpPr>
            <a:spLocks noGrp="1"/>
          </p:cNvSpPr>
          <p:nvPr>
            <p:ph type="subTitle" idx="1"/>
          </p:nvPr>
        </p:nvSpPr>
        <p:spPr/>
        <p:txBody>
          <a:bodyPr>
            <a:normAutofit/>
          </a:bodyPr>
          <a:lstStyle/>
          <a:p>
            <a:endParaRPr lang="ru-RU" dirty="0"/>
          </a:p>
        </p:txBody>
      </p:sp>
      <p:pic>
        <p:nvPicPr>
          <p:cNvPr id="4" name="Picture 6" descr="Безымянны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645024"/>
            <a:ext cx="5832475" cy="293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985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684213" y="404813"/>
            <a:ext cx="7920037" cy="4103687"/>
          </a:xfrm>
        </p:spPr>
        <p:txBody>
          <a:bodyPr/>
          <a:lstStyle/>
          <a:p>
            <a:pPr marL="87313" indent="361950" algn="just" eaLnBrk="1" hangingPunct="1">
              <a:buFont typeface="Wingdings" pitchFamily="2" charset="2"/>
              <a:buNone/>
            </a:pPr>
            <a:r>
              <a:rPr lang="ru-RU" altLang="ru-RU" sz="2800" smtClean="0"/>
              <a:t>Таким образом, электроемкость плоского конденсатора прямо пропорциональна площади пластин (обкладок) и обратно пропорциональна расстоянию между ними. Если пространство между обкладками заполнено диэлектриком, электроемкость конденсатора увеличивается в </a:t>
            </a:r>
            <a:r>
              <a:rPr lang="ru-RU" altLang="ru-RU" sz="2800" smtClean="0">
                <a:solidFill>
                  <a:srgbClr val="33CC33"/>
                </a:solidFill>
              </a:rPr>
              <a:t>ε</a:t>
            </a:r>
            <a:r>
              <a:rPr lang="ru-RU" altLang="ru-RU" sz="2800" smtClean="0"/>
              <a:t> раз: </a:t>
            </a:r>
            <a:br>
              <a:rPr lang="ru-RU" altLang="ru-RU" sz="2800" smtClean="0"/>
            </a:br>
            <a:endParaRPr lang="ru-RU" altLang="ru-RU" sz="2800" smtClean="0"/>
          </a:p>
        </p:txBody>
      </p:sp>
      <p:sp>
        <p:nvSpPr>
          <p:cNvPr id="18435" name="Rectangle 4"/>
          <p:cNvSpPr>
            <a:spLocks noChangeArrowheads="1"/>
          </p:cNvSpPr>
          <p:nvPr/>
        </p:nvSpPr>
        <p:spPr bwMode="auto">
          <a:xfrm>
            <a:off x="0" y="27511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r>
            <a:br>
              <a:rPr lang="ru-RU" altLang="ru-RU" sz="2400"/>
            </a:br>
            <a:endParaRPr lang="ru-RU" altLang="ru-RU" sz="2400"/>
          </a:p>
        </p:txBody>
      </p:sp>
      <p:graphicFrame>
        <p:nvGraphicFramePr>
          <p:cNvPr id="45080" name="Group 24"/>
          <p:cNvGraphicFramePr>
            <a:graphicFrameLocks noGrp="1"/>
          </p:cNvGraphicFramePr>
          <p:nvPr/>
        </p:nvGraphicFramePr>
        <p:xfrm>
          <a:off x="0" y="3573463"/>
          <a:ext cx="9144000" cy="533400"/>
        </p:xfrm>
        <a:graphic>
          <a:graphicData uri="http://schemas.openxmlformats.org/drawingml/2006/table">
            <a:tbl>
              <a:tblPr/>
              <a:tblGrid>
                <a:gridCol w="7648575"/>
                <a:gridCol w="1495425"/>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8439" name="Rectangle 26"/>
          <p:cNvSpPr>
            <a:spLocks noChangeArrowheads="1"/>
          </p:cNvSpPr>
          <p:nvPr/>
        </p:nvSpPr>
        <p:spPr bwMode="auto">
          <a:xfrm>
            <a:off x="2843213" y="4437063"/>
            <a:ext cx="3600450" cy="1584325"/>
          </a:xfrm>
          <a:prstGeom prst="rect">
            <a:avLst/>
          </a:prstGeom>
          <a:gradFill rotWithShape="1">
            <a:gsLst>
              <a:gs pos="0">
                <a:srgbClr val="000099"/>
              </a:gs>
              <a:gs pos="100000">
                <a:srgbClr val="3399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endParaRPr lang="ru-RU" altLang="ru-RU"/>
          </a:p>
        </p:txBody>
      </p:sp>
      <p:pic>
        <p:nvPicPr>
          <p:cNvPr id="18440" name="Picture 27" descr="63166759380738-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938" y="4508500"/>
            <a:ext cx="1728787"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2188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4213" y="1412875"/>
            <a:ext cx="7772400" cy="4114800"/>
          </a:xfrm>
        </p:spPr>
        <p:txBody>
          <a:bodyPr/>
          <a:lstStyle/>
          <a:p>
            <a:pPr marL="174625" indent="361950" algn="just" eaLnBrk="1" hangingPunct="1">
              <a:lnSpc>
                <a:spcPct val="90000"/>
              </a:lnSpc>
              <a:buFont typeface="Wingdings" pitchFamily="2" charset="2"/>
              <a:buNone/>
              <a:tabLst>
                <a:tab pos="87313" algn="l"/>
              </a:tabLst>
            </a:pPr>
            <a:r>
              <a:rPr lang="ru-RU" altLang="ru-RU" sz="2400" smtClean="0"/>
              <a:t>Конденсаторы могут соединяться между собой, образуя батареи конденсаторов. При </a:t>
            </a:r>
            <a:r>
              <a:rPr lang="ru-RU" altLang="ru-RU" sz="2400" i="1" smtClean="0">
                <a:solidFill>
                  <a:srgbClr val="33CC33"/>
                </a:solidFill>
              </a:rPr>
              <a:t>параллельном соединении</a:t>
            </a:r>
            <a:r>
              <a:rPr lang="ru-RU" altLang="ru-RU" sz="2400" smtClean="0"/>
              <a:t> конденсаторов (рисунок №3) напряжения на конденсаторах одинаковы: </a:t>
            </a:r>
            <a:r>
              <a:rPr lang="ru-RU" altLang="ru-RU" sz="2400" i="1" smtClean="0">
                <a:solidFill>
                  <a:srgbClr val="CC3300"/>
                </a:solidFill>
              </a:rPr>
              <a:t>U</a:t>
            </a:r>
            <a:r>
              <a:rPr lang="ru-RU" altLang="ru-RU" sz="2400" baseline="-25000" smtClean="0">
                <a:solidFill>
                  <a:srgbClr val="CC3300"/>
                </a:solidFill>
              </a:rPr>
              <a:t>1</a:t>
            </a:r>
            <a:r>
              <a:rPr lang="ru-RU" altLang="ru-RU" sz="2400" smtClean="0">
                <a:solidFill>
                  <a:srgbClr val="CC3300"/>
                </a:solidFill>
              </a:rPr>
              <a:t> = </a:t>
            </a:r>
            <a:r>
              <a:rPr lang="ru-RU" altLang="ru-RU" sz="2400" i="1" smtClean="0">
                <a:solidFill>
                  <a:srgbClr val="CC3300"/>
                </a:solidFill>
              </a:rPr>
              <a:t>U</a:t>
            </a:r>
            <a:r>
              <a:rPr lang="ru-RU" altLang="ru-RU" sz="2400" baseline="-25000" smtClean="0">
                <a:solidFill>
                  <a:srgbClr val="CC3300"/>
                </a:solidFill>
              </a:rPr>
              <a:t>2</a:t>
            </a:r>
            <a:r>
              <a:rPr lang="ru-RU" altLang="ru-RU" sz="2400" smtClean="0">
                <a:solidFill>
                  <a:srgbClr val="CC3300"/>
                </a:solidFill>
              </a:rPr>
              <a:t> = </a:t>
            </a:r>
            <a:r>
              <a:rPr lang="ru-RU" altLang="ru-RU" sz="2400" i="1" smtClean="0">
                <a:solidFill>
                  <a:srgbClr val="CC3300"/>
                </a:solidFill>
              </a:rPr>
              <a:t>U</a:t>
            </a:r>
            <a:r>
              <a:rPr lang="ru-RU" altLang="ru-RU" sz="2400" smtClean="0"/>
              <a:t>, а заряды равны </a:t>
            </a:r>
            <a:r>
              <a:rPr lang="ru-RU" altLang="ru-RU" sz="2400" i="1" smtClean="0">
                <a:solidFill>
                  <a:srgbClr val="CC3300"/>
                </a:solidFill>
              </a:rPr>
              <a:t>q</a:t>
            </a:r>
            <a:r>
              <a:rPr lang="ru-RU" altLang="ru-RU" sz="2400" baseline="-25000" smtClean="0">
                <a:solidFill>
                  <a:srgbClr val="CC3300"/>
                </a:solidFill>
              </a:rPr>
              <a:t>1</a:t>
            </a:r>
            <a:r>
              <a:rPr lang="ru-RU" altLang="ru-RU" sz="2400" smtClean="0">
                <a:solidFill>
                  <a:srgbClr val="CC3300"/>
                </a:solidFill>
              </a:rPr>
              <a:t> = С</a:t>
            </a:r>
            <a:r>
              <a:rPr lang="ru-RU" altLang="ru-RU" sz="2400" baseline="-25000" smtClean="0">
                <a:solidFill>
                  <a:srgbClr val="CC3300"/>
                </a:solidFill>
              </a:rPr>
              <a:t>1</a:t>
            </a:r>
            <a:r>
              <a:rPr lang="ru-RU" altLang="ru-RU" sz="2400" i="1" smtClean="0">
                <a:solidFill>
                  <a:srgbClr val="CC3300"/>
                </a:solidFill>
              </a:rPr>
              <a:t>U</a:t>
            </a:r>
            <a:r>
              <a:rPr lang="ru-RU" altLang="ru-RU" sz="2400" smtClean="0"/>
              <a:t> и </a:t>
            </a:r>
            <a:r>
              <a:rPr lang="ru-RU" altLang="ru-RU" sz="2400" i="1" smtClean="0">
                <a:solidFill>
                  <a:srgbClr val="CC3300"/>
                </a:solidFill>
              </a:rPr>
              <a:t>q</a:t>
            </a:r>
            <a:r>
              <a:rPr lang="ru-RU" altLang="ru-RU" sz="2400" baseline="-25000" smtClean="0">
                <a:solidFill>
                  <a:srgbClr val="CC3300"/>
                </a:solidFill>
              </a:rPr>
              <a:t>2</a:t>
            </a:r>
            <a:r>
              <a:rPr lang="ru-RU" altLang="ru-RU" sz="2400" smtClean="0">
                <a:solidFill>
                  <a:srgbClr val="CC3300"/>
                </a:solidFill>
              </a:rPr>
              <a:t> = С</a:t>
            </a:r>
            <a:r>
              <a:rPr lang="ru-RU" altLang="ru-RU" sz="2400" baseline="-25000" smtClean="0">
                <a:solidFill>
                  <a:srgbClr val="CC3300"/>
                </a:solidFill>
              </a:rPr>
              <a:t>2</a:t>
            </a:r>
            <a:r>
              <a:rPr lang="ru-RU" altLang="ru-RU" sz="2400" i="1" smtClean="0">
                <a:solidFill>
                  <a:srgbClr val="CC3300"/>
                </a:solidFill>
              </a:rPr>
              <a:t>U</a:t>
            </a:r>
            <a:r>
              <a:rPr lang="ru-RU" altLang="ru-RU" sz="2400" smtClean="0"/>
              <a:t>. Такую систему можно рассматривать как единый конденсатор электроемкости </a:t>
            </a:r>
            <a:r>
              <a:rPr lang="ru-RU" altLang="ru-RU" sz="2400" i="1" smtClean="0">
                <a:solidFill>
                  <a:srgbClr val="CC3300"/>
                </a:solidFill>
              </a:rPr>
              <a:t>C</a:t>
            </a:r>
            <a:r>
              <a:rPr lang="ru-RU" altLang="ru-RU" sz="2400" smtClean="0"/>
              <a:t>, заряженный зарядом </a:t>
            </a:r>
            <a:r>
              <a:rPr lang="ru-RU" altLang="ru-RU" sz="2400" i="1" smtClean="0">
                <a:solidFill>
                  <a:srgbClr val="CC3300"/>
                </a:solidFill>
              </a:rPr>
              <a:t>q</a:t>
            </a:r>
            <a:r>
              <a:rPr lang="ru-RU" altLang="ru-RU" sz="2400" smtClean="0">
                <a:solidFill>
                  <a:srgbClr val="CC3300"/>
                </a:solidFill>
              </a:rPr>
              <a:t> = </a:t>
            </a:r>
            <a:r>
              <a:rPr lang="ru-RU" altLang="ru-RU" sz="2400" i="1" smtClean="0">
                <a:solidFill>
                  <a:srgbClr val="CC3300"/>
                </a:solidFill>
              </a:rPr>
              <a:t>q</a:t>
            </a:r>
            <a:r>
              <a:rPr lang="ru-RU" altLang="ru-RU" sz="2400" baseline="-25000" smtClean="0">
                <a:solidFill>
                  <a:srgbClr val="CC3300"/>
                </a:solidFill>
              </a:rPr>
              <a:t>1</a:t>
            </a:r>
            <a:r>
              <a:rPr lang="ru-RU" altLang="ru-RU" sz="2400" smtClean="0">
                <a:solidFill>
                  <a:srgbClr val="CC3300"/>
                </a:solidFill>
              </a:rPr>
              <a:t> + </a:t>
            </a:r>
            <a:r>
              <a:rPr lang="ru-RU" altLang="ru-RU" sz="2400" i="1" smtClean="0">
                <a:solidFill>
                  <a:srgbClr val="CC3300"/>
                </a:solidFill>
              </a:rPr>
              <a:t>q</a:t>
            </a:r>
            <a:r>
              <a:rPr lang="ru-RU" altLang="ru-RU" sz="2400" baseline="-25000" smtClean="0">
                <a:solidFill>
                  <a:srgbClr val="CC3300"/>
                </a:solidFill>
              </a:rPr>
              <a:t>2</a:t>
            </a:r>
            <a:r>
              <a:rPr lang="ru-RU" altLang="ru-RU" sz="2400" smtClean="0"/>
              <a:t> при напряжении между обкладками равном </a:t>
            </a:r>
            <a:r>
              <a:rPr lang="ru-RU" altLang="ru-RU" sz="2400" i="1" smtClean="0">
                <a:solidFill>
                  <a:srgbClr val="CC3300"/>
                </a:solidFill>
              </a:rPr>
              <a:t>U</a:t>
            </a:r>
            <a:r>
              <a:rPr lang="ru-RU" altLang="ru-RU" sz="2400" smtClean="0"/>
              <a:t>. Отсюда следует </a:t>
            </a:r>
            <a:br>
              <a:rPr lang="ru-RU" altLang="ru-RU" sz="2400" smtClean="0"/>
            </a:br>
            <a:endParaRPr lang="ru-RU" altLang="ru-RU" sz="2400" smtClean="0"/>
          </a:p>
        </p:txBody>
      </p:sp>
      <p:sp>
        <p:nvSpPr>
          <p:cNvPr id="20483" name="Rectangle 5"/>
          <p:cNvSpPr>
            <a:spLocks noChangeArrowheads="1"/>
          </p:cNvSpPr>
          <p:nvPr/>
        </p:nvSpPr>
        <p:spPr bwMode="auto">
          <a:xfrm>
            <a:off x="0" y="27511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r>
            <a:br>
              <a:rPr lang="ru-RU" altLang="ru-RU" sz="2400"/>
            </a:br>
            <a:endParaRPr lang="ru-RU" altLang="ru-RU" sz="2400"/>
          </a:p>
        </p:txBody>
      </p:sp>
      <p:graphicFrame>
        <p:nvGraphicFramePr>
          <p:cNvPr id="47129" name="Group 25"/>
          <p:cNvGraphicFramePr>
            <a:graphicFrameLocks noGrp="1"/>
          </p:cNvGraphicFramePr>
          <p:nvPr/>
        </p:nvGraphicFramePr>
        <p:xfrm>
          <a:off x="0" y="3573463"/>
          <a:ext cx="9144000" cy="533400"/>
        </p:xfrm>
        <a:graphic>
          <a:graphicData uri="http://schemas.openxmlformats.org/drawingml/2006/table">
            <a:tbl>
              <a:tblPr/>
              <a:tblGrid>
                <a:gridCol w="5095875"/>
                <a:gridCol w="4048125"/>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20487" name="AutoShape 27"/>
          <p:cNvSpPr>
            <a:spLocks noChangeArrowheads="1"/>
          </p:cNvSpPr>
          <p:nvPr/>
        </p:nvSpPr>
        <p:spPr bwMode="auto">
          <a:xfrm>
            <a:off x="2771775" y="4868863"/>
            <a:ext cx="4321175" cy="1368425"/>
          </a:xfrm>
          <a:prstGeom prst="pentagon">
            <a:avLst/>
          </a:prstGeom>
          <a:solidFill>
            <a:srgbClr val="33CC33"/>
          </a:solidFill>
          <a:ln w="9525">
            <a:solidFill>
              <a:schemeClr val="tx1"/>
            </a:solidFill>
            <a:miter lim="800000"/>
            <a:headEnd/>
            <a:tailEnd/>
          </a:ln>
        </p:spPr>
        <p:txBody>
          <a:bodyPr wrap="none" anchor="ct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endParaRPr lang="ru-RU" altLang="ru-RU"/>
          </a:p>
        </p:txBody>
      </p:sp>
      <p:pic>
        <p:nvPicPr>
          <p:cNvPr id="20488" name="Picture 28" descr="63166759381254-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5229225"/>
            <a:ext cx="3097213"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9018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539750" y="260350"/>
            <a:ext cx="7772400" cy="1663700"/>
          </a:xfrm>
        </p:spPr>
        <p:txBody>
          <a:bodyPr/>
          <a:lstStyle/>
          <a:p>
            <a:pPr marL="82550" indent="366713" algn="ctr" eaLnBrk="1" hangingPunct="1">
              <a:buFont typeface="Wingdings" pitchFamily="2" charset="2"/>
              <a:buNone/>
            </a:pPr>
            <a:r>
              <a:rPr lang="ru-RU" altLang="ru-RU" smtClean="0">
                <a:solidFill>
                  <a:schemeClr val="accent2"/>
                </a:solidFill>
              </a:rPr>
              <a:t>Таким образом, при параллельном соединении электроемкости складываются.</a:t>
            </a:r>
          </a:p>
        </p:txBody>
      </p:sp>
      <p:pic>
        <p:nvPicPr>
          <p:cNvPr id="21507" name="Picture 4" descr="Безымянны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205038"/>
            <a:ext cx="4381500"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5" descr="Безымянны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363" y="2205038"/>
            <a:ext cx="3887787" cy="2503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Rectangle 8"/>
          <p:cNvSpPr>
            <a:spLocks noChangeArrowheads="1"/>
          </p:cNvSpPr>
          <p:nvPr/>
        </p:nvSpPr>
        <p:spPr bwMode="auto">
          <a:xfrm>
            <a:off x="900113" y="5229225"/>
            <a:ext cx="352742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algn="ctr" eaLnBrk="1" hangingPunct="1"/>
            <a:r>
              <a:rPr lang="ru-RU" altLang="ru-RU" sz="2000"/>
              <a:t>Параллельное соединение конденсаторов. </a:t>
            </a:r>
            <a:r>
              <a:rPr lang="ru-RU" altLang="ru-RU" sz="2000" i="1"/>
              <a:t>C</a:t>
            </a:r>
            <a:r>
              <a:rPr lang="ru-RU" altLang="ru-RU" sz="2000"/>
              <a:t> = </a:t>
            </a:r>
            <a:r>
              <a:rPr lang="ru-RU" altLang="ru-RU" sz="2000" i="1"/>
              <a:t>C</a:t>
            </a:r>
            <a:r>
              <a:rPr lang="ru-RU" altLang="ru-RU" sz="2000"/>
              <a:t>1 + </a:t>
            </a:r>
            <a:r>
              <a:rPr lang="ru-RU" altLang="ru-RU" sz="2000" i="1"/>
              <a:t>C</a:t>
            </a:r>
            <a:r>
              <a:rPr lang="ru-RU" altLang="ru-RU" sz="2000"/>
              <a:t>2. </a:t>
            </a:r>
          </a:p>
        </p:txBody>
      </p:sp>
      <p:sp>
        <p:nvSpPr>
          <p:cNvPr id="21512" name="Rectangle 9"/>
          <p:cNvSpPr>
            <a:spLocks noChangeArrowheads="1"/>
          </p:cNvSpPr>
          <p:nvPr/>
        </p:nvSpPr>
        <p:spPr bwMode="auto">
          <a:xfrm>
            <a:off x="4500563" y="5516563"/>
            <a:ext cx="41433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algn="just" eaLnBrk="1" hangingPunct="1"/>
            <a:r>
              <a:rPr lang="ru-RU" altLang="ru-RU" sz="2000">
                <a:latin typeface="Times"/>
              </a:rPr>
              <a:t>Последовательное соединение конденсаторов.                            </a:t>
            </a:r>
          </a:p>
        </p:txBody>
      </p:sp>
      <p:sp>
        <p:nvSpPr>
          <p:cNvPr id="21513" name="Rectangle 11"/>
          <p:cNvSpPr>
            <a:spLocks noChangeArrowheads="1"/>
          </p:cNvSpPr>
          <p:nvPr/>
        </p:nvSpPr>
        <p:spPr bwMode="auto">
          <a:xfrm>
            <a:off x="3856038" y="3132138"/>
            <a:ext cx="1431925"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t>
            </a:r>
            <a:r>
              <a:rPr lang="ru-RU" altLang="ru-RU" sz="3300"/>
              <a:t> </a:t>
            </a:r>
            <a:r>
              <a:rPr lang="ru-RU" altLang="ru-RU" sz="2400"/>
              <a:t>           </a:t>
            </a:r>
          </a:p>
        </p:txBody>
      </p:sp>
      <p:sp>
        <p:nvSpPr>
          <p:cNvPr id="21514" name="AutoShape 13"/>
          <p:cNvSpPr>
            <a:spLocks noChangeArrowheads="1"/>
          </p:cNvSpPr>
          <p:nvPr/>
        </p:nvSpPr>
        <p:spPr bwMode="auto">
          <a:xfrm>
            <a:off x="6804025" y="5949950"/>
            <a:ext cx="1800225" cy="620713"/>
          </a:xfrm>
          <a:prstGeom prst="hexagon">
            <a:avLst>
              <a:gd name="adj" fmla="val 72506"/>
              <a:gd name="vf" fmla="val 115470"/>
            </a:avLst>
          </a:prstGeom>
          <a:solidFill>
            <a:srgbClr val="33CC33"/>
          </a:solidFill>
          <a:ln w="9525">
            <a:solidFill>
              <a:schemeClr val="tx1"/>
            </a:solidFill>
            <a:miter lim="800000"/>
            <a:headEnd/>
            <a:tailEnd/>
          </a:ln>
        </p:spPr>
        <p:txBody>
          <a:bodyPr wrap="none" anchor="ct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endParaRPr lang="ru-RU" altLang="ru-RU"/>
          </a:p>
        </p:txBody>
      </p:sp>
      <p:pic>
        <p:nvPicPr>
          <p:cNvPr id="21515" name="Picture 14" descr="63166759381316-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5949950"/>
            <a:ext cx="1081088"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3485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539750" y="404813"/>
            <a:ext cx="7847013" cy="4179887"/>
          </a:xfrm>
        </p:spPr>
        <p:txBody>
          <a:bodyPr/>
          <a:lstStyle/>
          <a:p>
            <a:pPr marL="174625" indent="361950" eaLnBrk="1" hangingPunct="1">
              <a:buFont typeface="Wingdings" pitchFamily="2" charset="2"/>
              <a:buNone/>
            </a:pPr>
            <a:r>
              <a:rPr lang="ru-RU" altLang="ru-RU" sz="2800" smtClean="0"/>
              <a:t>При последовательном соединении (рисунок 4) одинаковыми оказываются заряды обоих конденсаторов: </a:t>
            </a:r>
            <a:r>
              <a:rPr lang="ru-RU" altLang="ru-RU" sz="2800" i="1" smtClean="0">
                <a:solidFill>
                  <a:schemeClr val="accent2"/>
                </a:solidFill>
              </a:rPr>
              <a:t>q</a:t>
            </a:r>
            <a:r>
              <a:rPr lang="ru-RU" altLang="ru-RU" sz="2800" baseline="-25000" smtClean="0">
                <a:solidFill>
                  <a:schemeClr val="accent2"/>
                </a:solidFill>
              </a:rPr>
              <a:t>1</a:t>
            </a:r>
            <a:r>
              <a:rPr lang="ru-RU" altLang="ru-RU" sz="2800" smtClean="0">
                <a:solidFill>
                  <a:schemeClr val="accent2"/>
                </a:solidFill>
              </a:rPr>
              <a:t> = </a:t>
            </a:r>
            <a:r>
              <a:rPr lang="ru-RU" altLang="ru-RU" sz="2800" i="1" smtClean="0">
                <a:solidFill>
                  <a:schemeClr val="accent2"/>
                </a:solidFill>
              </a:rPr>
              <a:t>q</a:t>
            </a:r>
            <a:r>
              <a:rPr lang="ru-RU" altLang="ru-RU" sz="2800" baseline="-25000" smtClean="0">
                <a:solidFill>
                  <a:schemeClr val="accent2"/>
                </a:solidFill>
              </a:rPr>
              <a:t>2</a:t>
            </a:r>
            <a:r>
              <a:rPr lang="ru-RU" altLang="ru-RU" sz="2800" smtClean="0">
                <a:solidFill>
                  <a:schemeClr val="accent2"/>
                </a:solidFill>
              </a:rPr>
              <a:t> = </a:t>
            </a:r>
            <a:r>
              <a:rPr lang="ru-RU" altLang="ru-RU" sz="2800" i="1" smtClean="0">
                <a:solidFill>
                  <a:schemeClr val="accent2"/>
                </a:solidFill>
              </a:rPr>
              <a:t>q</a:t>
            </a:r>
            <a:r>
              <a:rPr lang="ru-RU" altLang="ru-RU" sz="2800" smtClean="0">
                <a:solidFill>
                  <a:schemeClr val="accent2"/>
                </a:solidFill>
              </a:rPr>
              <a:t>,</a:t>
            </a:r>
            <a:r>
              <a:rPr lang="ru-RU" altLang="ru-RU" sz="2800" smtClean="0"/>
              <a:t> а напряжения на них равны                 и</a:t>
            </a:r>
          </a:p>
          <a:p>
            <a:pPr marL="174625" indent="361950" eaLnBrk="1" hangingPunct="1">
              <a:buFont typeface="Wingdings" pitchFamily="2" charset="2"/>
              <a:buNone/>
            </a:pPr>
            <a:r>
              <a:rPr lang="ru-RU" altLang="ru-RU" sz="2800" smtClean="0"/>
              <a:t> Такую систему можно рассматривать как единый конденсатор, заряженный зарядом </a:t>
            </a:r>
            <a:r>
              <a:rPr lang="ru-RU" altLang="ru-RU" sz="2800" i="1" smtClean="0">
                <a:solidFill>
                  <a:schemeClr val="accent2"/>
                </a:solidFill>
              </a:rPr>
              <a:t>q</a:t>
            </a:r>
            <a:r>
              <a:rPr lang="ru-RU" altLang="ru-RU" sz="2800" smtClean="0"/>
              <a:t> при напряжении между обкладками </a:t>
            </a:r>
            <a:r>
              <a:rPr lang="ru-RU" altLang="ru-RU" sz="2800" i="1" smtClean="0">
                <a:solidFill>
                  <a:schemeClr val="accent2"/>
                </a:solidFill>
              </a:rPr>
              <a:t>U</a:t>
            </a:r>
            <a:r>
              <a:rPr lang="ru-RU" altLang="ru-RU" sz="2800" smtClean="0">
                <a:solidFill>
                  <a:schemeClr val="accent2"/>
                </a:solidFill>
              </a:rPr>
              <a:t> = </a:t>
            </a:r>
            <a:r>
              <a:rPr lang="ru-RU" altLang="ru-RU" sz="2800" i="1" smtClean="0">
                <a:solidFill>
                  <a:schemeClr val="accent2"/>
                </a:solidFill>
              </a:rPr>
              <a:t>U</a:t>
            </a:r>
            <a:r>
              <a:rPr lang="ru-RU" altLang="ru-RU" sz="2800" baseline="-25000" smtClean="0">
                <a:solidFill>
                  <a:schemeClr val="accent2"/>
                </a:solidFill>
              </a:rPr>
              <a:t>1</a:t>
            </a:r>
            <a:r>
              <a:rPr lang="ru-RU" altLang="ru-RU" sz="2800" smtClean="0">
                <a:solidFill>
                  <a:schemeClr val="accent2"/>
                </a:solidFill>
              </a:rPr>
              <a:t> + </a:t>
            </a:r>
            <a:r>
              <a:rPr lang="ru-RU" altLang="ru-RU" sz="2800" i="1" smtClean="0">
                <a:solidFill>
                  <a:schemeClr val="accent2"/>
                </a:solidFill>
              </a:rPr>
              <a:t>U</a:t>
            </a:r>
            <a:r>
              <a:rPr lang="ru-RU" altLang="ru-RU" sz="2800" baseline="-25000" smtClean="0">
                <a:solidFill>
                  <a:schemeClr val="accent2"/>
                </a:solidFill>
              </a:rPr>
              <a:t>2</a:t>
            </a:r>
            <a:r>
              <a:rPr lang="ru-RU" altLang="ru-RU" sz="2800" smtClean="0">
                <a:solidFill>
                  <a:schemeClr val="accent2"/>
                </a:solidFill>
              </a:rPr>
              <a:t>.</a:t>
            </a:r>
            <a:r>
              <a:rPr lang="ru-RU" altLang="ru-RU" sz="2800" smtClean="0"/>
              <a:t> Следовательно, </a:t>
            </a:r>
            <a:br>
              <a:rPr lang="ru-RU" altLang="ru-RU" sz="2800" smtClean="0"/>
            </a:br>
            <a:endParaRPr lang="ru-RU" altLang="ru-RU" sz="2800" smtClean="0"/>
          </a:p>
        </p:txBody>
      </p:sp>
      <p:pic>
        <p:nvPicPr>
          <p:cNvPr id="22531" name="Picture 5" descr="63166759381332-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888" y="1484313"/>
            <a:ext cx="100171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7" descr="63166759381332-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1557338"/>
            <a:ext cx="1081087" cy="104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AutoShape 8"/>
          <p:cNvSpPr>
            <a:spLocks noChangeArrowheads="1"/>
          </p:cNvSpPr>
          <p:nvPr/>
        </p:nvSpPr>
        <p:spPr bwMode="auto">
          <a:xfrm>
            <a:off x="1763713" y="4581525"/>
            <a:ext cx="5976937" cy="1368425"/>
          </a:xfrm>
          <a:prstGeom prst="parallelogram">
            <a:avLst>
              <a:gd name="adj" fmla="val 109194"/>
            </a:avLst>
          </a:prstGeom>
          <a:gradFill rotWithShape="1">
            <a:gsLst>
              <a:gs pos="0">
                <a:srgbClr val="008000"/>
              </a:gs>
              <a:gs pos="50000">
                <a:srgbClr val="33CC33"/>
              </a:gs>
              <a:gs pos="100000">
                <a:srgbClr val="008000"/>
              </a:gs>
            </a:gsLst>
            <a:lin ang="5400000" scaled="1"/>
          </a:gradFill>
          <a:ln w="9525">
            <a:solidFill>
              <a:schemeClr val="tx1"/>
            </a:solidFill>
            <a:miter lim="800000"/>
            <a:headEnd/>
            <a:tailEnd/>
          </a:ln>
        </p:spPr>
        <p:txBody>
          <a:bodyPr wrap="none" anchor="ct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endParaRPr lang="ru-RU" altLang="ru-RU"/>
          </a:p>
        </p:txBody>
      </p:sp>
      <p:sp>
        <p:nvSpPr>
          <p:cNvPr id="22534" name="Rectangle 9"/>
          <p:cNvSpPr>
            <a:spLocks noChangeArrowheads="1"/>
          </p:cNvSpPr>
          <p:nvPr/>
        </p:nvSpPr>
        <p:spPr bwMode="auto">
          <a:xfrm>
            <a:off x="0" y="27511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r>
            <a:br>
              <a:rPr lang="ru-RU" altLang="ru-RU" sz="2400"/>
            </a:br>
            <a:endParaRPr lang="ru-RU" altLang="ru-RU" sz="2400"/>
          </a:p>
        </p:txBody>
      </p:sp>
      <p:graphicFrame>
        <p:nvGraphicFramePr>
          <p:cNvPr id="49181" name="Group 29"/>
          <p:cNvGraphicFramePr>
            <a:graphicFrameLocks noGrp="1"/>
          </p:cNvGraphicFramePr>
          <p:nvPr/>
        </p:nvGraphicFramePr>
        <p:xfrm>
          <a:off x="0" y="3573463"/>
          <a:ext cx="9144000" cy="533400"/>
        </p:xfrm>
        <a:graphic>
          <a:graphicData uri="http://schemas.openxmlformats.org/drawingml/2006/table">
            <a:tbl>
              <a:tblPr/>
              <a:tblGrid>
                <a:gridCol w="4638675"/>
                <a:gridCol w="4505325"/>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smtClean="0">
                        <a:ln>
                          <a:noFill/>
                        </a:ln>
                        <a:solidFill>
                          <a:schemeClr val="tx1"/>
                        </a:solidFill>
                        <a:effectLst/>
                        <a:latin typeface="Aria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22538" name="Picture 12" descr="63166759381363-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4797425"/>
            <a:ext cx="3744913" cy="83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324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357166"/>
            <a:ext cx="7072362" cy="1938992"/>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6000" b="1" spc="50" dirty="0" smtClean="0">
                <a:ln w="11430"/>
                <a:solidFill>
                  <a:schemeClr val="bg2">
                    <a:lumMod val="50000"/>
                  </a:schemeClr>
                </a:solidFill>
                <a:effectLst>
                  <a:outerShdw blurRad="76200" dist="50800" dir="5400000" algn="tl" rotWithShape="0">
                    <a:srgbClr val="000000">
                      <a:alpha val="65000"/>
                    </a:srgbClr>
                  </a:outerShdw>
                </a:effectLst>
              </a:rPr>
              <a:t>Типы конденсаторов</a:t>
            </a:r>
            <a:endParaRPr lang="ru-RU" sz="6000" b="1" spc="50" dirty="0">
              <a:ln w="11430"/>
              <a:solidFill>
                <a:schemeClr val="bg2">
                  <a:lumMod val="50000"/>
                </a:schemeClr>
              </a:solidFill>
              <a:effectLst>
                <a:outerShdw blurRad="76200" dist="50800" dir="5400000" algn="tl" rotWithShape="0">
                  <a:srgbClr val="000000">
                    <a:alpha val="65000"/>
                  </a:srgbClr>
                </a:outerShdw>
              </a:effectLst>
            </a:endParaRPr>
          </a:p>
        </p:txBody>
      </p:sp>
      <p:pic>
        <p:nvPicPr>
          <p:cNvPr id="3" name="Picture 3" descr="C:\Documents and Settings\Ignatova\Рабочий стол\5 класс\IMG_0613.jpg"/>
          <p:cNvPicPr>
            <a:picLocks noChangeAspect="1" noChangeArrowheads="1"/>
          </p:cNvPicPr>
          <p:nvPr/>
        </p:nvPicPr>
        <p:blipFill>
          <a:blip r:embed="rId2" cstate="print"/>
          <a:srcRect/>
          <a:stretch>
            <a:fillRect/>
          </a:stretch>
        </p:blipFill>
        <p:spPr bwMode="auto">
          <a:xfrm>
            <a:off x="3929058" y="3357538"/>
            <a:ext cx="4953774" cy="3500462"/>
          </a:xfrm>
          <a:prstGeom prst="rect">
            <a:avLst/>
          </a:prstGeom>
          <a:noFill/>
        </p:spPr>
      </p:pic>
      <p:pic>
        <p:nvPicPr>
          <p:cNvPr id="1026" name="Picture 2" descr="C:\Documents and Settings\Ignatova\Рабочий стол\5 класс\IMG_0612.jpg"/>
          <p:cNvPicPr>
            <a:picLocks noChangeAspect="1" noChangeArrowheads="1"/>
          </p:cNvPicPr>
          <p:nvPr/>
        </p:nvPicPr>
        <p:blipFill>
          <a:blip r:embed="rId3" cstate="print"/>
          <a:srcRect/>
          <a:stretch>
            <a:fillRect/>
          </a:stretch>
        </p:blipFill>
        <p:spPr bwMode="auto">
          <a:xfrm>
            <a:off x="0" y="2285992"/>
            <a:ext cx="4804617" cy="3401879"/>
          </a:xfrm>
          <a:prstGeom prst="rect">
            <a:avLst/>
          </a:prstGeom>
          <a:noFill/>
        </p:spPr>
      </p:pic>
    </p:spTree>
    <p:extLst>
      <p:ext uri="{BB962C8B-B14F-4D97-AF65-F5344CB8AC3E}">
        <p14:creationId xmlns:p14="http://schemas.microsoft.com/office/powerpoint/2010/main" val="3656031329"/>
      </p:ext>
    </p:extLst>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026"/>
                                        </p:tgtEl>
                                        <p:attrNameLst>
                                          <p:attrName>style.visibility</p:attrName>
                                        </p:attrNameLst>
                                      </p:cBhvr>
                                      <p:to>
                                        <p:strVal val="visible"/>
                                      </p:to>
                                    </p:set>
                                    <p:animEffect transition="in" filter="dissolve">
                                      <p:cBhvr>
                                        <p:cTn id="16" dur="2000"/>
                                        <p:tgtEl>
                                          <p:spTgt spid="1026"/>
                                        </p:tgtEl>
                                      </p:cBhvr>
                                    </p:animEffect>
                                  </p:childTnLst>
                                </p:cTn>
                              </p:par>
                            </p:childTnLst>
                          </p:cTn>
                        </p:par>
                        <p:par>
                          <p:cTn id="17" fill="hold">
                            <p:stCondLst>
                              <p:cond delay="2000"/>
                            </p:stCondLst>
                            <p:childTnLst>
                              <p:par>
                                <p:cTn id="18" presetID="9" presetClass="entr" presetSubtype="0"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ru-RU" altLang="ru-RU" b="1" i="1" u="sng">
                <a:solidFill>
                  <a:schemeClr val="bg2"/>
                </a:solidFill>
              </a:rPr>
              <a:t>Применение конденсаторов</a:t>
            </a:r>
            <a:r>
              <a:rPr lang="en-US" altLang="ru-RU"/>
              <a:t> </a:t>
            </a:r>
            <a:endParaRPr lang="ru-RU" altLang="ru-RU"/>
          </a:p>
        </p:txBody>
      </p:sp>
      <p:sp>
        <p:nvSpPr>
          <p:cNvPr id="101379" name="Rectangle 3"/>
          <p:cNvSpPr>
            <a:spLocks noGrp="1" noChangeArrowheads="1"/>
          </p:cNvSpPr>
          <p:nvPr>
            <p:ph type="body" idx="1"/>
          </p:nvPr>
        </p:nvSpPr>
        <p:spPr/>
        <p:txBody>
          <a:bodyPr/>
          <a:lstStyle/>
          <a:p>
            <a:pPr marL="609600" indent="-609600">
              <a:lnSpc>
                <a:spcPct val="80000"/>
              </a:lnSpc>
            </a:pPr>
            <a:r>
              <a:rPr lang="ru-RU" altLang="ru-RU" sz="2400" b="1" i="1" u="sng">
                <a:solidFill>
                  <a:srgbClr val="FF9900"/>
                </a:solidFill>
              </a:rPr>
              <a:t>Виды конденсаторов:</a:t>
            </a:r>
          </a:p>
          <a:p>
            <a:pPr marL="609600" indent="-609600">
              <a:lnSpc>
                <a:spcPct val="80000"/>
              </a:lnSpc>
              <a:buFont typeface="Wingdings" pitchFamily="2" charset="2"/>
              <a:buNone/>
            </a:pPr>
            <a:r>
              <a:rPr lang="ru-RU" altLang="ru-RU" sz="2400"/>
              <a:t>    </a:t>
            </a:r>
            <a:r>
              <a:rPr lang="ru-RU" altLang="ru-RU" sz="2400" i="1"/>
              <a:t>- воздушный,</a:t>
            </a:r>
          </a:p>
          <a:p>
            <a:pPr marL="609600" indent="-609600">
              <a:lnSpc>
                <a:spcPct val="80000"/>
              </a:lnSpc>
              <a:buFont typeface="Wingdings" pitchFamily="2" charset="2"/>
              <a:buNone/>
            </a:pPr>
            <a:r>
              <a:rPr lang="ru-RU" altLang="ru-RU" sz="2400" i="1"/>
              <a:t>    - бумажный,</a:t>
            </a:r>
          </a:p>
          <a:p>
            <a:pPr marL="609600" indent="-609600">
              <a:lnSpc>
                <a:spcPct val="80000"/>
              </a:lnSpc>
              <a:buFont typeface="Wingdings" pitchFamily="2" charset="2"/>
              <a:buNone/>
            </a:pPr>
            <a:r>
              <a:rPr lang="ru-RU" altLang="ru-RU" sz="2400" i="1"/>
              <a:t>    - слюдяной,</a:t>
            </a:r>
          </a:p>
          <a:p>
            <a:pPr marL="609600" indent="-609600">
              <a:lnSpc>
                <a:spcPct val="80000"/>
              </a:lnSpc>
              <a:buFont typeface="Wingdings" pitchFamily="2" charset="2"/>
              <a:buNone/>
            </a:pPr>
            <a:r>
              <a:rPr lang="ru-RU" altLang="ru-RU" sz="2400" i="1"/>
              <a:t>    - электростатический.</a:t>
            </a:r>
          </a:p>
          <a:p>
            <a:pPr marL="609600" indent="-609600">
              <a:lnSpc>
                <a:spcPct val="80000"/>
              </a:lnSpc>
            </a:pPr>
            <a:r>
              <a:rPr lang="ru-RU" altLang="ru-RU" sz="2400" b="1" i="1" u="sng">
                <a:solidFill>
                  <a:srgbClr val="FF9900"/>
                </a:solidFill>
              </a:rPr>
              <a:t>Назначение:</a:t>
            </a:r>
          </a:p>
          <a:p>
            <a:pPr marL="609600" indent="-609600">
              <a:lnSpc>
                <a:spcPct val="80000"/>
              </a:lnSpc>
              <a:buFont typeface="Wingdings" pitchFamily="2" charset="2"/>
              <a:buAutoNum type="arabicPeriod"/>
            </a:pPr>
            <a:r>
              <a:rPr lang="ru-RU" altLang="ru-RU" sz="2400" i="1"/>
              <a:t>Накапливать на короткое время заряд или энергию для быстрого изменения потенциала.</a:t>
            </a:r>
          </a:p>
          <a:p>
            <a:pPr marL="609600" indent="-609600">
              <a:lnSpc>
                <a:spcPct val="80000"/>
              </a:lnSpc>
              <a:buFont typeface="Wingdings" pitchFamily="2" charset="2"/>
              <a:buAutoNum type="arabicPeriod"/>
            </a:pPr>
            <a:r>
              <a:rPr lang="ru-RU" altLang="ru-RU" sz="2400" i="1"/>
              <a:t>Не пропускать постоянный ток.</a:t>
            </a:r>
          </a:p>
          <a:p>
            <a:pPr marL="609600" indent="-609600">
              <a:lnSpc>
                <a:spcPct val="80000"/>
              </a:lnSpc>
              <a:buFont typeface="Wingdings" pitchFamily="2" charset="2"/>
              <a:buAutoNum type="arabicPeriod"/>
            </a:pPr>
            <a:r>
              <a:rPr lang="ru-RU" altLang="ru-RU" sz="2400" i="1"/>
              <a:t>В радиотехнике – колебательный контур, выпрямитель.</a:t>
            </a:r>
          </a:p>
          <a:p>
            <a:pPr marL="609600" indent="-609600">
              <a:lnSpc>
                <a:spcPct val="80000"/>
              </a:lnSpc>
              <a:buFont typeface="Wingdings" pitchFamily="2" charset="2"/>
              <a:buAutoNum type="arabicPeriod"/>
            </a:pPr>
            <a:r>
              <a:rPr lang="ru-RU" altLang="ru-RU" sz="2400" i="1"/>
              <a:t>Применение в фототехнике.</a:t>
            </a:r>
          </a:p>
        </p:txBody>
      </p:sp>
    </p:spTree>
    <p:extLst>
      <p:ext uri="{BB962C8B-B14F-4D97-AF65-F5344CB8AC3E}">
        <p14:creationId xmlns:p14="http://schemas.microsoft.com/office/powerpoint/2010/main" val="1865896070"/>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p:cTn id="7" dur="2000" fill="hold"/>
                                        <p:tgtEl>
                                          <p:spTgt spid="101378"/>
                                        </p:tgtEl>
                                        <p:attrNameLst>
                                          <p:attrName>ppt_w</p:attrName>
                                        </p:attrNameLst>
                                      </p:cBhvr>
                                      <p:tavLst>
                                        <p:tav tm="0">
                                          <p:val>
                                            <p:strVal val="#ppt_w*2.5"/>
                                          </p:val>
                                        </p:tav>
                                        <p:tav tm="100000">
                                          <p:val>
                                            <p:strVal val="#ppt_w"/>
                                          </p:val>
                                        </p:tav>
                                      </p:tavLst>
                                    </p:anim>
                                    <p:anim calcmode="lin" valueType="num">
                                      <p:cBhvr>
                                        <p:cTn id="8" dur="2000" fill="hold"/>
                                        <p:tgtEl>
                                          <p:spTgt spid="101378"/>
                                        </p:tgtEl>
                                        <p:attrNameLst>
                                          <p:attrName>ppt_h</p:attrName>
                                        </p:attrNameLst>
                                      </p:cBhvr>
                                      <p:tavLst>
                                        <p:tav tm="0">
                                          <p:val>
                                            <p:strVal val="#ppt_h"/>
                                          </p:val>
                                        </p:tav>
                                        <p:tav tm="100000">
                                          <p:val>
                                            <p:strVal val="#ppt_h"/>
                                          </p:val>
                                        </p:tav>
                                      </p:tavLst>
                                    </p:anim>
                                    <p:anim calcmode="lin" valueType="num">
                                      <p:cBhvr>
                                        <p:cTn id="9" dur="2000" fill="hold"/>
                                        <p:tgtEl>
                                          <p:spTgt spid="10137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137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1378"/>
                                        </p:tgtEl>
                                      </p:cBhvr>
                                    </p:animEffect>
                                  </p:childTnLst>
                                </p:cTn>
                              </p:par>
                            </p:childTnLst>
                          </p:cTn>
                        </p:par>
                        <p:par>
                          <p:cTn id="12" fill="hold" nodeType="afterGroup">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1379">
                                            <p:txEl>
                                              <p:pRg st="0" end="0"/>
                                            </p:txEl>
                                          </p:spTgt>
                                        </p:tgtEl>
                                        <p:attrNameLst>
                                          <p:attrName>style.visibility</p:attrName>
                                        </p:attrNameLst>
                                      </p:cBhvr>
                                      <p:to>
                                        <p:strVal val="visible"/>
                                      </p:to>
                                    </p:set>
                                    <p:animEffect transition="in" filter="wipe(left)">
                                      <p:cBhvr>
                                        <p:cTn id="15" dur="2000"/>
                                        <p:tgtEl>
                                          <p:spTgt spid="101379">
                                            <p:txEl>
                                              <p:pRg st="0" end="0"/>
                                            </p:txEl>
                                          </p:spTgt>
                                        </p:tgtEl>
                                      </p:cBhvr>
                                    </p:animEffect>
                                  </p:childTnLst>
                                </p:cTn>
                              </p:par>
                            </p:childTnLst>
                          </p:cTn>
                        </p:par>
                        <p:par>
                          <p:cTn id="16" fill="hold" nodeType="afterGroup">
                            <p:stCondLst>
                              <p:cond delay="4000"/>
                            </p:stCondLst>
                            <p:childTnLst>
                              <p:par>
                                <p:cTn id="17" presetID="22" presetClass="entr" presetSubtype="8" fill="hold" grpId="0" nodeType="afterEffect">
                                  <p:stCondLst>
                                    <p:cond delay="0"/>
                                  </p:stCondLst>
                                  <p:childTnLst>
                                    <p:set>
                                      <p:cBhvr>
                                        <p:cTn id="18" dur="1" fill="hold">
                                          <p:stCondLst>
                                            <p:cond delay="0"/>
                                          </p:stCondLst>
                                        </p:cTn>
                                        <p:tgtEl>
                                          <p:spTgt spid="101379">
                                            <p:txEl>
                                              <p:pRg st="1" end="1"/>
                                            </p:txEl>
                                          </p:spTgt>
                                        </p:tgtEl>
                                        <p:attrNameLst>
                                          <p:attrName>style.visibility</p:attrName>
                                        </p:attrNameLst>
                                      </p:cBhvr>
                                      <p:to>
                                        <p:strVal val="visible"/>
                                      </p:to>
                                    </p:set>
                                    <p:animEffect transition="in" filter="wipe(left)">
                                      <p:cBhvr>
                                        <p:cTn id="19" dur="2000"/>
                                        <p:tgtEl>
                                          <p:spTgt spid="101379">
                                            <p:txEl>
                                              <p:pRg st="1" end="1"/>
                                            </p:txEl>
                                          </p:spTgt>
                                        </p:tgtEl>
                                      </p:cBhvr>
                                    </p:animEffect>
                                  </p:childTnLst>
                                </p:cTn>
                              </p:par>
                            </p:childTnLst>
                          </p:cTn>
                        </p:par>
                        <p:par>
                          <p:cTn id="20" fill="hold" nodeType="afterGroup">
                            <p:stCondLst>
                              <p:cond delay="6000"/>
                            </p:stCondLst>
                            <p:childTnLst>
                              <p:par>
                                <p:cTn id="21" presetID="22" presetClass="entr" presetSubtype="8" fill="hold" grpId="0" nodeType="afterEffect">
                                  <p:stCondLst>
                                    <p:cond delay="0"/>
                                  </p:stCondLst>
                                  <p:childTnLst>
                                    <p:set>
                                      <p:cBhvr>
                                        <p:cTn id="22" dur="1" fill="hold">
                                          <p:stCondLst>
                                            <p:cond delay="0"/>
                                          </p:stCondLst>
                                        </p:cTn>
                                        <p:tgtEl>
                                          <p:spTgt spid="101379">
                                            <p:txEl>
                                              <p:pRg st="2" end="2"/>
                                            </p:txEl>
                                          </p:spTgt>
                                        </p:tgtEl>
                                        <p:attrNameLst>
                                          <p:attrName>style.visibility</p:attrName>
                                        </p:attrNameLst>
                                      </p:cBhvr>
                                      <p:to>
                                        <p:strVal val="visible"/>
                                      </p:to>
                                    </p:set>
                                    <p:animEffect transition="in" filter="wipe(left)">
                                      <p:cBhvr>
                                        <p:cTn id="23" dur="2000"/>
                                        <p:tgtEl>
                                          <p:spTgt spid="101379">
                                            <p:txEl>
                                              <p:pRg st="2" end="2"/>
                                            </p:txEl>
                                          </p:spTgt>
                                        </p:tgtEl>
                                      </p:cBhvr>
                                    </p:animEffect>
                                  </p:childTnLst>
                                </p:cTn>
                              </p:par>
                            </p:childTnLst>
                          </p:cTn>
                        </p:par>
                        <p:par>
                          <p:cTn id="24" fill="hold" nodeType="afterGroup">
                            <p:stCondLst>
                              <p:cond delay="8000"/>
                            </p:stCondLst>
                            <p:childTnLst>
                              <p:par>
                                <p:cTn id="25" presetID="22" presetClass="entr" presetSubtype="8" fill="hold" grpId="0" nodeType="afterEffect">
                                  <p:stCondLst>
                                    <p:cond delay="0"/>
                                  </p:stCondLst>
                                  <p:childTnLst>
                                    <p:set>
                                      <p:cBhvr>
                                        <p:cTn id="26" dur="1" fill="hold">
                                          <p:stCondLst>
                                            <p:cond delay="0"/>
                                          </p:stCondLst>
                                        </p:cTn>
                                        <p:tgtEl>
                                          <p:spTgt spid="101379">
                                            <p:txEl>
                                              <p:pRg st="3" end="3"/>
                                            </p:txEl>
                                          </p:spTgt>
                                        </p:tgtEl>
                                        <p:attrNameLst>
                                          <p:attrName>style.visibility</p:attrName>
                                        </p:attrNameLst>
                                      </p:cBhvr>
                                      <p:to>
                                        <p:strVal val="visible"/>
                                      </p:to>
                                    </p:set>
                                    <p:animEffect transition="in" filter="wipe(left)">
                                      <p:cBhvr>
                                        <p:cTn id="27" dur="2000"/>
                                        <p:tgtEl>
                                          <p:spTgt spid="101379">
                                            <p:txEl>
                                              <p:pRg st="3" end="3"/>
                                            </p:txEl>
                                          </p:spTgt>
                                        </p:tgtEl>
                                      </p:cBhvr>
                                    </p:animEffect>
                                  </p:childTnLst>
                                </p:cTn>
                              </p:par>
                            </p:childTnLst>
                          </p:cTn>
                        </p:par>
                        <p:par>
                          <p:cTn id="28" fill="hold" nodeType="afterGroup">
                            <p:stCondLst>
                              <p:cond delay="10000"/>
                            </p:stCondLst>
                            <p:childTnLst>
                              <p:par>
                                <p:cTn id="29" presetID="22" presetClass="entr" presetSubtype="8" fill="hold" grpId="0" nodeType="afterEffect">
                                  <p:stCondLst>
                                    <p:cond delay="0"/>
                                  </p:stCondLst>
                                  <p:childTnLst>
                                    <p:set>
                                      <p:cBhvr>
                                        <p:cTn id="30" dur="1" fill="hold">
                                          <p:stCondLst>
                                            <p:cond delay="0"/>
                                          </p:stCondLst>
                                        </p:cTn>
                                        <p:tgtEl>
                                          <p:spTgt spid="101379">
                                            <p:txEl>
                                              <p:pRg st="4" end="4"/>
                                            </p:txEl>
                                          </p:spTgt>
                                        </p:tgtEl>
                                        <p:attrNameLst>
                                          <p:attrName>style.visibility</p:attrName>
                                        </p:attrNameLst>
                                      </p:cBhvr>
                                      <p:to>
                                        <p:strVal val="visible"/>
                                      </p:to>
                                    </p:set>
                                    <p:animEffect transition="in" filter="wipe(left)">
                                      <p:cBhvr>
                                        <p:cTn id="31" dur="2000"/>
                                        <p:tgtEl>
                                          <p:spTgt spid="101379">
                                            <p:txEl>
                                              <p:pRg st="4" end="4"/>
                                            </p:txEl>
                                          </p:spTgt>
                                        </p:tgtEl>
                                      </p:cBhvr>
                                    </p:animEffect>
                                  </p:childTnLst>
                                </p:cTn>
                              </p:par>
                            </p:childTnLst>
                          </p:cTn>
                        </p:par>
                        <p:par>
                          <p:cTn id="32" fill="hold" nodeType="afterGroup">
                            <p:stCondLst>
                              <p:cond delay="12000"/>
                            </p:stCondLst>
                            <p:childTnLst>
                              <p:par>
                                <p:cTn id="33" presetID="22" presetClass="entr" presetSubtype="8" fill="hold" grpId="0" nodeType="afterEffect">
                                  <p:stCondLst>
                                    <p:cond delay="0"/>
                                  </p:stCondLst>
                                  <p:childTnLst>
                                    <p:set>
                                      <p:cBhvr>
                                        <p:cTn id="34" dur="1" fill="hold">
                                          <p:stCondLst>
                                            <p:cond delay="0"/>
                                          </p:stCondLst>
                                        </p:cTn>
                                        <p:tgtEl>
                                          <p:spTgt spid="101379">
                                            <p:txEl>
                                              <p:pRg st="5" end="5"/>
                                            </p:txEl>
                                          </p:spTgt>
                                        </p:tgtEl>
                                        <p:attrNameLst>
                                          <p:attrName>style.visibility</p:attrName>
                                        </p:attrNameLst>
                                      </p:cBhvr>
                                      <p:to>
                                        <p:strVal val="visible"/>
                                      </p:to>
                                    </p:set>
                                    <p:animEffect transition="in" filter="wipe(left)">
                                      <p:cBhvr>
                                        <p:cTn id="35" dur="2000"/>
                                        <p:tgtEl>
                                          <p:spTgt spid="101379">
                                            <p:txEl>
                                              <p:pRg st="5" end="5"/>
                                            </p:txEl>
                                          </p:spTgt>
                                        </p:tgtEl>
                                      </p:cBhvr>
                                    </p:animEffect>
                                  </p:childTnLst>
                                </p:cTn>
                              </p:par>
                            </p:childTnLst>
                          </p:cTn>
                        </p:par>
                        <p:par>
                          <p:cTn id="36" fill="hold" nodeType="afterGroup">
                            <p:stCondLst>
                              <p:cond delay="14000"/>
                            </p:stCondLst>
                            <p:childTnLst>
                              <p:par>
                                <p:cTn id="37" presetID="22" presetClass="entr" presetSubtype="8" fill="hold" grpId="0" nodeType="afterEffect">
                                  <p:stCondLst>
                                    <p:cond delay="0"/>
                                  </p:stCondLst>
                                  <p:childTnLst>
                                    <p:set>
                                      <p:cBhvr>
                                        <p:cTn id="38" dur="1" fill="hold">
                                          <p:stCondLst>
                                            <p:cond delay="0"/>
                                          </p:stCondLst>
                                        </p:cTn>
                                        <p:tgtEl>
                                          <p:spTgt spid="101379">
                                            <p:txEl>
                                              <p:pRg st="6" end="6"/>
                                            </p:txEl>
                                          </p:spTgt>
                                        </p:tgtEl>
                                        <p:attrNameLst>
                                          <p:attrName>style.visibility</p:attrName>
                                        </p:attrNameLst>
                                      </p:cBhvr>
                                      <p:to>
                                        <p:strVal val="visible"/>
                                      </p:to>
                                    </p:set>
                                    <p:animEffect transition="in" filter="wipe(left)">
                                      <p:cBhvr>
                                        <p:cTn id="39" dur="3000"/>
                                        <p:tgtEl>
                                          <p:spTgt spid="101379">
                                            <p:txEl>
                                              <p:pRg st="6" end="6"/>
                                            </p:txEl>
                                          </p:spTgt>
                                        </p:tgtEl>
                                      </p:cBhvr>
                                    </p:animEffect>
                                  </p:childTnLst>
                                </p:cTn>
                              </p:par>
                            </p:childTnLst>
                          </p:cTn>
                        </p:par>
                        <p:par>
                          <p:cTn id="40" fill="hold" nodeType="afterGroup">
                            <p:stCondLst>
                              <p:cond delay="17000"/>
                            </p:stCondLst>
                            <p:childTnLst>
                              <p:par>
                                <p:cTn id="41" presetID="22" presetClass="entr" presetSubtype="8" fill="hold" grpId="0" nodeType="afterEffect">
                                  <p:stCondLst>
                                    <p:cond delay="0"/>
                                  </p:stCondLst>
                                  <p:childTnLst>
                                    <p:set>
                                      <p:cBhvr>
                                        <p:cTn id="42" dur="1" fill="hold">
                                          <p:stCondLst>
                                            <p:cond delay="0"/>
                                          </p:stCondLst>
                                        </p:cTn>
                                        <p:tgtEl>
                                          <p:spTgt spid="101379">
                                            <p:txEl>
                                              <p:pRg st="7" end="7"/>
                                            </p:txEl>
                                          </p:spTgt>
                                        </p:tgtEl>
                                        <p:attrNameLst>
                                          <p:attrName>style.visibility</p:attrName>
                                        </p:attrNameLst>
                                      </p:cBhvr>
                                      <p:to>
                                        <p:strVal val="visible"/>
                                      </p:to>
                                    </p:set>
                                    <p:animEffect transition="in" filter="wipe(left)">
                                      <p:cBhvr>
                                        <p:cTn id="43" dur="2000"/>
                                        <p:tgtEl>
                                          <p:spTgt spid="101379">
                                            <p:txEl>
                                              <p:pRg st="7" end="7"/>
                                            </p:txEl>
                                          </p:spTgt>
                                        </p:tgtEl>
                                      </p:cBhvr>
                                    </p:animEffect>
                                  </p:childTnLst>
                                </p:cTn>
                              </p:par>
                            </p:childTnLst>
                          </p:cTn>
                        </p:par>
                        <p:par>
                          <p:cTn id="44" fill="hold" nodeType="afterGroup">
                            <p:stCondLst>
                              <p:cond delay="19000"/>
                            </p:stCondLst>
                            <p:childTnLst>
                              <p:par>
                                <p:cTn id="45" presetID="22" presetClass="entr" presetSubtype="8" fill="hold" grpId="0" nodeType="afterEffect">
                                  <p:stCondLst>
                                    <p:cond delay="0"/>
                                  </p:stCondLst>
                                  <p:childTnLst>
                                    <p:set>
                                      <p:cBhvr>
                                        <p:cTn id="46" dur="1" fill="hold">
                                          <p:stCondLst>
                                            <p:cond delay="0"/>
                                          </p:stCondLst>
                                        </p:cTn>
                                        <p:tgtEl>
                                          <p:spTgt spid="101379">
                                            <p:txEl>
                                              <p:pRg st="8" end="8"/>
                                            </p:txEl>
                                          </p:spTgt>
                                        </p:tgtEl>
                                        <p:attrNameLst>
                                          <p:attrName>style.visibility</p:attrName>
                                        </p:attrNameLst>
                                      </p:cBhvr>
                                      <p:to>
                                        <p:strVal val="visible"/>
                                      </p:to>
                                    </p:set>
                                    <p:animEffect transition="in" filter="wipe(left)">
                                      <p:cBhvr>
                                        <p:cTn id="47" dur="2000"/>
                                        <p:tgtEl>
                                          <p:spTgt spid="101379">
                                            <p:txEl>
                                              <p:pRg st="8" end="8"/>
                                            </p:txEl>
                                          </p:spTgt>
                                        </p:tgtEl>
                                      </p:cBhvr>
                                    </p:animEffect>
                                  </p:childTnLst>
                                </p:cTn>
                              </p:par>
                            </p:childTnLst>
                          </p:cTn>
                        </p:par>
                        <p:par>
                          <p:cTn id="48" fill="hold" nodeType="afterGroup">
                            <p:stCondLst>
                              <p:cond delay="21000"/>
                            </p:stCondLst>
                            <p:childTnLst>
                              <p:par>
                                <p:cTn id="49" presetID="22" presetClass="entr" presetSubtype="8" fill="hold" grpId="0" nodeType="afterEffect">
                                  <p:stCondLst>
                                    <p:cond delay="0"/>
                                  </p:stCondLst>
                                  <p:childTnLst>
                                    <p:set>
                                      <p:cBhvr>
                                        <p:cTn id="50" dur="1" fill="hold">
                                          <p:stCondLst>
                                            <p:cond delay="0"/>
                                          </p:stCondLst>
                                        </p:cTn>
                                        <p:tgtEl>
                                          <p:spTgt spid="101379">
                                            <p:txEl>
                                              <p:pRg st="9" end="9"/>
                                            </p:txEl>
                                          </p:spTgt>
                                        </p:tgtEl>
                                        <p:attrNameLst>
                                          <p:attrName>style.visibility</p:attrName>
                                        </p:attrNameLst>
                                      </p:cBhvr>
                                      <p:to>
                                        <p:strVal val="visible"/>
                                      </p:to>
                                    </p:set>
                                    <p:animEffect transition="in" filter="wipe(left)">
                                      <p:cBhvr>
                                        <p:cTn id="51" dur="2000"/>
                                        <p:tgtEl>
                                          <p:spTgt spid="1013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8" grpId="0"/>
      <p:bldP spid="1013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ChangeArrowheads="1" noChangeShapeType="1" noTextEdit="1"/>
          </p:cNvSpPr>
          <p:nvPr/>
        </p:nvSpPr>
        <p:spPr bwMode="auto">
          <a:xfrm>
            <a:off x="323850" y="0"/>
            <a:ext cx="6985000" cy="2232025"/>
          </a:xfrm>
          <a:prstGeom prst="rect">
            <a:avLst/>
          </a:prstGeom>
        </p:spPr>
        <p:txBody>
          <a:bodyPr wrap="none" fromWordArt="1">
            <a:prstTxWarp prst="textSlantUp">
              <a:avLst>
                <a:gd name="adj" fmla="val 32056"/>
              </a:avLst>
            </a:prstTxWarp>
          </a:bodyPr>
          <a:lstStyle/>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Конденсаторы переменной </a:t>
            </a:r>
          </a:p>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ёмкости</a:t>
            </a:r>
          </a:p>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с воздушным или твёрдым</a:t>
            </a:r>
          </a:p>
          <a:p>
            <a:pPr algn="ctr"/>
            <a:r>
              <a:rPr lang="ru-RU" sz="36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диэлектриком</a:t>
            </a:r>
          </a:p>
        </p:txBody>
      </p:sp>
      <p:sp>
        <p:nvSpPr>
          <p:cNvPr id="14339" name="Rectangle 5"/>
          <p:cNvSpPr>
            <a:spLocks noGrp="1" noChangeArrowheads="1"/>
          </p:cNvSpPr>
          <p:nvPr>
            <p:ph type="body" idx="1"/>
          </p:nvPr>
        </p:nvSpPr>
        <p:spPr>
          <a:xfrm>
            <a:off x="250825" y="1989138"/>
            <a:ext cx="8424863" cy="2879725"/>
          </a:xfrm>
          <a:noFill/>
        </p:spPr>
        <p:txBody>
          <a:bodyPr/>
          <a:lstStyle/>
          <a:p>
            <a:pPr marL="82550" indent="366713" algn="just" eaLnBrk="1" hangingPunct="1">
              <a:lnSpc>
                <a:spcPct val="90000"/>
              </a:lnSpc>
              <a:buFont typeface="Wingdings" pitchFamily="2" charset="2"/>
              <a:buNone/>
            </a:pPr>
            <a:r>
              <a:rPr lang="ru-RU" altLang="ru-RU" sz="2400" smtClean="0"/>
              <a:t>Часто используются конденсаторы переменной емкости с воздушным или твёрдым диэлектриком. Они состоят из двух систем металлических пластин, изолированных друг от друга. Одна система пластин неподвижна, вторая может вращаться вокруг оси. Вращая подвижную систему, плавно изменяют ёмкость конденсатора. </a:t>
            </a:r>
          </a:p>
        </p:txBody>
      </p:sp>
      <p:pic>
        <p:nvPicPr>
          <p:cNvPr id="1434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2500" y="4437063"/>
            <a:ext cx="2867025"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2805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ru-RU" altLang="ru-RU" sz="4000" b="1" i="1" u="sng" dirty="0" err="1" smtClean="0">
                <a:solidFill>
                  <a:schemeClr val="bg2"/>
                </a:solidFill>
              </a:rPr>
              <a:t>ЗакрепленЗЗие</a:t>
            </a:r>
            <a:r>
              <a:rPr lang="ru-RU" altLang="ru-RU" sz="4000" b="1" i="1" u="sng" dirty="0">
                <a:solidFill>
                  <a:schemeClr val="bg2"/>
                </a:solidFill>
              </a:rPr>
              <a:t>.</a:t>
            </a:r>
          </a:p>
        </p:txBody>
      </p:sp>
      <p:sp>
        <p:nvSpPr>
          <p:cNvPr id="102403" name="Rectangle 3"/>
          <p:cNvSpPr>
            <a:spLocks noGrp="1" noChangeArrowheads="1"/>
          </p:cNvSpPr>
          <p:nvPr>
            <p:ph type="body" idx="1"/>
          </p:nvPr>
        </p:nvSpPr>
        <p:spPr>
          <a:xfrm>
            <a:off x="457200" y="1600200"/>
            <a:ext cx="8229600" cy="5257800"/>
          </a:xfrm>
        </p:spPr>
        <p:txBody>
          <a:bodyPr/>
          <a:lstStyle/>
          <a:p>
            <a:pPr marL="609600" indent="-609600">
              <a:lnSpc>
                <a:spcPct val="90000"/>
              </a:lnSpc>
              <a:buFont typeface="Wingdings" pitchFamily="2" charset="2"/>
              <a:buAutoNum type="arabicPeriod"/>
            </a:pPr>
            <a:r>
              <a:rPr lang="ru-RU" altLang="ru-RU" dirty="0" smtClean="0"/>
              <a:t>Для </a:t>
            </a:r>
            <a:r>
              <a:rPr lang="ru-RU" altLang="ru-RU" dirty="0"/>
              <a:t>чего предназначены конденсаторы</a:t>
            </a:r>
            <a:r>
              <a:rPr lang="ru-RU" altLang="ru-RU" dirty="0" smtClean="0"/>
              <a:t>?</a:t>
            </a:r>
            <a:endParaRPr lang="ru-RU" altLang="ru-RU" dirty="0"/>
          </a:p>
          <a:p>
            <a:pPr marL="609600" indent="-609600">
              <a:lnSpc>
                <a:spcPct val="90000"/>
              </a:lnSpc>
              <a:buFont typeface="Wingdings" pitchFamily="2" charset="2"/>
              <a:buAutoNum type="arabicPeriod"/>
            </a:pPr>
            <a:r>
              <a:rPr lang="ru-RU" altLang="ru-RU" dirty="0"/>
              <a:t>Как устроен конденсатор?</a:t>
            </a:r>
          </a:p>
          <a:p>
            <a:pPr marL="609600" indent="-609600">
              <a:lnSpc>
                <a:spcPct val="90000"/>
              </a:lnSpc>
              <a:buFont typeface="Wingdings" pitchFamily="2" charset="2"/>
              <a:buAutoNum type="arabicPeriod"/>
            </a:pPr>
            <a:r>
              <a:rPr lang="ru-RU" altLang="ru-RU" dirty="0"/>
              <a:t>Для чего пространство между обкладками конденсатора заполняют диэлектриками?</a:t>
            </a:r>
          </a:p>
          <a:p>
            <a:pPr marL="609600" indent="-609600">
              <a:lnSpc>
                <a:spcPct val="90000"/>
              </a:lnSpc>
              <a:buFont typeface="Wingdings" pitchFamily="2" charset="2"/>
              <a:buAutoNum type="arabicPeriod"/>
            </a:pPr>
            <a:r>
              <a:rPr lang="ru-RU" altLang="ru-RU" dirty="0"/>
              <a:t>Чему равна </a:t>
            </a:r>
            <a:r>
              <a:rPr lang="ru-RU" altLang="ru-RU" dirty="0" smtClean="0"/>
              <a:t>электроемкость </a:t>
            </a:r>
            <a:r>
              <a:rPr lang="ru-RU" altLang="ru-RU" dirty="0"/>
              <a:t>заряженного </a:t>
            </a:r>
            <a:r>
              <a:rPr lang="ru-RU" altLang="ru-RU" dirty="0" smtClean="0"/>
              <a:t>конденсатора?</a:t>
            </a:r>
          </a:p>
          <a:p>
            <a:pPr marL="609600" indent="-609600">
              <a:lnSpc>
                <a:spcPct val="90000"/>
              </a:lnSpc>
              <a:buFont typeface="Wingdings" pitchFamily="2" charset="2"/>
              <a:buAutoNum type="arabicPeriod"/>
            </a:pPr>
            <a:r>
              <a:rPr lang="ru-RU" altLang="ru-RU" dirty="0" smtClean="0"/>
              <a:t>От чего зависит электроемкость</a:t>
            </a:r>
            <a:r>
              <a:rPr lang="ru-RU" altLang="ru-RU" dirty="0" smtClean="0"/>
              <a:t>?</a:t>
            </a:r>
          </a:p>
          <a:p>
            <a:pPr marL="609600" indent="-609600">
              <a:lnSpc>
                <a:spcPct val="90000"/>
              </a:lnSpc>
              <a:buFont typeface="Wingdings" pitchFamily="2" charset="2"/>
              <a:buAutoNum type="arabicPeriod"/>
            </a:pPr>
            <a:endParaRPr lang="ru-RU" altLang="ru-RU" dirty="0"/>
          </a:p>
        </p:txBody>
      </p:sp>
      <p:sp>
        <p:nvSpPr>
          <p:cNvPr id="4" name="Rectangle 2"/>
          <p:cNvSpPr>
            <a:spLocks noGrp="1" noChangeArrowheads="1"/>
          </p:cNvSpPr>
          <p:nvPr/>
        </p:nvSpPr>
        <p:spPr bwMode="auto">
          <a:xfrm>
            <a:off x="457200" y="188641"/>
            <a:ext cx="8229600" cy="1080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r>
              <a:rPr lang="ru-RU" altLang="ru-RU" sz="4000" b="1" i="1" u="sng" dirty="0">
                <a:solidFill>
                  <a:srgbClr val="00B050"/>
                </a:solidFill>
              </a:rPr>
              <a:t>Закрепление.</a:t>
            </a:r>
          </a:p>
        </p:txBody>
      </p:sp>
    </p:spTree>
    <p:extLst>
      <p:ext uri="{BB962C8B-B14F-4D97-AF65-F5344CB8AC3E}">
        <p14:creationId xmlns:p14="http://schemas.microsoft.com/office/powerpoint/2010/main" val="2679583285"/>
      </p:ext>
    </p:extLst>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768" decel="100000"/>
                                        <p:tgtEl>
                                          <p:spTgt spid="102402"/>
                                        </p:tgtEl>
                                      </p:cBhvr>
                                    </p:animEffect>
                                    <p:animScale>
                                      <p:cBhvr>
                                        <p:cTn id="8" dur="768" decel="100000"/>
                                        <p:tgtEl>
                                          <p:spTgt spid="102402"/>
                                        </p:tgtEl>
                                      </p:cBhvr>
                                      <p:from x="10000" y="10000"/>
                                      <p:to x="200000" y="450000"/>
                                    </p:animScale>
                                    <p:animScale>
                                      <p:cBhvr>
                                        <p:cTn id="9" dur="1230" accel="100000" fill="hold">
                                          <p:stCondLst>
                                            <p:cond delay="768"/>
                                          </p:stCondLst>
                                        </p:cTn>
                                        <p:tgtEl>
                                          <p:spTgt spid="102402"/>
                                        </p:tgtEl>
                                      </p:cBhvr>
                                      <p:from x="200000" y="450000"/>
                                      <p:to x="100000" y="100000"/>
                                    </p:animScale>
                                    <p:set>
                                      <p:cBhvr>
                                        <p:cTn id="10" dur="768" fill="hold"/>
                                        <p:tgtEl>
                                          <p:spTgt spid="102402"/>
                                        </p:tgtEl>
                                        <p:attrNameLst>
                                          <p:attrName>ppt_x</p:attrName>
                                        </p:attrNameLst>
                                      </p:cBhvr>
                                      <p:to>
                                        <p:strVal val="(0.5)"/>
                                      </p:to>
                                    </p:set>
                                    <p:anim from="(0.5)" to="(#ppt_x)" calcmode="lin" valueType="num">
                                      <p:cBhvr>
                                        <p:cTn id="11" dur="1230" accel="100000" fill="hold">
                                          <p:stCondLst>
                                            <p:cond delay="768"/>
                                          </p:stCondLst>
                                        </p:cTn>
                                        <p:tgtEl>
                                          <p:spTgt spid="102402"/>
                                        </p:tgtEl>
                                        <p:attrNameLst>
                                          <p:attrName>ppt_x</p:attrName>
                                        </p:attrNameLst>
                                      </p:cBhvr>
                                    </p:anim>
                                    <p:set>
                                      <p:cBhvr>
                                        <p:cTn id="12" dur="768" fill="hold"/>
                                        <p:tgtEl>
                                          <p:spTgt spid="102402"/>
                                        </p:tgtEl>
                                        <p:attrNameLst>
                                          <p:attrName>ppt_y</p:attrName>
                                        </p:attrNameLst>
                                      </p:cBhvr>
                                      <p:to>
                                        <p:strVal val="(#ppt_y+0.4)"/>
                                      </p:to>
                                    </p:set>
                                    <p:anim from="(#ppt_y+0.4)" to="(#ppt_y)" calcmode="lin" valueType="num">
                                      <p:cBhvr>
                                        <p:cTn id="13" dur="1230" accel="100000" fill="hold">
                                          <p:stCondLst>
                                            <p:cond delay="768"/>
                                          </p:stCondLst>
                                        </p:cTn>
                                        <p:tgtEl>
                                          <p:spTgt spid="102402"/>
                                        </p:tgtEl>
                                        <p:attrNameLst>
                                          <p:attrName>ppt_y</p:attrName>
                                        </p:attrNameLst>
                                      </p:cBhvr>
                                    </p:anim>
                                  </p:childTnLst>
                                </p:cTn>
                              </p:par>
                            </p:childTnLst>
                          </p:cTn>
                        </p:par>
                        <p:par>
                          <p:cTn id="14" fill="hold" nodeType="withGroup">
                            <p:stCondLst>
                              <p:cond delay="1998"/>
                            </p:stCondLst>
                            <p:childTnLst>
                              <p:par>
                                <p:cTn id="15" presetID="53" presetClass="entr" presetSubtype="0" fill="hold" grpId="0" nodeType="afterEffect">
                                  <p:stCondLst>
                                    <p:cond delay="0"/>
                                  </p:stCondLst>
                                  <p:childTnLst>
                                    <p:set>
                                      <p:cBhvr>
                                        <p:cTn id="16" dur="1" fill="hold">
                                          <p:stCondLst>
                                            <p:cond delay="0"/>
                                          </p:stCondLst>
                                        </p:cTn>
                                        <p:tgtEl>
                                          <p:spTgt spid="102403">
                                            <p:txEl>
                                              <p:pRg st="0" end="0"/>
                                            </p:txEl>
                                          </p:spTgt>
                                        </p:tgtEl>
                                        <p:attrNameLst>
                                          <p:attrName>style.visibility</p:attrName>
                                        </p:attrNameLst>
                                      </p:cBhvr>
                                      <p:to>
                                        <p:strVal val="visible"/>
                                      </p:to>
                                    </p:set>
                                    <p:anim calcmode="lin" valueType="num">
                                      <p:cBhvr>
                                        <p:cTn id="17" dur="500" fill="hold"/>
                                        <p:tgtEl>
                                          <p:spTgt spid="102403">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102403">
                                            <p:txEl>
                                              <p:pRg st="0" end="0"/>
                                            </p:txEl>
                                          </p:spTgt>
                                        </p:tgtEl>
                                        <p:attrNameLst>
                                          <p:attrName>ppt_h</p:attrName>
                                        </p:attrNameLst>
                                      </p:cBhvr>
                                      <p:tavLst>
                                        <p:tav tm="0">
                                          <p:val>
                                            <p:fltVal val="0"/>
                                          </p:val>
                                        </p:tav>
                                        <p:tav tm="100000">
                                          <p:val>
                                            <p:strVal val="#ppt_h"/>
                                          </p:val>
                                        </p:tav>
                                      </p:tavLst>
                                    </p:anim>
                                    <p:animEffect transition="in" filter="fade">
                                      <p:cBhvr>
                                        <p:cTn id="19" dur="500"/>
                                        <p:tgtEl>
                                          <p:spTgt spid="102403">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102403">
                                            <p:txEl>
                                              <p:pRg st="1" end="1"/>
                                            </p:txEl>
                                          </p:spTgt>
                                        </p:tgtEl>
                                        <p:attrNameLst>
                                          <p:attrName>style.visibility</p:attrName>
                                        </p:attrNameLst>
                                      </p:cBhvr>
                                      <p:to>
                                        <p:strVal val="visible"/>
                                      </p:to>
                                    </p:set>
                                    <p:anim calcmode="lin" valueType="num">
                                      <p:cBhvr>
                                        <p:cTn id="24" dur="500" fill="hold"/>
                                        <p:tgtEl>
                                          <p:spTgt spid="10240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102403">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10240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102403">
                                            <p:txEl>
                                              <p:pRg st="2" end="2"/>
                                            </p:txEl>
                                          </p:spTgt>
                                        </p:tgtEl>
                                        <p:attrNameLst>
                                          <p:attrName>style.visibility</p:attrName>
                                        </p:attrNameLst>
                                      </p:cBhvr>
                                      <p:to>
                                        <p:strVal val="visible"/>
                                      </p:to>
                                    </p:set>
                                    <p:anim calcmode="lin" valueType="num">
                                      <p:cBhvr>
                                        <p:cTn id="31" dur="500" fill="hold"/>
                                        <p:tgtEl>
                                          <p:spTgt spid="10240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102403">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102403">
                                            <p:txEl>
                                              <p:pRg st="2" end="2"/>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02403">
                                            <p:txEl>
                                              <p:pRg st="3" end="3"/>
                                            </p:txEl>
                                          </p:spTgt>
                                        </p:tgtEl>
                                        <p:attrNameLst>
                                          <p:attrName>style.visibility</p:attrName>
                                        </p:attrNameLst>
                                      </p:cBhvr>
                                      <p:to>
                                        <p:strVal val="visible"/>
                                      </p:to>
                                    </p:set>
                                    <p:anim calcmode="lin" valueType="num">
                                      <p:cBhvr>
                                        <p:cTn id="38" dur="500" fill="hold"/>
                                        <p:tgtEl>
                                          <p:spTgt spid="10240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102403">
                                            <p:txEl>
                                              <p:pRg st="3" end="3"/>
                                            </p:txEl>
                                          </p:spTgt>
                                        </p:tgtEl>
                                        <p:attrNameLst>
                                          <p:attrName>ppt_h</p:attrName>
                                        </p:attrNameLst>
                                      </p:cBhvr>
                                      <p:tavLst>
                                        <p:tav tm="0">
                                          <p:val>
                                            <p:fltVal val="0"/>
                                          </p:val>
                                        </p:tav>
                                        <p:tav tm="100000">
                                          <p:val>
                                            <p:strVal val="#ppt_h"/>
                                          </p:val>
                                        </p:tav>
                                      </p:tavLst>
                                    </p:anim>
                                    <p:animEffect transition="in" filter="fade">
                                      <p:cBhvr>
                                        <p:cTn id="40" dur="500"/>
                                        <p:tgtEl>
                                          <p:spTgt spid="10240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grpId="0" nodeType="clickEffect">
                                  <p:stCondLst>
                                    <p:cond delay="0"/>
                                  </p:stCondLst>
                                  <p:childTnLst>
                                    <p:set>
                                      <p:cBhvr>
                                        <p:cTn id="44" dur="1" fill="hold">
                                          <p:stCondLst>
                                            <p:cond delay="0"/>
                                          </p:stCondLst>
                                        </p:cTn>
                                        <p:tgtEl>
                                          <p:spTgt spid="102403">
                                            <p:txEl>
                                              <p:pRg st="4" end="4"/>
                                            </p:txEl>
                                          </p:spTgt>
                                        </p:tgtEl>
                                        <p:attrNameLst>
                                          <p:attrName>style.visibility</p:attrName>
                                        </p:attrNameLst>
                                      </p:cBhvr>
                                      <p:to>
                                        <p:strVal val="visible"/>
                                      </p:to>
                                    </p:set>
                                    <p:anim calcmode="lin" valueType="num">
                                      <p:cBhvr>
                                        <p:cTn id="45" dur="500" fill="hold"/>
                                        <p:tgtEl>
                                          <p:spTgt spid="102403">
                                            <p:txEl>
                                              <p:pRg st="4" end="4"/>
                                            </p:txEl>
                                          </p:spTgt>
                                        </p:tgtEl>
                                        <p:attrNameLst>
                                          <p:attrName>ppt_w</p:attrName>
                                        </p:attrNameLst>
                                      </p:cBhvr>
                                      <p:tavLst>
                                        <p:tav tm="0">
                                          <p:val>
                                            <p:fltVal val="0"/>
                                          </p:val>
                                        </p:tav>
                                        <p:tav tm="100000">
                                          <p:val>
                                            <p:strVal val="#ppt_w"/>
                                          </p:val>
                                        </p:tav>
                                      </p:tavLst>
                                    </p:anim>
                                    <p:anim calcmode="lin" valueType="num">
                                      <p:cBhvr>
                                        <p:cTn id="46" dur="500" fill="hold"/>
                                        <p:tgtEl>
                                          <p:spTgt spid="102403">
                                            <p:txEl>
                                              <p:pRg st="4" end="4"/>
                                            </p:txEl>
                                          </p:spTgt>
                                        </p:tgtEl>
                                        <p:attrNameLst>
                                          <p:attrName>ppt_h</p:attrName>
                                        </p:attrNameLst>
                                      </p:cBhvr>
                                      <p:tavLst>
                                        <p:tav tm="0">
                                          <p:val>
                                            <p:fltVal val="0"/>
                                          </p:val>
                                        </p:tav>
                                        <p:tav tm="100000">
                                          <p:val>
                                            <p:strVal val="#ppt_h"/>
                                          </p:val>
                                        </p:tav>
                                      </p:tavLst>
                                    </p:anim>
                                    <p:animEffect transition="in" filter="fade">
                                      <p:cBhvr>
                                        <p:cTn id="47" dur="500"/>
                                        <p:tgtEl>
                                          <p:spTgt spid="10240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P spid="10240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16" y="4000504"/>
            <a:ext cx="1143008" cy="369332"/>
          </a:xfrm>
          <a:prstGeom prst="rect">
            <a:avLst/>
          </a:prstGeom>
          <a:noFill/>
        </p:spPr>
        <p:txBody>
          <a:bodyPr wrap="square" rtlCol="0">
            <a:spAutoFit/>
          </a:bodyPr>
          <a:lstStyle/>
          <a:p>
            <a:endParaRPr lang="ru-RU" dirty="0"/>
          </a:p>
        </p:txBody>
      </p:sp>
      <p:sp>
        <p:nvSpPr>
          <p:cNvPr id="13" name="TextBox 12"/>
          <p:cNvSpPr txBox="1"/>
          <p:nvPr/>
        </p:nvSpPr>
        <p:spPr>
          <a:xfrm>
            <a:off x="8000992" y="4071942"/>
            <a:ext cx="1143008" cy="369332"/>
          </a:xfrm>
          <a:prstGeom prst="rect">
            <a:avLst/>
          </a:prstGeom>
          <a:noFill/>
        </p:spPr>
        <p:txBody>
          <a:bodyPr wrap="square" rtlCol="0">
            <a:spAutoFit/>
          </a:bodyPr>
          <a:lstStyle/>
          <a:p>
            <a:endParaRPr lang="ru-RU" dirty="0"/>
          </a:p>
        </p:txBody>
      </p:sp>
      <p:sp>
        <p:nvSpPr>
          <p:cNvPr id="14" name="TextBox 13"/>
          <p:cNvSpPr txBox="1"/>
          <p:nvPr/>
        </p:nvSpPr>
        <p:spPr>
          <a:xfrm>
            <a:off x="5500694" y="4071942"/>
            <a:ext cx="1143008" cy="369332"/>
          </a:xfrm>
          <a:prstGeom prst="rect">
            <a:avLst/>
          </a:prstGeom>
          <a:noFill/>
        </p:spPr>
        <p:txBody>
          <a:bodyPr wrap="square" rtlCol="0">
            <a:spAutoFit/>
          </a:bodyPr>
          <a:lstStyle/>
          <a:p>
            <a:endParaRPr lang="ru-RU" dirty="0"/>
          </a:p>
        </p:txBody>
      </p:sp>
      <p:sp>
        <p:nvSpPr>
          <p:cNvPr id="15" name="TextBox 14"/>
          <p:cNvSpPr txBox="1"/>
          <p:nvPr/>
        </p:nvSpPr>
        <p:spPr>
          <a:xfrm>
            <a:off x="2357422" y="3929066"/>
            <a:ext cx="1143008" cy="369332"/>
          </a:xfrm>
          <a:prstGeom prst="rect">
            <a:avLst/>
          </a:prstGeom>
          <a:noFill/>
        </p:spPr>
        <p:txBody>
          <a:bodyPr wrap="square" rtlCol="0">
            <a:spAutoFit/>
          </a:bodyPr>
          <a:lstStyle/>
          <a:p>
            <a:endParaRPr lang="ru-RU" dirty="0"/>
          </a:p>
        </p:txBody>
      </p:sp>
      <p:sp>
        <p:nvSpPr>
          <p:cNvPr id="16" name="TextBox 15"/>
          <p:cNvSpPr txBox="1"/>
          <p:nvPr/>
        </p:nvSpPr>
        <p:spPr>
          <a:xfrm>
            <a:off x="2509822" y="4081466"/>
            <a:ext cx="1143008" cy="369332"/>
          </a:xfrm>
          <a:prstGeom prst="rect">
            <a:avLst/>
          </a:prstGeom>
          <a:noFill/>
        </p:spPr>
        <p:txBody>
          <a:bodyPr wrap="square" rtlCol="0">
            <a:spAutoFit/>
          </a:bodyPr>
          <a:lstStyle/>
          <a:p>
            <a:endParaRPr lang="ru-RU" dirty="0"/>
          </a:p>
        </p:txBody>
      </p:sp>
      <p:sp>
        <p:nvSpPr>
          <p:cNvPr id="38" name="Прямоугольник 37"/>
          <p:cNvSpPr/>
          <p:nvPr/>
        </p:nvSpPr>
        <p:spPr>
          <a:xfrm>
            <a:off x="428596" y="1785926"/>
            <a:ext cx="8429684" cy="3416320"/>
          </a:xfrm>
          <a:prstGeom prst="rect">
            <a:avLst/>
          </a:prstGeom>
        </p:spPr>
        <p:txBody>
          <a:bodyPr wrap="square">
            <a:spAutoFit/>
          </a:bodyPr>
          <a:lstStyle/>
          <a:p>
            <a:r>
              <a:rPr lang="ru-RU" sz="3600" i="1" dirty="0" smtClean="0"/>
              <a:t>Расстояние между  пластинами квадратного плоского конденсатора со стороной </a:t>
            </a:r>
            <a:r>
              <a:rPr lang="ru-RU" sz="3600" i="1" dirty="0" smtClean="0"/>
              <a:t>20см </a:t>
            </a:r>
            <a:r>
              <a:rPr lang="ru-RU" sz="3600" i="1" dirty="0" smtClean="0"/>
              <a:t>равно 1мм. Какова разность потенциалов между пластинами, если заряд конденсатора </a:t>
            </a:r>
            <a:r>
              <a:rPr lang="ru-RU" sz="3600" i="1" dirty="0" smtClean="0"/>
              <a:t>2 </a:t>
            </a:r>
            <a:r>
              <a:rPr lang="ru-RU" sz="3600" i="1" dirty="0" err="1" smtClean="0"/>
              <a:t>нКл</a:t>
            </a:r>
            <a:r>
              <a:rPr lang="ru-RU" sz="3600" i="1" dirty="0" smtClean="0"/>
              <a:t>. </a:t>
            </a:r>
          </a:p>
        </p:txBody>
      </p:sp>
      <p:sp>
        <p:nvSpPr>
          <p:cNvPr id="39" name="TextBox 38"/>
          <p:cNvSpPr txBox="1"/>
          <p:nvPr/>
        </p:nvSpPr>
        <p:spPr>
          <a:xfrm>
            <a:off x="571472" y="571480"/>
            <a:ext cx="785818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задача</a:t>
            </a:r>
            <a:endParaRPr lang="ru-RU"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270356492"/>
      </p:ext>
    </p:extLst>
  </p:cSld>
  <p:clrMapOvr>
    <a:masterClrMapping/>
  </p:clrMapOvr>
  <p:transition spd="slow">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anim calcmode="lin" valueType="num">
                                      <p:cBhvr>
                                        <p:cTn id="7" dur="500" fill="hold"/>
                                        <p:tgtEl>
                                          <p:spTgt spid="39">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9">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9">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8">
                                            <p:txEl>
                                              <p:pRg st="0" end="0"/>
                                            </p:txEl>
                                          </p:spTgt>
                                        </p:tgtEl>
                                        <p:attrNameLst>
                                          <p:attrName>style.visibility</p:attrName>
                                        </p:attrNameLst>
                                      </p:cBhvr>
                                      <p:to>
                                        <p:strVal val="visible"/>
                                      </p:to>
                                    </p:set>
                                    <p:anim calcmode="lin" valueType="num">
                                      <p:cBhvr>
                                        <p:cTn id="15" dur="500" fill="hold"/>
                                        <p:tgtEl>
                                          <p:spTgt spid="38">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8">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8">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16" y="4000504"/>
            <a:ext cx="1143008" cy="369332"/>
          </a:xfrm>
          <a:prstGeom prst="rect">
            <a:avLst/>
          </a:prstGeom>
          <a:noFill/>
        </p:spPr>
        <p:txBody>
          <a:bodyPr wrap="square" rtlCol="0">
            <a:spAutoFit/>
          </a:bodyPr>
          <a:lstStyle/>
          <a:p>
            <a:endParaRPr lang="ru-RU" dirty="0"/>
          </a:p>
        </p:txBody>
      </p:sp>
      <p:sp>
        <p:nvSpPr>
          <p:cNvPr id="3" name="TextBox 2"/>
          <p:cNvSpPr txBox="1"/>
          <p:nvPr/>
        </p:nvSpPr>
        <p:spPr>
          <a:xfrm>
            <a:off x="8000992" y="4071942"/>
            <a:ext cx="1143008" cy="369332"/>
          </a:xfrm>
          <a:prstGeom prst="rect">
            <a:avLst/>
          </a:prstGeom>
          <a:noFill/>
        </p:spPr>
        <p:txBody>
          <a:bodyPr wrap="square" rtlCol="0">
            <a:spAutoFit/>
          </a:bodyPr>
          <a:lstStyle/>
          <a:p>
            <a:endParaRPr lang="ru-RU" dirty="0"/>
          </a:p>
        </p:txBody>
      </p:sp>
      <p:sp>
        <p:nvSpPr>
          <p:cNvPr id="4" name="TextBox 3"/>
          <p:cNvSpPr txBox="1"/>
          <p:nvPr/>
        </p:nvSpPr>
        <p:spPr>
          <a:xfrm>
            <a:off x="5500694" y="4071942"/>
            <a:ext cx="1143008" cy="369332"/>
          </a:xfrm>
          <a:prstGeom prst="rect">
            <a:avLst/>
          </a:prstGeom>
          <a:noFill/>
        </p:spPr>
        <p:txBody>
          <a:bodyPr wrap="square" rtlCol="0">
            <a:spAutoFit/>
          </a:bodyPr>
          <a:lstStyle/>
          <a:p>
            <a:endParaRPr lang="ru-RU" dirty="0"/>
          </a:p>
        </p:txBody>
      </p:sp>
      <p:sp>
        <p:nvSpPr>
          <p:cNvPr id="5" name="TextBox 4"/>
          <p:cNvSpPr txBox="1"/>
          <p:nvPr/>
        </p:nvSpPr>
        <p:spPr>
          <a:xfrm>
            <a:off x="2357422" y="3929066"/>
            <a:ext cx="1143008" cy="369332"/>
          </a:xfrm>
          <a:prstGeom prst="rect">
            <a:avLst/>
          </a:prstGeom>
          <a:noFill/>
        </p:spPr>
        <p:txBody>
          <a:bodyPr wrap="square" rtlCol="0">
            <a:spAutoFit/>
          </a:bodyPr>
          <a:lstStyle/>
          <a:p>
            <a:endParaRPr lang="ru-RU" dirty="0"/>
          </a:p>
        </p:txBody>
      </p:sp>
      <p:sp>
        <p:nvSpPr>
          <p:cNvPr id="6" name="TextBox 5"/>
          <p:cNvSpPr txBox="1"/>
          <p:nvPr/>
        </p:nvSpPr>
        <p:spPr>
          <a:xfrm>
            <a:off x="2509822" y="4081466"/>
            <a:ext cx="1143008" cy="369332"/>
          </a:xfrm>
          <a:prstGeom prst="rect">
            <a:avLst/>
          </a:prstGeom>
          <a:noFill/>
        </p:spPr>
        <p:txBody>
          <a:bodyPr wrap="square" rtlCol="0">
            <a:spAutoFit/>
          </a:bodyPr>
          <a:lstStyle/>
          <a:p>
            <a:endParaRPr lang="ru-RU" dirty="0"/>
          </a:p>
        </p:txBody>
      </p:sp>
      <p:sp>
        <p:nvSpPr>
          <p:cNvPr id="12" name="TextBox 11"/>
          <p:cNvSpPr txBox="1"/>
          <p:nvPr/>
        </p:nvSpPr>
        <p:spPr>
          <a:xfrm>
            <a:off x="785786" y="714356"/>
            <a:ext cx="6715172" cy="707886"/>
          </a:xfrm>
          <a:prstGeom prst="rect">
            <a:avLst/>
          </a:prstGeom>
          <a:noFill/>
        </p:spPr>
        <p:txBody>
          <a:bodyPr wrap="square" rtlCol="0">
            <a:spAutoFit/>
          </a:bodyPr>
          <a:lstStyle/>
          <a:p>
            <a:endParaRPr lang="ru-RU" sz="4000" dirty="0">
              <a:solidFill>
                <a:srgbClr val="FF0000"/>
              </a:solidFill>
            </a:endParaRPr>
          </a:p>
        </p:txBody>
      </p:sp>
      <p:sp>
        <p:nvSpPr>
          <p:cNvPr id="25" name="Содержимое 2"/>
          <p:cNvSpPr txBox="1">
            <a:spLocks/>
          </p:cNvSpPr>
          <p:nvPr/>
        </p:nvSpPr>
        <p:spPr>
          <a:xfrm>
            <a:off x="457200" y="1600200"/>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2" name="Содержимое 2"/>
          <p:cNvSpPr txBox="1">
            <a:spLocks/>
          </p:cNvSpPr>
          <p:nvPr/>
        </p:nvSpPr>
        <p:spPr bwMode="auto">
          <a:xfrm>
            <a:off x="457209" y="2500306"/>
            <a:ext cx="8229600" cy="36258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ru-RU"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5" name="Содержимое 2"/>
          <p:cNvSpPr txBox="1">
            <a:spLocks/>
          </p:cNvSpPr>
          <p:nvPr/>
        </p:nvSpPr>
        <p:spPr>
          <a:xfrm>
            <a:off x="457200" y="1600200"/>
            <a:ext cx="8229600" cy="4525963"/>
          </a:xfrm>
          <a:prstGeom prst="rect">
            <a:avLst/>
          </a:prstGeom>
        </p:spPr>
        <p:txBody>
          <a:bodyPr/>
          <a:lstStyle/>
          <a:p>
            <a:pPr marR="0" lvl="0" algn="l" defTabSz="914400" rtl="0" eaLnBrk="1" fontAlgn="auto" latinLnBrk="0" hangingPunct="1">
              <a:lnSpc>
                <a:spcPct val="100000"/>
              </a:lnSpc>
              <a:spcBef>
                <a:spcPct val="20000"/>
              </a:spcBef>
              <a:spcAft>
                <a:spcPts val="0"/>
              </a:spcAft>
              <a:buClrTx/>
              <a:buSzTx/>
              <a:tabLst/>
              <a:defRPr/>
            </a:pPr>
            <a:r>
              <a:rPr kumimoji="0" lang="ru-RU" sz="3200" b="0" i="0" u="none" strike="noStrike" kern="1200" cap="none" spc="0" normalizeH="0" baseline="0" noProof="0" dirty="0" smtClean="0">
                <a:ln>
                  <a:noFill/>
                </a:ln>
                <a:solidFill>
                  <a:schemeClr val="bg1"/>
                </a:solidFill>
                <a:effectLst/>
                <a:uLnTx/>
                <a:uFillTx/>
                <a:latin typeface="+mn-lt"/>
                <a:ea typeface="+mn-ea"/>
                <a:cs typeface="+mn-cs"/>
              </a:rPr>
              <a:t>:</a:t>
            </a:r>
            <a:endParaRPr kumimoji="0" lang="ru-RU" sz="32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3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91680" y="1500174"/>
            <a:ext cx="876300" cy="733425"/>
          </a:xfrm>
          <a:prstGeom prst="rect">
            <a:avLst/>
          </a:prstGeom>
          <a:noFill/>
          <a:ln w="9525">
            <a:noFill/>
            <a:miter lim="800000"/>
            <a:headEnd/>
            <a:tailEnd/>
          </a:ln>
        </p:spPr>
      </p:pic>
      <p:pic>
        <p:nvPicPr>
          <p:cNvPr id="3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923928" y="1500174"/>
            <a:ext cx="876300" cy="733425"/>
          </a:xfrm>
          <a:prstGeom prst="rect">
            <a:avLst/>
          </a:prstGeom>
          <a:noFill/>
          <a:ln w="9525">
            <a:noFill/>
            <a:miter lim="800000"/>
            <a:headEnd/>
            <a:tailEnd/>
          </a:ln>
        </p:spPr>
      </p:pic>
      <p:pic>
        <p:nvPicPr>
          <p:cNvPr id="38"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123728" y="2286000"/>
            <a:ext cx="3505200" cy="847725"/>
          </a:xfrm>
          <a:prstGeom prst="rect">
            <a:avLst/>
          </a:prstGeom>
          <a:noFill/>
          <a:ln w="9525">
            <a:noFill/>
            <a:miter lim="800000"/>
            <a:headEnd/>
            <a:tailEnd/>
          </a:ln>
        </p:spPr>
      </p:pic>
      <p:pic>
        <p:nvPicPr>
          <p:cNvPr id="3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914379" y="3523182"/>
            <a:ext cx="1666875" cy="742950"/>
          </a:xfrm>
          <a:prstGeom prst="rect">
            <a:avLst/>
          </a:prstGeom>
          <a:noFill/>
          <a:ln w="9525">
            <a:noFill/>
            <a:miter lim="800000"/>
            <a:headEnd/>
            <a:tailEnd/>
          </a:ln>
        </p:spPr>
      </p:pic>
      <p:sp>
        <p:nvSpPr>
          <p:cNvPr id="45" name="TextBox 44"/>
          <p:cNvSpPr txBox="1"/>
          <p:nvPr/>
        </p:nvSpPr>
        <p:spPr>
          <a:xfrm>
            <a:off x="928662" y="214290"/>
            <a:ext cx="7215238" cy="101566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Решение:</a:t>
            </a:r>
            <a:endParaRPr lang="ru-RU" sz="6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906872611"/>
      </p:ext>
    </p:extLst>
  </p:cSld>
  <p:clrMapOvr>
    <a:masterClrMapping/>
  </p:clrMapOvr>
  <p:transition spd="slow">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1000" fill="hold"/>
                                        <p:tgtEl>
                                          <p:spTgt spid="45"/>
                                        </p:tgtEl>
                                        <p:attrNameLst>
                                          <p:attrName>ppt_x</p:attrName>
                                        </p:attrNameLst>
                                      </p:cBhvr>
                                      <p:tavLst>
                                        <p:tav tm="0">
                                          <p:val>
                                            <p:strVal val="#ppt_x-.2"/>
                                          </p:val>
                                        </p:tav>
                                        <p:tav tm="100000">
                                          <p:val>
                                            <p:strVal val="#ppt_x"/>
                                          </p:val>
                                        </p:tav>
                                      </p:tavLst>
                                    </p:anim>
                                    <p:anim calcmode="lin" valueType="num">
                                      <p:cBhvr>
                                        <p:cTn id="8" dur="1000" fill="hold"/>
                                        <p:tgtEl>
                                          <p:spTgt spid="45"/>
                                        </p:tgtEl>
                                        <p:attrNameLst>
                                          <p:attrName>ppt_y</p:attrName>
                                        </p:attrNameLst>
                                      </p:cBhvr>
                                      <p:tavLst>
                                        <p:tav tm="0">
                                          <p:val>
                                            <p:strVal val="#ppt_y"/>
                                          </p:val>
                                        </p:tav>
                                        <p:tav tm="100000">
                                          <p:val>
                                            <p:strVal val="#ppt_y"/>
                                          </p:val>
                                        </p:tav>
                                      </p:tavLst>
                                    </p:anim>
                                    <p:animEffect transition="in" filter="wipe(right)" prLst="gradientSize: 0.1">
                                      <p:cBhvr>
                                        <p:cTn id="9" dur="1000"/>
                                        <p:tgtEl>
                                          <p:spTgt spid="4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5">
                                            <p:txEl>
                                              <p:pRg st="0" end="0"/>
                                            </p:txEl>
                                          </p:spTgt>
                                        </p:tgtEl>
                                        <p:attrNameLst>
                                          <p:attrName>style.visibility</p:attrName>
                                        </p:attrNameLst>
                                      </p:cBhvr>
                                      <p:to>
                                        <p:strVal val="visible"/>
                                      </p:to>
                                    </p:set>
                                    <p:anim calcmode="lin" valueType="num">
                                      <p:cBhvr additive="base">
                                        <p:cTn id="14" dur="500" fill="hold"/>
                                        <p:tgtEl>
                                          <p:spTgt spid="3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6"/>
                                        </p:tgtEl>
                                        <p:attrNameLst>
                                          <p:attrName>style.visibility</p:attrName>
                                        </p:attrNameLst>
                                      </p:cBhvr>
                                      <p:to>
                                        <p:strVal val="visible"/>
                                      </p:to>
                                    </p:set>
                                    <p:anim calcmode="lin" valueType="num">
                                      <p:cBhvr additive="base">
                                        <p:cTn id="20" dur="500" fill="hold"/>
                                        <p:tgtEl>
                                          <p:spTgt spid="36"/>
                                        </p:tgtEl>
                                        <p:attrNameLst>
                                          <p:attrName>ppt_x</p:attrName>
                                        </p:attrNameLst>
                                      </p:cBhvr>
                                      <p:tavLst>
                                        <p:tav tm="0">
                                          <p:val>
                                            <p:strVal val="#ppt_x"/>
                                          </p:val>
                                        </p:tav>
                                        <p:tav tm="100000">
                                          <p:val>
                                            <p:strVal val="#ppt_x"/>
                                          </p:val>
                                        </p:tav>
                                      </p:tavLst>
                                    </p:anim>
                                    <p:anim calcmode="lin" valueType="num">
                                      <p:cBhvr additive="base">
                                        <p:cTn id="21" dur="500" fill="hold"/>
                                        <p:tgtEl>
                                          <p:spTgt spid="3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7"/>
                                        </p:tgtEl>
                                        <p:attrNameLst>
                                          <p:attrName>style.visibility</p:attrName>
                                        </p:attrNameLst>
                                      </p:cBhvr>
                                      <p:to>
                                        <p:strVal val="visible"/>
                                      </p:to>
                                    </p:set>
                                    <p:anim calcmode="lin" valueType="num">
                                      <p:cBhvr additive="base">
                                        <p:cTn id="24" dur="500" fill="hold"/>
                                        <p:tgtEl>
                                          <p:spTgt spid="37"/>
                                        </p:tgtEl>
                                        <p:attrNameLst>
                                          <p:attrName>ppt_x</p:attrName>
                                        </p:attrNameLst>
                                      </p:cBhvr>
                                      <p:tavLst>
                                        <p:tav tm="0">
                                          <p:val>
                                            <p:strVal val="#ppt_x"/>
                                          </p:val>
                                        </p:tav>
                                        <p:tav tm="100000">
                                          <p:val>
                                            <p:strVal val="#ppt_x"/>
                                          </p:val>
                                        </p:tav>
                                      </p:tavLst>
                                    </p:anim>
                                    <p:anim calcmode="lin" valueType="num">
                                      <p:cBhvr additive="base">
                                        <p:cTn id="25" dur="500" fill="hold"/>
                                        <p:tgtEl>
                                          <p:spTgt spid="37"/>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8"/>
                                        </p:tgtEl>
                                        <p:attrNameLst>
                                          <p:attrName>style.visibility</p:attrName>
                                        </p:attrNameLst>
                                      </p:cBhvr>
                                      <p:to>
                                        <p:strVal val="visible"/>
                                      </p:to>
                                    </p:set>
                                    <p:anim calcmode="lin" valueType="num">
                                      <p:cBhvr additive="base">
                                        <p:cTn id="28" dur="500" fill="hold"/>
                                        <p:tgtEl>
                                          <p:spTgt spid="38"/>
                                        </p:tgtEl>
                                        <p:attrNameLst>
                                          <p:attrName>ppt_x</p:attrName>
                                        </p:attrNameLst>
                                      </p:cBhvr>
                                      <p:tavLst>
                                        <p:tav tm="0">
                                          <p:val>
                                            <p:strVal val="#ppt_x"/>
                                          </p:val>
                                        </p:tav>
                                        <p:tav tm="100000">
                                          <p:val>
                                            <p:strVal val="#ppt_x"/>
                                          </p:val>
                                        </p:tav>
                                      </p:tavLst>
                                    </p:anim>
                                    <p:anim calcmode="lin" valueType="num">
                                      <p:cBhvr additive="base">
                                        <p:cTn id="29" dur="500" fill="hold"/>
                                        <p:tgtEl>
                                          <p:spTgt spid="38"/>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additive="base">
                                        <p:cTn id="32" dur="500" fill="hold"/>
                                        <p:tgtEl>
                                          <p:spTgt spid="39"/>
                                        </p:tgtEl>
                                        <p:attrNameLst>
                                          <p:attrName>ppt_x</p:attrName>
                                        </p:attrNameLst>
                                      </p:cBhvr>
                                      <p:tavLst>
                                        <p:tav tm="0">
                                          <p:val>
                                            <p:strVal val="#ppt_x"/>
                                          </p:val>
                                        </p:tav>
                                        <p:tav tm="100000">
                                          <p:val>
                                            <p:strVal val="#ppt_x"/>
                                          </p:val>
                                        </p:tav>
                                      </p:tavLst>
                                    </p:anim>
                                    <p:anim calcmode="lin" valueType="num">
                                      <p:cBhvr additive="base">
                                        <p:cTn id="33"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785794"/>
            <a:ext cx="8286808" cy="4524315"/>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endParaRPr lang="ru-RU" sz="3600" b="1" dirty="0" smtClean="0">
              <a:ln w="11430">
                <a:solidFill>
                  <a:srgbClr val="FF0000"/>
                </a:solidFill>
              </a:ln>
              <a:solidFill>
                <a:srgbClr val="002060"/>
              </a:solidFill>
              <a:effectLst>
                <a:outerShdw blurRad="80000" dist="40000" dir="5040000" algn="tl">
                  <a:srgbClr val="000000">
                    <a:alpha val="30000"/>
                  </a:srgbClr>
                </a:outerShdw>
              </a:effectLst>
            </a:endParaRPr>
          </a:p>
          <a:p>
            <a:r>
              <a:rPr lang="ru-RU" sz="3200" b="1" i="1" u="sng" dirty="0" smtClean="0">
                <a:ln w="11430">
                  <a:solidFill>
                    <a:srgbClr val="7030A0"/>
                  </a:solidFill>
                </a:ln>
                <a:solidFill>
                  <a:srgbClr val="002060"/>
                </a:solidFill>
                <a:effectLst>
                  <a:outerShdw blurRad="80000" dist="40000" dir="5040000" algn="tl">
                    <a:srgbClr val="000000">
                      <a:alpha val="30000"/>
                    </a:srgbClr>
                  </a:outerShdw>
                </a:effectLst>
              </a:rPr>
              <a:t>Цель:</a:t>
            </a:r>
            <a:r>
              <a:rPr lang="ru-RU" sz="3200" b="1" dirty="0" smtClean="0">
                <a:ln w="11430">
                  <a:solidFill>
                    <a:srgbClr val="FF0000"/>
                  </a:solidFill>
                </a:ln>
                <a:solidFill>
                  <a:srgbClr val="002060"/>
                </a:solidFill>
                <a:effectLst>
                  <a:outerShdw blurRad="80000" dist="40000" dir="5040000" algn="tl">
                    <a:srgbClr val="000000">
                      <a:alpha val="30000"/>
                    </a:srgbClr>
                  </a:outerShdw>
                </a:effectLst>
              </a:rPr>
              <a:t>  </a:t>
            </a:r>
            <a:r>
              <a:rPr lang="ru-RU" sz="3600" b="1" dirty="0" smtClean="0">
                <a:ln w="11430">
                  <a:solidFill>
                    <a:srgbClr val="FF0000"/>
                  </a:solidFill>
                </a:ln>
                <a:solidFill>
                  <a:srgbClr val="002060"/>
                </a:solidFill>
                <a:effectLst>
                  <a:outerShdw blurRad="80000" dist="40000" dir="5040000" algn="tl">
                    <a:srgbClr val="000000">
                      <a:alpha val="30000"/>
                    </a:srgbClr>
                  </a:outerShdw>
                </a:effectLst>
              </a:rPr>
              <a:t>Сформировать представление </a:t>
            </a:r>
            <a:r>
              <a:rPr lang="ru-RU" sz="3600" b="1" dirty="0" smtClean="0">
                <a:ln w="11430">
                  <a:solidFill>
                    <a:srgbClr val="FF0000"/>
                  </a:solidFill>
                </a:ln>
                <a:solidFill>
                  <a:srgbClr val="002060"/>
                </a:solidFill>
                <a:effectLst>
                  <a:outerShdw blurRad="80000" dist="40000" dir="5040000" algn="tl">
                    <a:srgbClr val="000000">
                      <a:alpha val="30000"/>
                    </a:srgbClr>
                  </a:outerShdw>
                </a:effectLst>
              </a:rPr>
              <a:t>о конденсаторе, об электроёмкости </a:t>
            </a:r>
            <a:r>
              <a:rPr lang="ru-RU" sz="3600" b="1" dirty="0" smtClean="0">
                <a:ln w="11430">
                  <a:solidFill>
                    <a:srgbClr val="FF0000"/>
                  </a:solidFill>
                </a:ln>
                <a:solidFill>
                  <a:srgbClr val="002060"/>
                </a:solidFill>
                <a:effectLst>
                  <a:outerShdw blurRad="80000" dist="40000" dir="5040000" algn="tl">
                    <a:srgbClr val="000000">
                      <a:alpha val="30000"/>
                    </a:srgbClr>
                  </a:outerShdw>
                </a:effectLst>
              </a:rPr>
              <a:t>конденсатора, ввести единицу измерения электроёмкости,   рассмотреть зависимость ёмкости конденсатора от его геометрической  конструкции.  </a:t>
            </a:r>
            <a:endParaRPr lang="ru-RU" sz="3600" b="1" dirty="0">
              <a:ln w="11430">
                <a:solidFill>
                  <a:srgbClr val="FF0000"/>
                </a:solidFill>
              </a:ln>
              <a:solidFill>
                <a:srgbClr val="002060"/>
              </a:soli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2056097309"/>
      </p:ext>
    </p:extLst>
  </p:cSld>
  <p:clrMapOvr>
    <a:masterClrMapping/>
  </p:clrMapOvr>
  <p:transition spd="slow">
    <p:newsflash/>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ru-RU" altLang="ru-RU" b="1" i="1" u="sng"/>
              <a:t>Итог урока:</a:t>
            </a:r>
          </a:p>
        </p:txBody>
      </p:sp>
      <p:sp>
        <p:nvSpPr>
          <p:cNvPr id="123907" name="Rectangle 3"/>
          <p:cNvSpPr>
            <a:spLocks noGrp="1" noChangeArrowheads="1"/>
          </p:cNvSpPr>
          <p:nvPr>
            <p:ph type="body" idx="1"/>
          </p:nvPr>
        </p:nvSpPr>
        <p:spPr>
          <a:xfrm>
            <a:off x="457200" y="2205038"/>
            <a:ext cx="8229600" cy="3925887"/>
          </a:xfrm>
        </p:spPr>
        <p:txBody>
          <a:bodyPr/>
          <a:lstStyle/>
          <a:p>
            <a:r>
              <a:rPr lang="ru-RU" altLang="ru-RU" i="1"/>
              <a:t>Что нового, интересного узнали сегодня на уроке ?</a:t>
            </a:r>
          </a:p>
          <a:p>
            <a:r>
              <a:rPr lang="ru-RU" altLang="ru-RU" i="1"/>
              <a:t>Чему учились?</a:t>
            </a:r>
          </a:p>
        </p:txBody>
      </p:sp>
    </p:spTree>
    <p:extLst>
      <p:ext uri="{BB962C8B-B14F-4D97-AF65-F5344CB8AC3E}">
        <p14:creationId xmlns:p14="http://schemas.microsoft.com/office/powerpoint/2010/main" val="3250748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16" y="4000504"/>
            <a:ext cx="1143008" cy="369332"/>
          </a:xfrm>
          <a:prstGeom prst="rect">
            <a:avLst/>
          </a:prstGeom>
          <a:noFill/>
        </p:spPr>
        <p:txBody>
          <a:bodyPr wrap="square" rtlCol="0">
            <a:spAutoFit/>
          </a:bodyPr>
          <a:lstStyle/>
          <a:p>
            <a:endParaRPr lang="ru-RU" dirty="0"/>
          </a:p>
        </p:txBody>
      </p:sp>
      <p:sp>
        <p:nvSpPr>
          <p:cNvPr id="3" name="TextBox 2"/>
          <p:cNvSpPr txBox="1"/>
          <p:nvPr/>
        </p:nvSpPr>
        <p:spPr>
          <a:xfrm>
            <a:off x="8000992" y="4071942"/>
            <a:ext cx="1143008" cy="369332"/>
          </a:xfrm>
          <a:prstGeom prst="rect">
            <a:avLst/>
          </a:prstGeom>
          <a:noFill/>
        </p:spPr>
        <p:txBody>
          <a:bodyPr wrap="square" rtlCol="0">
            <a:spAutoFit/>
          </a:bodyPr>
          <a:lstStyle/>
          <a:p>
            <a:endParaRPr lang="ru-RU" dirty="0"/>
          </a:p>
        </p:txBody>
      </p:sp>
      <p:sp>
        <p:nvSpPr>
          <p:cNvPr id="4" name="TextBox 3"/>
          <p:cNvSpPr txBox="1"/>
          <p:nvPr/>
        </p:nvSpPr>
        <p:spPr>
          <a:xfrm>
            <a:off x="5500694" y="4071942"/>
            <a:ext cx="1143008" cy="369332"/>
          </a:xfrm>
          <a:prstGeom prst="rect">
            <a:avLst/>
          </a:prstGeom>
          <a:noFill/>
        </p:spPr>
        <p:txBody>
          <a:bodyPr wrap="square" rtlCol="0">
            <a:spAutoFit/>
          </a:bodyPr>
          <a:lstStyle/>
          <a:p>
            <a:endParaRPr lang="ru-RU" dirty="0"/>
          </a:p>
        </p:txBody>
      </p:sp>
      <p:sp>
        <p:nvSpPr>
          <p:cNvPr id="5" name="TextBox 4"/>
          <p:cNvSpPr txBox="1"/>
          <p:nvPr/>
        </p:nvSpPr>
        <p:spPr>
          <a:xfrm>
            <a:off x="2357422" y="3929066"/>
            <a:ext cx="1143008" cy="369332"/>
          </a:xfrm>
          <a:prstGeom prst="rect">
            <a:avLst/>
          </a:prstGeom>
          <a:noFill/>
        </p:spPr>
        <p:txBody>
          <a:bodyPr wrap="square" rtlCol="0">
            <a:spAutoFit/>
          </a:bodyPr>
          <a:lstStyle/>
          <a:p>
            <a:endParaRPr lang="ru-RU" dirty="0"/>
          </a:p>
        </p:txBody>
      </p:sp>
      <p:sp>
        <p:nvSpPr>
          <p:cNvPr id="6" name="TextBox 5"/>
          <p:cNvSpPr txBox="1"/>
          <p:nvPr/>
        </p:nvSpPr>
        <p:spPr>
          <a:xfrm>
            <a:off x="2509822" y="4081466"/>
            <a:ext cx="1143008" cy="369332"/>
          </a:xfrm>
          <a:prstGeom prst="rect">
            <a:avLst/>
          </a:prstGeom>
          <a:noFill/>
        </p:spPr>
        <p:txBody>
          <a:bodyPr wrap="square" rtlCol="0">
            <a:spAutoFit/>
          </a:bodyPr>
          <a:lstStyle/>
          <a:p>
            <a:endParaRPr lang="ru-RU" dirty="0"/>
          </a:p>
        </p:txBody>
      </p:sp>
      <p:sp>
        <p:nvSpPr>
          <p:cNvPr id="12" name="TextBox 11"/>
          <p:cNvSpPr txBox="1"/>
          <p:nvPr/>
        </p:nvSpPr>
        <p:spPr>
          <a:xfrm>
            <a:off x="785786" y="714356"/>
            <a:ext cx="6715172" cy="707886"/>
          </a:xfrm>
          <a:prstGeom prst="rect">
            <a:avLst/>
          </a:prstGeom>
          <a:noFill/>
        </p:spPr>
        <p:txBody>
          <a:bodyPr wrap="square" rtlCol="0">
            <a:spAutoFit/>
          </a:bodyPr>
          <a:lstStyle/>
          <a:p>
            <a:pPr algn="ctr"/>
            <a:r>
              <a:rPr lang="ru-RU" sz="4000" dirty="0" smtClean="0">
                <a:solidFill>
                  <a:srgbClr val="FF0000"/>
                </a:solidFill>
              </a:rPr>
              <a:t>Домашнее задание:</a:t>
            </a:r>
            <a:endParaRPr lang="ru-RU" sz="4000" dirty="0">
              <a:solidFill>
                <a:srgbClr val="FF0000"/>
              </a:solidFill>
            </a:endParaRPr>
          </a:p>
        </p:txBody>
      </p:sp>
      <p:sp>
        <p:nvSpPr>
          <p:cNvPr id="13" name="TextBox 12"/>
          <p:cNvSpPr txBox="1"/>
          <p:nvPr/>
        </p:nvSpPr>
        <p:spPr>
          <a:xfrm>
            <a:off x="1000100" y="1714488"/>
            <a:ext cx="7072362" cy="95410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ru-RU" sz="2800" dirty="0" smtClean="0">
                <a:solidFill>
                  <a:schemeClr val="accent6">
                    <a:lumMod val="50000"/>
                  </a:schemeClr>
                </a:solidFill>
              </a:rPr>
              <a:t>§ 99, 100</a:t>
            </a:r>
          </a:p>
          <a:p>
            <a:r>
              <a:rPr lang="ru-RU" sz="2800" dirty="0" smtClean="0">
                <a:solidFill>
                  <a:schemeClr val="accent6">
                    <a:lumMod val="50000"/>
                  </a:schemeClr>
                </a:solidFill>
              </a:rPr>
              <a:t>Упр. </a:t>
            </a:r>
            <a:r>
              <a:rPr lang="ru-RU" sz="2800" dirty="0" smtClean="0">
                <a:solidFill>
                  <a:schemeClr val="accent6">
                    <a:lumMod val="50000"/>
                  </a:schemeClr>
                </a:solidFill>
              </a:rPr>
              <a:t>18</a:t>
            </a:r>
            <a:endParaRPr lang="ru-RU" sz="2800" dirty="0">
              <a:solidFill>
                <a:schemeClr val="accent6">
                  <a:lumMod val="50000"/>
                </a:schemeClr>
              </a:solidFill>
            </a:endParaRPr>
          </a:p>
        </p:txBody>
      </p:sp>
    </p:spTree>
    <p:extLst>
      <p:ext uri="{BB962C8B-B14F-4D97-AF65-F5344CB8AC3E}">
        <p14:creationId xmlns:p14="http://schemas.microsoft.com/office/powerpoint/2010/main" val="1372953470"/>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500" fill="hold"/>
                                        <p:tgtEl>
                                          <p:spTgt spid="1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2">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13"/>
                                        </p:tgtEl>
                                        <p:attrNameLst>
                                          <p:attrName>style.visibility</p:attrName>
                                        </p:attrNameLst>
                                      </p:cBhvr>
                                      <p:to>
                                        <p:strVal val="visible"/>
                                      </p:to>
                                    </p:set>
                                    <p:anim calcmode="lin" valueType="num">
                                      <p:cBhvr>
                                        <p:cTn id="16" dur="500" fill="hold"/>
                                        <p:tgtEl>
                                          <p:spTgt spid="13"/>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13"/>
                                        </p:tgtEl>
                                        <p:attrNameLst>
                                          <p:attrName>ppt_y</p:attrName>
                                        </p:attrNameLst>
                                      </p:cBhvr>
                                      <p:tavLst>
                                        <p:tav tm="0">
                                          <p:val>
                                            <p:strVal val="#ppt_y"/>
                                          </p:val>
                                        </p:tav>
                                        <p:tav tm="100000">
                                          <p:val>
                                            <p:strVal val="#ppt_y"/>
                                          </p:val>
                                        </p:tav>
                                      </p:tavLst>
                                    </p:anim>
                                    <p:anim calcmode="lin" valueType="num">
                                      <p:cBhvr>
                                        <p:cTn id="18" dur="500" fill="hold"/>
                                        <p:tgtEl>
                                          <p:spTgt spid="13"/>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13"/>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16" y="4000504"/>
            <a:ext cx="1143008" cy="369332"/>
          </a:xfrm>
          <a:prstGeom prst="rect">
            <a:avLst/>
          </a:prstGeom>
          <a:noFill/>
        </p:spPr>
        <p:txBody>
          <a:bodyPr wrap="square" rtlCol="0">
            <a:spAutoFit/>
          </a:bodyPr>
          <a:lstStyle/>
          <a:p>
            <a:endParaRPr lang="ru-RU" dirty="0"/>
          </a:p>
        </p:txBody>
      </p:sp>
      <p:sp>
        <p:nvSpPr>
          <p:cNvPr id="13" name="TextBox 12"/>
          <p:cNvSpPr txBox="1"/>
          <p:nvPr/>
        </p:nvSpPr>
        <p:spPr>
          <a:xfrm>
            <a:off x="8000992" y="4071942"/>
            <a:ext cx="1143008" cy="369332"/>
          </a:xfrm>
          <a:prstGeom prst="rect">
            <a:avLst/>
          </a:prstGeom>
          <a:noFill/>
        </p:spPr>
        <p:txBody>
          <a:bodyPr wrap="square" rtlCol="0">
            <a:spAutoFit/>
          </a:bodyPr>
          <a:lstStyle/>
          <a:p>
            <a:endParaRPr lang="ru-RU" dirty="0"/>
          </a:p>
        </p:txBody>
      </p:sp>
      <p:sp>
        <p:nvSpPr>
          <p:cNvPr id="14" name="TextBox 13"/>
          <p:cNvSpPr txBox="1"/>
          <p:nvPr/>
        </p:nvSpPr>
        <p:spPr>
          <a:xfrm>
            <a:off x="5500694" y="4071942"/>
            <a:ext cx="1143008" cy="369332"/>
          </a:xfrm>
          <a:prstGeom prst="rect">
            <a:avLst/>
          </a:prstGeom>
          <a:noFill/>
        </p:spPr>
        <p:txBody>
          <a:bodyPr wrap="square" rtlCol="0">
            <a:spAutoFit/>
          </a:bodyPr>
          <a:lstStyle/>
          <a:p>
            <a:endParaRPr lang="ru-RU" dirty="0"/>
          </a:p>
        </p:txBody>
      </p:sp>
      <p:sp>
        <p:nvSpPr>
          <p:cNvPr id="15" name="TextBox 14"/>
          <p:cNvSpPr txBox="1"/>
          <p:nvPr/>
        </p:nvSpPr>
        <p:spPr>
          <a:xfrm>
            <a:off x="2357422" y="3929066"/>
            <a:ext cx="1143008" cy="369332"/>
          </a:xfrm>
          <a:prstGeom prst="rect">
            <a:avLst/>
          </a:prstGeom>
          <a:noFill/>
        </p:spPr>
        <p:txBody>
          <a:bodyPr wrap="square" rtlCol="0">
            <a:spAutoFit/>
          </a:bodyPr>
          <a:lstStyle/>
          <a:p>
            <a:endParaRPr lang="ru-RU" dirty="0"/>
          </a:p>
        </p:txBody>
      </p:sp>
      <p:sp>
        <p:nvSpPr>
          <p:cNvPr id="16" name="TextBox 15"/>
          <p:cNvSpPr txBox="1"/>
          <p:nvPr/>
        </p:nvSpPr>
        <p:spPr>
          <a:xfrm>
            <a:off x="2509822" y="4081466"/>
            <a:ext cx="1143008" cy="369332"/>
          </a:xfrm>
          <a:prstGeom prst="rect">
            <a:avLst/>
          </a:prstGeom>
          <a:noFill/>
        </p:spPr>
        <p:txBody>
          <a:bodyPr wrap="square" rtlCol="0">
            <a:spAutoFit/>
          </a:bodyPr>
          <a:lstStyle/>
          <a:p>
            <a:endParaRPr lang="ru-RU" dirty="0"/>
          </a:p>
        </p:txBody>
      </p:sp>
      <p:sp>
        <p:nvSpPr>
          <p:cNvPr id="17" name="Прямоугольник 16"/>
          <p:cNvSpPr/>
          <p:nvPr/>
        </p:nvSpPr>
        <p:spPr>
          <a:xfrm>
            <a:off x="571472" y="1714488"/>
            <a:ext cx="8072494" cy="5016758"/>
          </a:xfrm>
          <a:prstGeom prst="rect">
            <a:avLst/>
          </a:prstGeom>
        </p:spPr>
        <p:txBody>
          <a:bodyPr wrap="square">
            <a:spAutoFit/>
          </a:bodyPr>
          <a:lstStyle/>
          <a:p>
            <a:r>
              <a:rPr lang="ru-RU" sz="3200" dirty="0" smtClean="0">
                <a:ln>
                  <a:solidFill>
                    <a:srgbClr val="7030A0"/>
                  </a:solidFill>
                </a:ln>
              </a:rPr>
              <a:t>1</a:t>
            </a:r>
            <a:r>
              <a:rPr lang="ru-RU" sz="3200" dirty="0" smtClean="0">
                <a:ln>
                  <a:solidFill>
                    <a:srgbClr val="7030A0"/>
                  </a:solidFill>
                </a:ln>
                <a:solidFill>
                  <a:srgbClr val="7030A0"/>
                </a:solidFill>
              </a:rPr>
              <a:t>. Закон Кулона:</a:t>
            </a:r>
          </a:p>
          <a:p>
            <a:r>
              <a:rPr lang="ru-RU" sz="3200" dirty="0" smtClean="0">
                <a:ln>
                  <a:solidFill>
                    <a:srgbClr val="7030A0"/>
                  </a:solidFill>
                </a:ln>
                <a:solidFill>
                  <a:srgbClr val="7030A0"/>
                </a:solidFill>
              </a:rPr>
              <a:t>2. Силовая характеристика поля – это…</a:t>
            </a:r>
          </a:p>
          <a:p>
            <a:r>
              <a:rPr lang="ru-RU" sz="3200" dirty="0" smtClean="0">
                <a:ln>
                  <a:solidFill>
                    <a:srgbClr val="7030A0"/>
                  </a:solidFill>
                </a:ln>
                <a:solidFill>
                  <a:srgbClr val="7030A0"/>
                </a:solidFill>
              </a:rPr>
              <a:t>3</a:t>
            </a:r>
            <a:r>
              <a:rPr lang="ru-RU" sz="3200" dirty="0" smtClean="0">
                <a:ln>
                  <a:solidFill>
                    <a:srgbClr val="7030A0"/>
                  </a:solidFill>
                </a:ln>
                <a:solidFill>
                  <a:srgbClr val="7030A0"/>
                </a:solidFill>
              </a:rPr>
              <a:t>. Напряженность </a:t>
            </a:r>
            <a:r>
              <a:rPr lang="ru-RU" sz="3200" dirty="0" smtClean="0">
                <a:ln>
                  <a:solidFill>
                    <a:srgbClr val="7030A0"/>
                  </a:solidFill>
                </a:ln>
                <a:solidFill>
                  <a:srgbClr val="7030A0"/>
                </a:solidFill>
              </a:rPr>
              <a:t>можно найти по формуле:</a:t>
            </a:r>
          </a:p>
          <a:p>
            <a:r>
              <a:rPr lang="ru-RU" sz="3200" dirty="0" smtClean="0">
                <a:ln>
                  <a:solidFill>
                    <a:srgbClr val="7030A0"/>
                  </a:solidFill>
                </a:ln>
                <a:solidFill>
                  <a:srgbClr val="7030A0"/>
                </a:solidFill>
              </a:rPr>
              <a:t>4. Напряженность поля точечного заряда:</a:t>
            </a:r>
          </a:p>
          <a:p>
            <a:r>
              <a:rPr lang="ru-RU" sz="3200" dirty="0" smtClean="0">
                <a:ln>
                  <a:solidFill>
                    <a:srgbClr val="7030A0"/>
                  </a:solidFill>
                </a:ln>
                <a:solidFill>
                  <a:srgbClr val="7030A0"/>
                </a:solidFill>
              </a:rPr>
              <a:t>5. Напряжённость поля плоскости:</a:t>
            </a:r>
          </a:p>
          <a:p>
            <a:r>
              <a:rPr lang="ru-RU" sz="3200" dirty="0" smtClean="0">
                <a:ln>
                  <a:solidFill>
                    <a:srgbClr val="7030A0"/>
                  </a:solidFill>
                </a:ln>
                <a:solidFill>
                  <a:srgbClr val="7030A0"/>
                </a:solidFill>
              </a:rPr>
              <a:t>6. </a:t>
            </a:r>
            <a:r>
              <a:rPr lang="ru-RU" sz="3200" dirty="0" smtClean="0">
                <a:ln>
                  <a:solidFill>
                    <a:srgbClr val="7030A0"/>
                  </a:solidFill>
                </a:ln>
                <a:solidFill>
                  <a:srgbClr val="7030A0"/>
                </a:solidFill>
              </a:rPr>
              <a:t>За направление напряженности          </a:t>
            </a:r>
          </a:p>
          <a:p>
            <a:r>
              <a:rPr lang="ru-RU" sz="3200" dirty="0">
                <a:ln>
                  <a:solidFill>
                    <a:srgbClr val="7030A0"/>
                  </a:solidFill>
                </a:ln>
                <a:solidFill>
                  <a:srgbClr val="7030A0"/>
                </a:solidFill>
              </a:rPr>
              <a:t> </a:t>
            </a:r>
            <a:r>
              <a:rPr lang="ru-RU" sz="3200" dirty="0" smtClean="0">
                <a:ln>
                  <a:solidFill>
                    <a:srgbClr val="7030A0"/>
                  </a:solidFill>
                </a:ln>
                <a:solidFill>
                  <a:srgbClr val="7030A0"/>
                </a:solidFill>
              </a:rPr>
              <a:t>    принимают…</a:t>
            </a:r>
            <a:endParaRPr lang="ru-RU" sz="3200" dirty="0" smtClean="0">
              <a:ln>
                <a:solidFill>
                  <a:srgbClr val="7030A0"/>
                </a:solidFill>
              </a:ln>
              <a:solidFill>
                <a:srgbClr val="7030A0"/>
              </a:solidFill>
            </a:endParaRPr>
          </a:p>
          <a:p>
            <a:r>
              <a:rPr lang="ru-RU" sz="3200" dirty="0">
                <a:ln>
                  <a:solidFill>
                    <a:srgbClr val="7030A0"/>
                  </a:solidFill>
                </a:ln>
                <a:solidFill>
                  <a:srgbClr val="7030A0"/>
                </a:solidFill>
              </a:rPr>
              <a:t>7</a:t>
            </a:r>
            <a:r>
              <a:rPr lang="ru-RU" sz="3200" dirty="0" smtClean="0">
                <a:ln>
                  <a:solidFill>
                    <a:srgbClr val="7030A0"/>
                  </a:solidFill>
                </a:ln>
                <a:solidFill>
                  <a:srgbClr val="7030A0"/>
                </a:solidFill>
              </a:rPr>
              <a:t>. </a:t>
            </a:r>
            <a:r>
              <a:rPr lang="ru-RU" sz="3200" dirty="0" smtClean="0">
                <a:ln>
                  <a:solidFill>
                    <a:srgbClr val="7030A0"/>
                  </a:solidFill>
                </a:ln>
                <a:solidFill>
                  <a:srgbClr val="7030A0"/>
                </a:solidFill>
              </a:rPr>
              <a:t>Энергетическая характеристика поля – это</a:t>
            </a:r>
            <a:r>
              <a:rPr lang="ru-RU" sz="3200" dirty="0" smtClean="0">
                <a:ln>
                  <a:solidFill>
                    <a:srgbClr val="7030A0"/>
                  </a:solidFill>
                </a:ln>
                <a:solidFill>
                  <a:srgbClr val="7030A0"/>
                </a:solidFill>
              </a:rPr>
              <a:t>…</a:t>
            </a:r>
          </a:p>
          <a:p>
            <a:r>
              <a:rPr lang="ru-RU" sz="3200" dirty="0" smtClean="0">
                <a:ln>
                  <a:solidFill>
                    <a:srgbClr val="7030A0"/>
                  </a:solidFill>
                </a:ln>
                <a:solidFill>
                  <a:srgbClr val="7030A0"/>
                </a:solidFill>
              </a:rPr>
              <a:t>8.  Дайте характеристику </a:t>
            </a:r>
            <a:endParaRPr lang="ru-RU" sz="3200" dirty="0" smtClean="0">
              <a:ln>
                <a:solidFill>
                  <a:srgbClr val="7030A0"/>
                </a:solidFill>
              </a:ln>
              <a:solidFill>
                <a:srgbClr val="7030A0"/>
              </a:solidFill>
            </a:endParaRPr>
          </a:p>
        </p:txBody>
      </p:sp>
      <p:sp>
        <p:nvSpPr>
          <p:cNvPr id="18" name="TextBox 17"/>
          <p:cNvSpPr txBox="1"/>
          <p:nvPr/>
        </p:nvSpPr>
        <p:spPr>
          <a:xfrm>
            <a:off x="1285852" y="642918"/>
            <a:ext cx="7215238" cy="1200329"/>
          </a:xfrm>
          <a:prstGeom prst="rect">
            <a:avLst/>
          </a:prstGeom>
          <a:noFill/>
        </p:spPr>
        <p:txBody>
          <a:bodyPr wrap="square" rtlCol="0">
            <a:spAutoFit/>
          </a:bodyPr>
          <a:lstStyle/>
          <a:p>
            <a:r>
              <a:rPr lang="ru-RU" sz="7200" u="sng" dirty="0" smtClean="0">
                <a:ln>
                  <a:solidFill>
                    <a:srgbClr val="0070C0"/>
                  </a:solidFill>
                </a:ln>
              </a:rPr>
              <a:t>Повторим…</a:t>
            </a:r>
            <a:endParaRPr lang="ru-RU" sz="7200" u="sng" dirty="0">
              <a:ln>
                <a:solidFill>
                  <a:srgbClr val="0070C0"/>
                </a:solidFill>
              </a:ln>
            </a:endParaRPr>
          </a:p>
        </p:txBody>
      </p:sp>
    </p:spTree>
    <p:extLst>
      <p:ext uri="{BB962C8B-B14F-4D97-AF65-F5344CB8AC3E}">
        <p14:creationId xmlns:p14="http://schemas.microsoft.com/office/powerpoint/2010/main" val="2016299515"/>
      </p:ext>
    </p:extLst>
  </p:cSld>
  <p:clrMapOvr>
    <a:masterClrMapping/>
  </p:clrMapOvr>
  <p:transition spd="slow">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18"/>
                                        </p:tgtEl>
                                        <p:attrNameLst>
                                          <p:attrName>style.visibility</p:attrName>
                                        </p:attrNameLst>
                                      </p:cBhvr>
                                      <p:to>
                                        <p:strVal val="visible"/>
                                      </p:to>
                                    </p:set>
                                    <p:anim calcmode="lin" valueType="num">
                                      <p:cBhvr>
                                        <p:cTn id="7"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8"/>
                                        </p:tgtEl>
                                        <p:attrNameLst>
                                          <p:attrName>ppt_y</p:attrName>
                                        </p:attrNameLst>
                                      </p:cBhvr>
                                      <p:tavLst>
                                        <p:tav tm="0">
                                          <p:val>
                                            <p:strVal val="#ppt_y"/>
                                          </p:val>
                                        </p:tav>
                                        <p:tav tm="100000">
                                          <p:val>
                                            <p:strVal val="#ppt_y"/>
                                          </p:val>
                                        </p:tav>
                                      </p:tavLst>
                                    </p:anim>
                                    <p:anim calcmode="lin" valueType="num">
                                      <p:cBhvr>
                                        <p:cTn id="9"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nodeType="clickEffect">
                                  <p:stCondLst>
                                    <p:cond delay="0"/>
                                  </p:stCondLst>
                                  <p:iterate type="lt">
                                    <p:tmPct val="50000"/>
                                  </p:iterate>
                                  <p:childTnLst>
                                    <p:set>
                                      <p:cBhvr>
                                        <p:cTn id="15" dur="1" fill="hold">
                                          <p:stCondLst>
                                            <p:cond delay="0"/>
                                          </p:stCondLst>
                                        </p:cTn>
                                        <p:tgtEl>
                                          <p:spTgt spid="17">
                                            <p:txEl>
                                              <p:pRg st="0" end="0"/>
                                            </p:txEl>
                                          </p:spTgt>
                                        </p:tgtEl>
                                        <p:attrNameLst>
                                          <p:attrName>style.visibility</p:attrName>
                                        </p:attrNameLst>
                                      </p:cBhvr>
                                      <p:to>
                                        <p:strVal val="visible"/>
                                      </p:to>
                                    </p:set>
                                    <p:anim calcmode="discrete" valueType="clr">
                                      <p:cBhvr override="childStyle">
                                        <p:cTn id="16" dur="80"/>
                                        <p:tgtEl>
                                          <p:spTgt spid="17">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7">
                                            <p:txEl>
                                              <p:pRg st="0" end="0"/>
                                            </p:txEl>
                                          </p:spTgt>
                                        </p:tgtEl>
                                        <p:attrNameLst>
                                          <p:attrName>fillcolor</p:attrName>
                                        </p:attrNameLst>
                                      </p:cBhvr>
                                      <p:tavLst>
                                        <p:tav tm="0">
                                          <p:val>
                                            <p:clrVal>
                                              <a:schemeClr val="accent2"/>
                                            </p:clrVal>
                                          </p:val>
                                        </p:tav>
                                        <p:tav tm="50000">
                                          <p:val>
                                            <p:clrVal>
                                              <a:schemeClr val="hlink"/>
                                            </p:clrVal>
                                          </p:val>
                                        </p:tav>
                                      </p:tavLst>
                                    </p:anim>
                                    <p:set>
                                      <p:cBhvr>
                                        <p:cTn id="18" dur="80"/>
                                        <p:tgtEl>
                                          <p:spTgt spid="17">
                                            <p:txEl>
                                              <p:pRg st="0" end="0"/>
                                            </p:txEl>
                                          </p:spTgt>
                                        </p:tgtEl>
                                        <p:attrNameLst>
                                          <p:attrName>fill.type</p:attrName>
                                        </p:attrNameLst>
                                      </p:cBhvr>
                                      <p:to>
                                        <p:strVal val="solid"/>
                                      </p:to>
                                    </p:se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17">
                                            <p:txEl>
                                              <p:pRg st="1" end="1"/>
                                            </p:txEl>
                                          </p:spTgt>
                                        </p:tgtEl>
                                        <p:attrNameLst>
                                          <p:attrName>style.visibility</p:attrName>
                                        </p:attrNameLst>
                                      </p:cBhvr>
                                      <p:to>
                                        <p:strVal val="visible"/>
                                      </p:to>
                                    </p:set>
                                    <p:anim calcmode="discrete" valueType="clr">
                                      <p:cBhvr override="childStyle">
                                        <p:cTn id="23" dur="80"/>
                                        <p:tgtEl>
                                          <p:spTgt spid="17">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17">
                                            <p:txEl>
                                              <p:pRg st="1" end="1"/>
                                            </p:txEl>
                                          </p:spTgt>
                                        </p:tgtEl>
                                        <p:attrNameLst>
                                          <p:attrName>fillcolor</p:attrName>
                                        </p:attrNameLst>
                                      </p:cBhvr>
                                      <p:tavLst>
                                        <p:tav tm="0">
                                          <p:val>
                                            <p:clrVal>
                                              <a:schemeClr val="accent2"/>
                                            </p:clrVal>
                                          </p:val>
                                        </p:tav>
                                        <p:tav tm="50000">
                                          <p:val>
                                            <p:clrVal>
                                              <a:schemeClr val="hlink"/>
                                            </p:clrVal>
                                          </p:val>
                                        </p:tav>
                                      </p:tavLst>
                                    </p:anim>
                                    <p:set>
                                      <p:cBhvr>
                                        <p:cTn id="25" dur="80"/>
                                        <p:tgtEl>
                                          <p:spTgt spid="17">
                                            <p:txEl>
                                              <p:pRg st="1" end="1"/>
                                            </p:txEl>
                                          </p:spTgt>
                                        </p:tgtEl>
                                        <p:attrNameLst>
                                          <p:attrName>fill.type</p:attrName>
                                        </p:attrNameLst>
                                      </p:cBhvr>
                                      <p:to>
                                        <p:strVal val="solid"/>
                                      </p:to>
                                    </p:set>
                                  </p:childTnLst>
                                </p:cTn>
                              </p:par>
                            </p:childTnLst>
                          </p:cTn>
                        </p:par>
                      </p:childTnLst>
                    </p:cTn>
                  </p:par>
                  <p:par>
                    <p:cTn id="26" fill="hold">
                      <p:stCondLst>
                        <p:cond delay="indefinite"/>
                      </p:stCondLst>
                      <p:childTnLst>
                        <p:par>
                          <p:cTn id="27" fill="hold">
                            <p:stCondLst>
                              <p:cond delay="0"/>
                            </p:stCondLst>
                            <p:childTnLst>
                              <p:par>
                                <p:cTn id="28" presetID="27" presetClass="entr" presetSubtype="0" fill="hold" nodeType="clickEffect">
                                  <p:stCondLst>
                                    <p:cond delay="0"/>
                                  </p:stCondLst>
                                  <p:iterate type="lt">
                                    <p:tmPct val="50000"/>
                                  </p:iterate>
                                  <p:childTnLst>
                                    <p:set>
                                      <p:cBhvr>
                                        <p:cTn id="29" dur="1" fill="hold">
                                          <p:stCondLst>
                                            <p:cond delay="0"/>
                                          </p:stCondLst>
                                        </p:cTn>
                                        <p:tgtEl>
                                          <p:spTgt spid="17">
                                            <p:txEl>
                                              <p:pRg st="2" end="2"/>
                                            </p:txEl>
                                          </p:spTgt>
                                        </p:tgtEl>
                                        <p:attrNameLst>
                                          <p:attrName>style.visibility</p:attrName>
                                        </p:attrNameLst>
                                      </p:cBhvr>
                                      <p:to>
                                        <p:strVal val="visible"/>
                                      </p:to>
                                    </p:set>
                                    <p:anim calcmode="discrete" valueType="clr">
                                      <p:cBhvr override="childStyle">
                                        <p:cTn id="30" dur="80"/>
                                        <p:tgtEl>
                                          <p:spTgt spid="17">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17">
                                            <p:txEl>
                                              <p:pRg st="2" end="2"/>
                                            </p:txEl>
                                          </p:spTgt>
                                        </p:tgtEl>
                                        <p:attrNameLst>
                                          <p:attrName>fillcolor</p:attrName>
                                        </p:attrNameLst>
                                      </p:cBhvr>
                                      <p:tavLst>
                                        <p:tav tm="0">
                                          <p:val>
                                            <p:clrVal>
                                              <a:schemeClr val="accent2"/>
                                            </p:clrVal>
                                          </p:val>
                                        </p:tav>
                                        <p:tav tm="50000">
                                          <p:val>
                                            <p:clrVal>
                                              <a:schemeClr val="hlink"/>
                                            </p:clrVal>
                                          </p:val>
                                        </p:tav>
                                      </p:tavLst>
                                    </p:anim>
                                    <p:set>
                                      <p:cBhvr>
                                        <p:cTn id="32" dur="80"/>
                                        <p:tgtEl>
                                          <p:spTgt spid="17">
                                            <p:txEl>
                                              <p:pRg st="2" end="2"/>
                                            </p:txEl>
                                          </p:spTgt>
                                        </p:tgtEl>
                                        <p:attrNameLst>
                                          <p:attrName>fill.type</p:attrName>
                                        </p:attrNameLst>
                                      </p:cBhvr>
                                      <p:to>
                                        <p:strVal val="solid"/>
                                      </p:to>
                                    </p:se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nodeType="clickEffect">
                                  <p:stCondLst>
                                    <p:cond delay="0"/>
                                  </p:stCondLst>
                                  <p:iterate type="lt">
                                    <p:tmPct val="50000"/>
                                  </p:iterate>
                                  <p:childTnLst>
                                    <p:set>
                                      <p:cBhvr>
                                        <p:cTn id="36" dur="1" fill="hold">
                                          <p:stCondLst>
                                            <p:cond delay="0"/>
                                          </p:stCondLst>
                                        </p:cTn>
                                        <p:tgtEl>
                                          <p:spTgt spid="17">
                                            <p:txEl>
                                              <p:pRg st="3" end="3"/>
                                            </p:txEl>
                                          </p:spTgt>
                                        </p:tgtEl>
                                        <p:attrNameLst>
                                          <p:attrName>style.visibility</p:attrName>
                                        </p:attrNameLst>
                                      </p:cBhvr>
                                      <p:to>
                                        <p:strVal val="visible"/>
                                      </p:to>
                                    </p:set>
                                    <p:anim calcmode="discrete" valueType="clr">
                                      <p:cBhvr override="childStyle">
                                        <p:cTn id="37" dur="80"/>
                                        <p:tgtEl>
                                          <p:spTgt spid="17">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7">
                                            <p:txEl>
                                              <p:pRg st="3" end="3"/>
                                            </p:txEl>
                                          </p:spTgt>
                                        </p:tgtEl>
                                        <p:attrNameLst>
                                          <p:attrName>fillcolor</p:attrName>
                                        </p:attrNameLst>
                                      </p:cBhvr>
                                      <p:tavLst>
                                        <p:tav tm="0">
                                          <p:val>
                                            <p:clrVal>
                                              <a:schemeClr val="accent2"/>
                                            </p:clrVal>
                                          </p:val>
                                        </p:tav>
                                        <p:tav tm="50000">
                                          <p:val>
                                            <p:clrVal>
                                              <a:schemeClr val="hlink"/>
                                            </p:clrVal>
                                          </p:val>
                                        </p:tav>
                                      </p:tavLst>
                                    </p:anim>
                                    <p:set>
                                      <p:cBhvr>
                                        <p:cTn id="39" dur="80"/>
                                        <p:tgtEl>
                                          <p:spTgt spid="17">
                                            <p:txEl>
                                              <p:pRg st="3" end="3"/>
                                            </p:txEl>
                                          </p:spTgt>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27" presetClass="entr" presetSubtype="0" fill="hold" nodeType="clickEffect">
                                  <p:stCondLst>
                                    <p:cond delay="0"/>
                                  </p:stCondLst>
                                  <p:iterate type="lt">
                                    <p:tmPct val="50000"/>
                                  </p:iterate>
                                  <p:childTnLst>
                                    <p:set>
                                      <p:cBhvr>
                                        <p:cTn id="43" dur="1" fill="hold">
                                          <p:stCondLst>
                                            <p:cond delay="0"/>
                                          </p:stCondLst>
                                        </p:cTn>
                                        <p:tgtEl>
                                          <p:spTgt spid="17">
                                            <p:txEl>
                                              <p:pRg st="4" end="4"/>
                                            </p:txEl>
                                          </p:spTgt>
                                        </p:tgtEl>
                                        <p:attrNameLst>
                                          <p:attrName>style.visibility</p:attrName>
                                        </p:attrNameLst>
                                      </p:cBhvr>
                                      <p:to>
                                        <p:strVal val="visible"/>
                                      </p:to>
                                    </p:set>
                                    <p:anim calcmode="discrete" valueType="clr">
                                      <p:cBhvr override="childStyle">
                                        <p:cTn id="44" dur="80"/>
                                        <p:tgtEl>
                                          <p:spTgt spid="17">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17">
                                            <p:txEl>
                                              <p:pRg st="4" end="4"/>
                                            </p:txEl>
                                          </p:spTgt>
                                        </p:tgtEl>
                                        <p:attrNameLst>
                                          <p:attrName>fillcolor</p:attrName>
                                        </p:attrNameLst>
                                      </p:cBhvr>
                                      <p:tavLst>
                                        <p:tav tm="0">
                                          <p:val>
                                            <p:clrVal>
                                              <a:schemeClr val="accent2"/>
                                            </p:clrVal>
                                          </p:val>
                                        </p:tav>
                                        <p:tav tm="50000">
                                          <p:val>
                                            <p:clrVal>
                                              <a:schemeClr val="hlink"/>
                                            </p:clrVal>
                                          </p:val>
                                        </p:tav>
                                      </p:tavLst>
                                    </p:anim>
                                    <p:set>
                                      <p:cBhvr>
                                        <p:cTn id="46" dur="80"/>
                                        <p:tgtEl>
                                          <p:spTgt spid="17">
                                            <p:txEl>
                                              <p:pRg st="4" end="4"/>
                                            </p:txEl>
                                          </p:spTgt>
                                        </p:tgtEl>
                                        <p:attrNameLst>
                                          <p:attrName>fill.type</p:attrName>
                                        </p:attrNameLst>
                                      </p:cBhvr>
                                      <p:to>
                                        <p:strVal val="solid"/>
                                      </p:to>
                                    </p:set>
                                  </p:childTnLst>
                                </p:cTn>
                              </p:par>
                            </p:childTnLst>
                          </p:cTn>
                        </p:par>
                      </p:childTnLst>
                    </p:cTn>
                  </p:par>
                  <p:par>
                    <p:cTn id="47" fill="hold">
                      <p:stCondLst>
                        <p:cond delay="indefinite"/>
                      </p:stCondLst>
                      <p:childTnLst>
                        <p:par>
                          <p:cTn id="48" fill="hold">
                            <p:stCondLst>
                              <p:cond delay="0"/>
                            </p:stCondLst>
                            <p:childTnLst>
                              <p:par>
                                <p:cTn id="49" presetID="27" presetClass="entr" presetSubtype="0" fill="hold" nodeType="clickEffect">
                                  <p:stCondLst>
                                    <p:cond delay="0"/>
                                  </p:stCondLst>
                                  <p:iterate type="lt">
                                    <p:tmPct val="50000"/>
                                  </p:iterate>
                                  <p:childTnLst>
                                    <p:set>
                                      <p:cBhvr>
                                        <p:cTn id="50" dur="1" fill="hold">
                                          <p:stCondLst>
                                            <p:cond delay="0"/>
                                          </p:stCondLst>
                                        </p:cTn>
                                        <p:tgtEl>
                                          <p:spTgt spid="17">
                                            <p:txEl>
                                              <p:pRg st="5" end="5"/>
                                            </p:txEl>
                                          </p:spTgt>
                                        </p:tgtEl>
                                        <p:attrNameLst>
                                          <p:attrName>style.visibility</p:attrName>
                                        </p:attrNameLst>
                                      </p:cBhvr>
                                      <p:to>
                                        <p:strVal val="visible"/>
                                      </p:to>
                                    </p:set>
                                    <p:anim calcmode="discrete" valueType="clr">
                                      <p:cBhvr override="childStyle">
                                        <p:cTn id="51" dur="80"/>
                                        <p:tgtEl>
                                          <p:spTgt spid="17">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17">
                                            <p:txEl>
                                              <p:pRg st="5" end="5"/>
                                            </p:txEl>
                                          </p:spTgt>
                                        </p:tgtEl>
                                        <p:attrNameLst>
                                          <p:attrName>fillcolor</p:attrName>
                                        </p:attrNameLst>
                                      </p:cBhvr>
                                      <p:tavLst>
                                        <p:tav tm="0">
                                          <p:val>
                                            <p:clrVal>
                                              <a:schemeClr val="accent2"/>
                                            </p:clrVal>
                                          </p:val>
                                        </p:tav>
                                        <p:tav tm="50000">
                                          <p:val>
                                            <p:clrVal>
                                              <a:schemeClr val="hlink"/>
                                            </p:clrVal>
                                          </p:val>
                                        </p:tav>
                                      </p:tavLst>
                                    </p:anim>
                                    <p:set>
                                      <p:cBhvr>
                                        <p:cTn id="53" dur="80"/>
                                        <p:tgtEl>
                                          <p:spTgt spid="17">
                                            <p:txEl>
                                              <p:pRg st="5" end="5"/>
                                            </p:txEl>
                                          </p:spTgt>
                                        </p:tgtEl>
                                        <p:attrNameLst>
                                          <p:attrName>fill.type</p:attrName>
                                        </p:attrNameLst>
                                      </p:cBhvr>
                                      <p:to>
                                        <p:strVal val="solid"/>
                                      </p:to>
                                    </p:set>
                                  </p:childTnLst>
                                </p:cTn>
                              </p:par>
                            </p:childTnLst>
                          </p:cTn>
                        </p:par>
                      </p:childTnLst>
                    </p:cTn>
                  </p:par>
                  <p:par>
                    <p:cTn id="54" fill="hold">
                      <p:stCondLst>
                        <p:cond delay="indefinite"/>
                      </p:stCondLst>
                      <p:childTnLst>
                        <p:par>
                          <p:cTn id="55" fill="hold">
                            <p:stCondLst>
                              <p:cond delay="0"/>
                            </p:stCondLst>
                            <p:childTnLst>
                              <p:par>
                                <p:cTn id="56" presetID="27" presetClass="entr" presetSubtype="0" fill="hold" nodeType="clickEffect">
                                  <p:stCondLst>
                                    <p:cond delay="0"/>
                                  </p:stCondLst>
                                  <p:iterate type="lt">
                                    <p:tmPct val="50000"/>
                                  </p:iterate>
                                  <p:childTnLst>
                                    <p:set>
                                      <p:cBhvr>
                                        <p:cTn id="57" dur="1" fill="hold">
                                          <p:stCondLst>
                                            <p:cond delay="0"/>
                                          </p:stCondLst>
                                        </p:cTn>
                                        <p:tgtEl>
                                          <p:spTgt spid="17">
                                            <p:txEl>
                                              <p:pRg st="6" end="6"/>
                                            </p:txEl>
                                          </p:spTgt>
                                        </p:tgtEl>
                                        <p:attrNameLst>
                                          <p:attrName>style.visibility</p:attrName>
                                        </p:attrNameLst>
                                      </p:cBhvr>
                                      <p:to>
                                        <p:strVal val="visible"/>
                                      </p:to>
                                    </p:set>
                                    <p:anim calcmode="discrete" valueType="clr">
                                      <p:cBhvr override="childStyle">
                                        <p:cTn id="58" dur="80"/>
                                        <p:tgtEl>
                                          <p:spTgt spid="17">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9" dur="80"/>
                                        <p:tgtEl>
                                          <p:spTgt spid="17">
                                            <p:txEl>
                                              <p:pRg st="6" end="6"/>
                                            </p:txEl>
                                          </p:spTgt>
                                        </p:tgtEl>
                                        <p:attrNameLst>
                                          <p:attrName>fillcolor</p:attrName>
                                        </p:attrNameLst>
                                      </p:cBhvr>
                                      <p:tavLst>
                                        <p:tav tm="0">
                                          <p:val>
                                            <p:clrVal>
                                              <a:schemeClr val="accent2"/>
                                            </p:clrVal>
                                          </p:val>
                                        </p:tav>
                                        <p:tav tm="50000">
                                          <p:val>
                                            <p:clrVal>
                                              <a:schemeClr val="hlink"/>
                                            </p:clrVal>
                                          </p:val>
                                        </p:tav>
                                      </p:tavLst>
                                    </p:anim>
                                    <p:set>
                                      <p:cBhvr>
                                        <p:cTn id="60" dur="80"/>
                                        <p:tgtEl>
                                          <p:spTgt spid="17">
                                            <p:txEl>
                                              <p:pRg st="6" end="6"/>
                                            </p:txEl>
                                          </p:spTgt>
                                        </p:tgtEl>
                                        <p:attrNameLst>
                                          <p:attrName>fill.type</p:attrName>
                                        </p:attrNameLst>
                                      </p:cBhvr>
                                      <p:to>
                                        <p:strVal val="solid"/>
                                      </p:to>
                                    </p:set>
                                  </p:childTnLst>
                                </p:cTn>
                              </p:par>
                            </p:childTnLst>
                          </p:cTn>
                        </p:par>
                      </p:childTnLst>
                    </p:cTn>
                  </p:par>
                  <p:par>
                    <p:cTn id="61" fill="hold">
                      <p:stCondLst>
                        <p:cond delay="indefinite"/>
                      </p:stCondLst>
                      <p:childTnLst>
                        <p:par>
                          <p:cTn id="62" fill="hold">
                            <p:stCondLst>
                              <p:cond delay="0"/>
                            </p:stCondLst>
                            <p:childTnLst>
                              <p:par>
                                <p:cTn id="63" presetID="27" presetClass="entr" presetSubtype="0" fill="hold" nodeType="clickEffect">
                                  <p:stCondLst>
                                    <p:cond delay="0"/>
                                  </p:stCondLst>
                                  <p:iterate type="lt">
                                    <p:tmPct val="50000"/>
                                  </p:iterate>
                                  <p:childTnLst>
                                    <p:set>
                                      <p:cBhvr>
                                        <p:cTn id="64" dur="1" fill="hold">
                                          <p:stCondLst>
                                            <p:cond delay="0"/>
                                          </p:stCondLst>
                                        </p:cTn>
                                        <p:tgtEl>
                                          <p:spTgt spid="17">
                                            <p:txEl>
                                              <p:pRg st="7" end="7"/>
                                            </p:txEl>
                                          </p:spTgt>
                                        </p:tgtEl>
                                        <p:attrNameLst>
                                          <p:attrName>style.visibility</p:attrName>
                                        </p:attrNameLst>
                                      </p:cBhvr>
                                      <p:to>
                                        <p:strVal val="visible"/>
                                      </p:to>
                                    </p:set>
                                    <p:anim calcmode="discrete" valueType="clr">
                                      <p:cBhvr override="childStyle">
                                        <p:cTn id="65" dur="80"/>
                                        <p:tgtEl>
                                          <p:spTgt spid="17">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6" dur="80"/>
                                        <p:tgtEl>
                                          <p:spTgt spid="17">
                                            <p:txEl>
                                              <p:pRg st="7" end="7"/>
                                            </p:txEl>
                                          </p:spTgt>
                                        </p:tgtEl>
                                        <p:attrNameLst>
                                          <p:attrName>fillcolor</p:attrName>
                                        </p:attrNameLst>
                                      </p:cBhvr>
                                      <p:tavLst>
                                        <p:tav tm="0">
                                          <p:val>
                                            <p:clrVal>
                                              <a:schemeClr val="accent2"/>
                                            </p:clrVal>
                                          </p:val>
                                        </p:tav>
                                        <p:tav tm="50000">
                                          <p:val>
                                            <p:clrVal>
                                              <a:schemeClr val="hlink"/>
                                            </p:clrVal>
                                          </p:val>
                                        </p:tav>
                                      </p:tavLst>
                                    </p:anim>
                                    <p:set>
                                      <p:cBhvr>
                                        <p:cTn id="67" dur="80"/>
                                        <p:tgtEl>
                                          <p:spTgt spid="17">
                                            <p:txEl>
                                              <p:pRg st="7" end="7"/>
                                            </p:txEl>
                                          </p:spTgt>
                                        </p:tgtEl>
                                        <p:attrNameLst>
                                          <p:attrName>fill.type</p:attrName>
                                        </p:attrNameLst>
                                      </p:cBhvr>
                                      <p:to>
                                        <p:strVal val="solid"/>
                                      </p:to>
                                    </p:set>
                                  </p:childTnLst>
                                </p:cTn>
                              </p:par>
                            </p:childTnLst>
                          </p:cTn>
                        </p:par>
                      </p:childTnLst>
                    </p:cTn>
                  </p:par>
                  <p:par>
                    <p:cTn id="68" fill="hold">
                      <p:stCondLst>
                        <p:cond delay="indefinite"/>
                      </p:stCondLst>
                      <p:childTnLst>
                        <p:par>
                          <p:cTn id="69" fill="hold">
                            <p:stCondLst>
                              <p:cond delay="0"/>
                            </p:stCondLst>
                            <p:childTnLst>
                              <p:par>
                                <p:cTn id="70" presetID="27" presetClass="entr" presetSubtype="0" fill="hold" nodeType="clickEffect">
                                  <p:stCondLst>
                                    <p:cond delay="0"/>
                                  </p:stCondLst>
                                  <p:iterate type="lt">
                                    <p:tmPct val="50000"/>
                                  </p:iterate>
                                  <p:childTnLst>
                                    <p:set>
                                      <p:cBhvr>
                                        <p:cTn id="71" dur="1" fill="hold">
                                          <p:stCondLst>
                                            <p:cond delay="0"/>
                                          </p:stCondLst>
                                        </p:cTn>
                                        <p:tgtEl>
                                          <p:spTgt spid="17">
                                            <p:txEl>
                                              <p:pRg st="8" end="8"/>
                                            </p:txEl>
                                          </p:spTgt>
                                        </p:tgtEl>
                                        <p:attrNameLst>
                                          <p:attrName>style.visibility</p:attrName>
                                        </p:attrNameLst>
                                      </p:cBhvr>
                                      <p:to>
                                        <p:strVal val="visible"/>
                                      </p:to>
                                    </p:set>
                                    <p:anim calcmode="discrete" valueType="clr">
                                      <p:cBhvr override="childStyle">
                                        <p:cTn id="72" dur="80"/>
                                        <p:tgtEl>
                                          <p:spTgt spid="17">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3" dur="80"/>
                                        <p:tgtEl>
                                          <p:spTgt spid="17">
                                            <p:txEl>
                                              <p:pRg st="8" end="8"/>
                                            </p:txEl>
                                          </p:spTgt>
                                        </p:tgtEl>
                                        <p:attrNameLst>
                                          <p:attrName>fillcolor</p:attrName>
                                        </p:attrNameLst>
                                      </p:cBhvr>
                                      <p:tavLst>
                                        <p:tav tm="0">
                                          <p:val>
                                            <p:clrVal>
                                              <a:schemeClr val="accent2"/>
                                            </p:clrVal>
                                          </p:val>
                                        </p:tav>
                                        <p:tav tm="50000">
                                          <p:val>
                                            <p:clrVal>
                                              <a:schemeClr val="hlink"/>
                                            </p:clrVal>
                                          </p:val>
                                        </p:tav>
                                      </p:tavLst>
                                    </p:anim>
                                    <p:set>
                                      <p:cBhvr>
                                        <p:cTn id="74" dur="80"/>
                                        <p:tgtEl>
                                          <p:spTgt spid="17">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858016" y="4000504"/>
            <a:ext cx="1143008" cy="369332"/>
          </a:xfrm>
          <a:prstGeom prst="rect">
            <a:avLst/>
          </a:prstGeom>
          <a:noFill/>
        </p:spPr>
        <p:txBody>
          <a:bodyPr wrap="square" rtlCol="0">
            <a:spAutoFit/>
          </a:bodyPr>
          <a:lstStyle/>
          <a:p>
            <a:endParaRPr lang="ru-RU" dirty="0"/>
          </a:p>
        </p:txBody>
      </p:sp>
      <p:sp>
        <p:nvSpPr>
          <p:cNvPr id="13" name="TextBox 12"/>
          <p:cNvSpPr txBox="1"/>
          <p:nvPr/>
        </p:nvSpPr>
        <p:spPr>
          <a:xfrm>
            <a:off x="8000992" y="4071942"/>
            <a:ext cx="1143008" cy="369332"/>
          </a:xfrm>
          <a:prstGeom prst="rect">
            <a:avLst/>
          </a:prstGeom>
          <a:noFill/>
        </p:spPr>
        <p:txBody>
          <a:bodyPr wrap="square" rtlCol="0">
            <a:spAutoFit/>
          </a:bodyPr>
          <a:lstStyle/>
          <a:p>
            <a:endParaRPr lang="ru-RU" dirty="0"/>
          </a:p>
        </p:txBody>
      </p:sp>
      <p:sp>
        <p:nvSpPr>
          <p:cNvPr id="14" name="TextBox 13"/>
          <p:cNvSpPr txBox="1"/>
          <p:nvPr/>
        </p:nvSpPr>
        <p:spPr>
          <a:xfrm>
            <a:off x="5500694" y="4071942"/>
            <a:ext cx="1143008" cy="369332"/>
          </a:xfrm>
          <a:prstGeom prst="rect">
            <a:avLst/>
          </a:prstGeom>
          <a:noFill/>
        </p:spPr>
        <p:txBody>
          <a:bodyPr wrap="square" rtlCol="0">
            <a:spAutoFit/>
          </a:bodyPr>
          <a:lstStyle/>
          <a:p>
            <a:endParaRPr lang="ru-RU" dirty="0"/>
          </a:p>
        </p:txBody>
      </p:sp>
      <p:sp>
        <p:nvSpPr>
          <p:cNvPr id="15" name="TextBox 14"/>
          <p:cNvSpPr txBox="1"/>
          <p:nvPr/>
        </p:nvSpPr>
        <p:spPr>
          <a:xfrm>
            <a:off x="2357422" y="3929066"/>
            <a:ext cx="1143008" cy="369332"/>
          </a:xfrm>
          <a:prstGeom prst="rect">
            <a:avLst/>
          </a:prstGeom>
          <a:noFill/>
        </p:spPr>
        <p:txBody>
          <a:bodyPr wrap="square" rtlCol="0">
            <a:spAutoFit/>
          </a:bodyPr>
          <a:lstStyle/>
          <a:p>
            <a:endParaRPr lang="ru-RU" dirty="0"/>
          </a:p>
        </p:txBody>
      </p:sp>
      <p:sp>
        <p:nvSpPr>
          <p:cNvPr id="16" name="TextBox 15"/>
          <p:cNvSpPr txBox="1"/>
          <p:nvPr/>
        </p:nvSpPr>
        <p:spPr>
          <a:xfrm>
            <a:off x="2509822" y="4081466"/>
            <a:ext cx="1143008" cy="369332"/>
          </a:xfrm>
          <a:prstGeom prst="rect">
            <a:avLst/>
          </a:prstGeom>
          <a:noFill/>
        </p:spPr>
        <p:txBody>
          <a:bodyPr wrap="square" rtlCol="0">
            <a:spAutoFit/>
          </a:bodyPr>
          <a:lstStyle/>
          <a:p>
            <a:endParaRPr lang="ru-RU" dirty="0"/>
          </a:p>
        </p:txBody>
      </p:sp>
      <p:sp>
        <p:nvSpPr>
          <p:cNvPr id="18" name="Прямоугольник 17"/>
          <p:cNvSpPr/>
          <p:nvPr/>
        </p:nvSpPr>
        <p:spPr>
          <a:xfrm>
            <a:off x="571472" y="1428737"/>
            <a:ext cx="8072494" cy="2092881"/>
          </a:xfrm>
          <a:prstGeom prst="rect">
            <a:avLst/>
          </a:prstGeom>
        </p:spPr>
        <p:txBody>
          <a:bodyPr wrap="square">
            <a:spAutoFit/>
          </a:bodyPr>
          <a:lstStyle/>
          <a:p>
            <a:r>
              <a:rPr lang="ru-RU" sz="2800" dirty="0" smtClean="0"/>
              <a:t>Конденсатор представляет собой два проводника, разделенные слоем диэлектрика, толщина которого мала по сравнению с размерами проводников.</a:t>
            </a:r>
          </a:p>
          <a:p>
            <a:endParaRPr lang="ru-RU" dirty="0"/>
          </a:p>
        </p:txBody>
      </p:sp>
      <p:sp>
        <p:nvSpPr>
          <p:cNvPr id="21" name="TextBox 20"/>
          <p:cNvSpPr txBox="1"/>
          <p:nvPr/>
        </p:nvSpPr>
        <p:spPr>
          <a:xfrm>
            <a:off x="2500298" y="428604"/>
            <a:ext cx="4857784" cy="830997"/>
          </a:xfrm>
          <a:prstGeom prst="rect">
            <a:avLst/>
          </a:prstGeom>
          <a:noFill/>
        </p:spPr>
        <p:txBody>
          <a:bodyPr wrap="square" rtlCol="0">
            <a:spAutoFit/>
          </a:bodyPr>
          <a:lstStyle/>
          <a:p>
            <a:r>
              <a:rPr lang="ru-RU" sz="4800" i="1" u="sng" dirty="0" smtClean="0">
                <a:solidFill>
                  <a:schemeClr val="accent5">
                    <a:lumMod val="50000"/>
                  </a:schemeClr>
                </a:solidFill>
              </a:rPr>
              <a:t>Конденсатор</a:t>
            </a:r>
            <a:endParaRPr lang="ru-RU" sz="4800" i="1" u="sng" dirty="0">
              <a:solidFill>
                <a:schemeClr val="accent5">
                  <a:lumMod val="50000"/>
                </a:schemeClr>
              </a:solidFill>
            </a:endParaRPr>
          </a:p>
        </p:txBody>
      </p:sp>
      <p:sp>
        <p:nvSpPr>
          <p:cNvPr id="10" name="Rectangle 8"/>
          <p:cNvSpPr>
            <a:spLocks noChangeArrowheads="1"/>
          </p:cNvSpPr>
          <p:nvPr/>
        </p:nvSpPr>
        <p:spPr bwMode="auto">
          <a:xfrm rot="11103566">
            <a:off x="2059984" y="4854186"/>
            <a:ext cx="2519362" cy="144462"/>
          </a:xfrm>
          <a:prstGeom prst="rect">
            <a:avLst/>
          </a:prstGeom>
          <a:solidFill>
            <a:schemeClr val="accent1"/>
          </a:solidFill>
          <a:ln w="9525">
            <a:miter lim="800000"/>
            <a:headEnd/>
            <a:tailEnd/>
          </a:ln>
          <a:effectLst/>
          <a:scene3d>
            <a:camera prst="legacyPerspectiveFront">
              <a:rot lat="1500000" lon="1500000" rev="0"/>
            </a:camera>
            <a:lightRig rig="legacyFlat2" dir="b"/>
          </a:scene3d>
          <a:sp3d extrusionH="18018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ru-RU"/>
          </a:p>
        </p:txBody>
      </p:sp>
      <p:sp>
        <p:nvSpPr>
          <p:cNvPr id="11" name="Rectangle 6"/>
          <p:cNvSpPr>
            <a:spLocks noChangeArrowheads="1"/>
          </p:cNvSpPr>
          <p:nvPr/>
        </p:nvSpPr>
        <p:spPr bwMode="auto">
          <a:xfrm rot="11103566">
            <a:off x="1909165" y="5706089"/>
            <a:ext cx="2519363" cy="144463"/>
          </a:xfrm>
          <a:prstGeom prst="rect">
            <a:avLst/>
          </a:prstGeom>
          <a:solidFill>
            <a:schemeClr val="accent1"/>
          </a:solidFill>
          <a:ln w="9525">
            <a:miter lim="800000"/>
            <a:headEnd/>
            <a:tailEnd/>
          </a:ln>
          <a:effectLst/>
          <a:scene3d>
            <a:camera prst="legacyPerspectiveFront">
              <a:rot lat="1500000" lon="1500000" rev="0"/>
            </a:camera>
            <a:lightRig rig="legacyFlat2" dir="b"/>
          </a:scene3d>
          <a:sp3d extrusionH="1801800" prstMaterial="legacyMatte">
            <a:bevelT w="13500" h="13500" prst="angle"/>
            <a:bevelB w="13500" h="13500" prst="angle"/>
            <a:extrusionClr>
              <a:schemeClr val="accent1"/>
            </a:extrusionClr>
          </a:sp3d>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flatTx/>
          </a:bodyPr>
          <a:ls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ru-RU"/>
          </a:p>
        </p:txBody>
      </p:sp>
      <p:sp>
        <p:nvSpPr>
          <p:cNvPr id="17" name="Line 11"/>
          <p:cNvSpPr>
            <a:spLocks noChangeShapeType="1"/>
          </p:cNvSpPr>
          <p:nvPr/>
        </p:nvSpPr>
        <p:spPr bwMode="auto">
          <a:xfrm>
            <a:off x="3652830" y="4045985"/>
            <a:ext cx="0" cy="504825"/>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ru-RU"/>
          </a:p>
        </p:txBody>
      </p:sp>
      <p:sp>
        <p:nvSpPr>
          <p:cNvPr id="19" name="Line 11"/>
          <p:cNvSpPr>
            <a:spLocks noChangeShapeType="1"/>
          </p:cNvSpPr>
          <p:nvPr/>
        </p:nvSpPr>
        <p:spPr bwMode="auto">
          <a:xfrm>
            <a:off x="3646784" y="5961361"/>
            <a:ext cx="0" cy="504825"/>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endParaRPr lang="ru-RU"/>
          </a:p>
        </p:txBody>
      </p:sp>
    </p:spTree>
    <p:extLst>
      <p:ext uri="{BB962C8B-B14F-4D97-AF65-F5344CB8AC3E}">
        <p14:creationId xmlns:p14="http://schemas.microsoft.com/office/powerpoint/2010/main" val="3251179618"/>
      </p:ext>
    </p:extLst>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1"/>
                                        </p:tgtEl>
                                        <p:attrNameLst>
                                          <p:attrName>ppt_y</p:attrName>
                                        </p:attrNameLst>
                                      </p:cBhvr>
                                      <p:tavLst>
                                        <p:tav tm="0">
                                          <p:val>
                                            <p:strVal val="#ppt_y"/>
                                          </p:val>
                                        </p:tav>
                                        <p:tav tm="100000">
                                          <p:val>
                                            <p:strVal val="#ppt_y"/>
                                          </p:val>
                                        </p:tav>
                                      </p:tavLst>
                                    </p:anim>
                                    <p:anim calcmode="lin" valueType="num">
                                      <p:cBhvr>
                                        <p:cTn id="9"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18">
                                            <p:txEl>
                                              <p:pRg st="0" end="0"/>
                                            </p:txEl>
                                          </p:spTgt>
                                        </p:tgtEl>
                                        <p:attrNameLst>
                                          <p:attrName>style.visibility</p:attrName>
                                        </p:attrNameLst>
                                      </p:cBhvr>
                                      <p:to>
                                        <p:strVal val="visible"/>
                                      </p:to>
                                    </p:set>
                                    <p:animEffect transition="in" filter="fade">
                                      <p:cBhvr>
                                        <p:cTn id="16" dur="1000"/>
                                        <p:tgtEl>
                                          <p:spTgt spid="18">
                                            <p:txEl>
                                              <p:pRg st="0" end="0"/>
                                            </p:txEl>
                                          </p:spTgt>
                                        </p:tgtEl>
                                      </p:cBhvr>
                                    </p:animEffect>
                                    <p:anim calcmode="lin" valueType="num">
                                      <p:cBhvr>
                                        <p:cTn id="17"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2" name="Rectangle 4"/>
          <p:cNvSpPr>
            <a:spLocks noGrp="1" noChangeArrowheads="1"/>
          </p:cNvSpPr>
          <p:nvPr>
            <p:ph type="title"/>
          </p:nvPr>
        </p:nvSpPr>
        <p:spPr/>
        <p:txBody>
          <a:bodyPr>
            <a:normAutofit fontScale="90000"/>
          </a:bodyPr>
          <a:lstStyle/>
          <a:p>
            <a:r>
              <a:rPr lang="ru-RU" altLang="ru-RU" sz="4000" b="1" i="1" u="sng" dirty="0" smtClean="0"/>
              <a:t>Обозначение конденсатора в электрической схеме.</a:t>
            </a:r>
            <a:endParaRPr lang="ru-RU" altLang="ru-RU" sz="4000" b="1" i="1" u="sng" dirty="0"/>
          </a:p>
        </p:txBody>
      </p:sp>
      <p:sp>
        <p:nvSpPr>
          <p:cNvPr id="99335" name="Line 7"/>
          <p:cNvSpPr>
            <a:spLocks noChangeShapeType="1"/>
          </p:cNvSpPr>
          <p:nvPr/>
        </p:nvSpPr>
        <p:spPr bwMode="auto">
          <a:xfrm>
            <a:off x="1116013" y="2276475"/>
            <a:ext cx="0" cy="2952750"/>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36" name="Line 8"/>
          <p:cNvSpPr>
            <a:spLocks noChangeShapeType="1"/>
          </p:cNvSpPr>
          <p:nvPr/>
        </p:nvSpPr>
        <p:spPr bwMode="auto">
          <a:xfrm>
            <a:off x="2843213" y="2276475"/>
            <a:ext cx="0" cy="2952750"/>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38" name="Line 10"/>
          <p:cNvSpPr>
            <a:spLocks noChangeShapeType="1"/>
          </p:cNvSpPr>
          <p:nvPr/>
        </p:nvSpPr>
        <p:spPr bwMode="auto">
          <a:xfrm flipH="1">
            <a:off x="468313" y="3933825"/>
            <a:ext cx="647700" cy="0"/>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39" name="Line 11"/>
          <p:cNvSpPr>
            <a:spLocks noChangeShapeType="1"/>
          </p:cNvSpPr>
          <p:nvPr/>
        </p:nvSpPr>
        <p:spPr bwMode="auto">
          <a:xfrm flipH="1">
            <a:off x="2843213" y="3933825"/>
            <a:ext cx="647700" cy="0"/>
          </a:xfrm>
          <a:prstGeom prst="line">
            <a:avLst/>
          </a:prstGeom>
          <a:noFill/>
          <a:ln w="7302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0" name="Line 12"/>
          <p:cNvSpPr>
            <a:spLocks noChangeShapeType="1"/>
          </p:cNvSpPr>
          <p:nvPr/>
        </p:nvSpPr>
        <p:spPr bwMode="auto">
          <a:xfrm>
            <a:off x="1187450" y="2420938"/>
            <a:ext cx="1584325"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2" name="Line 14"/>
          <p:cNvSpPr>
            <a:spLocks noChangeShapeType="1"/>
          </p:cNvSpPr>
          <p:nvPr/>
        </p:nvSpPr>
        <p:spPr bwMode="auto">
          <a:xfrm>
            <a:off x="1187450" y="3068638"/>
            <a:ext cx="1584325"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3" name="Line 15"/>
          <p:cNvSpPr>
            <a:spLocks noChangeShapeType="1"/>
          </p:cNvSpPr>
          <p:nvPr/>
        </p:nvSpPr>
        <p:spPr bwMode="auto">
          <a:xfrm>
            <a:off x="1187450" y="4292600"/>
            <a:ext cx="1584325"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4" name="Line 16"/>
          <p:cNvSpPr>
            <a:spLocks noChangeShapeType="1"/>
          </p:cNvSpPr>
          <p:nvPr/>
        </p:nvSpPr>
        <p:spPr bwMode="auto">
          <a:xfrm>
            <a:off x="1187450" y="3716338"/>
            <a:ext cx="1584325"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5" name="Line 17"/>
          <p:cNvSpPr>
            <a:spLocks noChangeShapeType="1"/>
          </p:cNvSpPr>
          <p:nvPr/>
        </p:nvSpPr>
        <p:spPr bwMode="auto">
          <a:xfrm>
            <a:off x="1187450" y="5013325"/>
            <a:ext cx="1584325" cy="0"/>
          </a:xfrm>
          <a:prstGeom prst="line">
            <a:avLst/>
          </a:prstGeom>
          <a:noFill/>
          <a:ln w="9525">
            <a:solidFill>
              <a:schemeClr val="tx1"/>
            </a:solidFill>
            <a:round/>
            <a:headEnd type="stealth"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48" name="Rectangle 20"/>
          <p:cNvSpPr>
            <a:spLocks noGrp="1" noChangeArrowheads="1"/>
          </p:cNvSpPr>
          <p:nvPr>
            <p:ph type="body" sz="half" idx="1"/>
          </p:nvPr>
        </p:nvSpPr>
        <p:spPr>
          <a:xfrm>
            <a:off x="1187450" y="4005263"/>
            <a:ext cx="284163" cy="180975"/>
          </a:xfrm>
        </p:spPr>
        <p:txBody>
          <a:bodyPr>
            <a:normAutofit fontScale="40000" lnSpcReduction="20000"/>
          </a:bodyPr>
          <a:lstStyle/>
          <a:p>
            <a:pPr>
              <a:lnSpc>
                <a:spcPct val="80000"/>
              </a:lnSpc>
              <a:buFont typeface="Wingdings" pitchFamily="2" charset="2"/>
              <a:buNone/>
            </a:pPr>
            <a:r>
              <a:rPr lang="ru-RU" altLang="ru-RU" sz="2000"/>
              <a:t>-</a:t>
            </a:r>
          </a:p>
        </p:txBody>
      </p:sp>
      <p:sp>
        <p:nvSpPr>
          <p:cNvPr id="99349" name="Rectangle 21"/>
          <p:cNvSpPr>
            <a:spLocks noChangeArrowheads="1"/>
          </p:cNvSpPr>
          <p:nvPr/>
        </p:nvSpPr>
        <p:spPr bwMode="auto">
          <a:xfrm>
            <a:off x="2411413" y="2708275"/>
            <a:ext cx="3714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None/>
            </a:pPr>
            <a:r>
              <a:rPr lang="ru-RU" altLang="ru-RU">
                <a:effectLst>
                  <a:outerShdw blurRad="38100" dist="38100" dir="2700000" algn="tl">
                    <a:srgbClr val="000000"/>
                  </a:outerShdw>
                </a:effectLst>
              </a:rPr>
              <a:t>+</a:t>
            </a:r>
          </a:p>
        </p:txBody>
      </p:sp>
      <p:sp>
        <p:nvSpPr>
          <p:cNvPr id="99350" name="Rectangle 22"/>
          <p:cNvSpPr>
            <a:spLocks noChangeArrowheads="1"/>
          </p:cNvSpPr>
          <p:nvPr/>
        </p:nvSpPr>
        <p:spPr bwMode="auto">
          <a:xfrm>
            <a:off x="2411413" y="2060575"/>
            <a:ext cx="3714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None/>
            </a:pPr>
            <a:r>
              <a:rPr lang="ru-RU" altLang="ru-RU">
                <a:effectLst>
                  <a:outerShdw blurRad="38100" dist="38100" dir="2700000" algn="tl">
                    <a:srgbClr val="000000"/>
                  </a:outerShdw>
                </a:effectLst>
              </a:rPr>
              <a:t>+</a:t>
            </a:r>
          </a:p>
        </p:txBody>
      </p:sp>
      <p:sp>
        <p:nvSpPr>
          <p:cNvPr id="99351" name="Rectangle 23"/>
          <p:cNvSpPr>
            <a:spLocks noChangeArrowheads="1"/>
          </p:cNvSpPr>
          <p:nvPr/>
        </p:nvSpPr>
        <p:spPr bwMode="auto">
          <a:xfrm>
            <a:off x="2411413" y="4652963"/>
            <a:ext cx="3714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None/>
            </a:pPr>
            <a:r>
              <a:rPr lang="ru-RU" altLang="ru-RU">
                <a:effectLst>
                  <a:outerShdw blurRad="38100" dist="38100" dir="2700000" algn="tl">
                    <a:srgbClr val="000000"/>
                  </a:outerShdw>
                </a:effectLst>
              </a:rPr>
              <a:t>+</a:t>
            </a:r>
          </a:p>
        </p:txBody>
      </p:sp>
      <p:sp>
        <p:nvSpPr>
          <p:cNvPr id="99352" name="Rectangle 24"/>
          <p:cNvSpPr>
            <a:spLocks noChangeArrowheads="1"/>
          </p:cNvSpPr>
          <p:nvPr/>
        </p:nvSpPr>
        <p:spPr bwMode="auto">
          <a:xfrm>
            <a:off x="2411413" y="3933825"/>
            <a:ext cx="3714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None/>
            </a:pPr>
            <a:r>
              <a:rPr lang="ru-RU" altLang="ru-RU">
                <a:effectLst>
                  <a:outerShdw blurRad="38100" dist="38100" dir="2700000" algn="tl">
                    <a:srgbClr val="000000"/>
                  </a:outerShdw>
                </a:effectLst>
              </a:rPr>
              <a:t>+</a:t>
            </a:r>
          </a:p>
        </p:txBody>
      </p:sp>
      <p:sp>
        <p:nvSpPr>
          <p:cNvPr id="99353" name="Rectangle 25"/>
          <p:cNvSpPr>
            <a:spLocks noChangeArrowheads="1"/>
          </p:cNvSpPr>
          <p:nvPr/>
        </p:nvSpPr>
        <p:spPr bwMode="auto">
          <a:xfrm>
            <a:off x="2411413" y="3284538"/>
            <a:ext cx="3714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None/>
            </a:pPr>
            <a:r>
              <a:rPr lang="ru-RU" altLang="ru-RU">
                <a:effectLst>
                  <a:outerShdw blurRad="38100" dist="38100" dir="2700000" algn="tl">
                    <a:srgbClr val="000000"/>
                  </a:outerShdw>
                </a:effectLst>
              </a:rPr>
              <a:t>+</a:t>
            </a:r>
          </a:p>
        </p:txBody>
      </p:sp>
      <p:sp>
        <p:nvSpPr>
          <p:cNvPr id="99358" name="Rectangle 30"/>
          <p:cNvSpPr>
            <a:spLocks noChangeArrowheads="1"/>
          </p:cNvSpPr>
          <p:nvPr/>
        </p:nvSpPr>
        <p:spPr bwMode="auto">
          <a:xfrm>
            <a:off x="1187450" y="2781300"/>
            <a:ext cx="2841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9pPr>
          </a:lstStyle>
          <a:p>
            <a:pPr>
              <a:lnSpc>
                <a:spcPct val="80000"/>
              </a:lnSpc>
              <a:buFont typeface="Wingdings" pitchFamily="2" charset="2"/>
              <a:buNone/>
            </a:pPr>
            <a:r>
              <a:rPr lang="ru-RU" altLang="ru-RU" sz="2000"/>
              <a:t>-</a:t>
            </a:r>
          </a:p>
        </p:txBody>
      </p:sp>
      <p:sp>
        <p:nvSpPr>
          <p:cNvPr id="99359" name="Rectangle 31"/>
          <p:cNvSpPr>
            <a:spLocks noChangeArrowheads="1"/>
          </p:cNvSpPr>
          <p:nvPr/>
        </p:nvSpPr>
        <p:spPr bwMode="auto">
          <a:xfrm>
            <a:off x="1187450" y="3429000"/>
            <a:ext cx="2841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9pPr>
          </a:lstStyle>
          <a:p>
            <a:pPr>
              <a:lnSpc>
                <a:spcPct val="80000"/>
              </a:lnSpc>
              <a:buFont typeface="Wingdings" pitchFamily="2" charset="2"/>
              <a:buNone/>
            </a:pPr>
            <a:r>
              <a:rPr lang="ru-RU" altLang="ru-RU" sz="2000"/>
              <a:t>-</a:t>
            </a:r>
          </a:p>
        </p:txBody>
      </p:sp>
      <p:sp>
        <p:nvSpPr>
          <p:cNvPr id="99360" name="Rectangle 32"/>
          <p:cNvSpPr>
            <a:spLocks noChangeArrowheads="1"/>
          </p:cNvSpPr>
          <p:nvPr/>
        </p:nvSpPr>
        <p:spPr bwMode="auto">
          <a:xfrm>
            <a:off x="1187450" y="2133600"/>
            <a:ext cx="2841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9pPr>
          </a:lstStyle>
          <a:p>
            <a:pPr>
              <a:lnSpc>
                <a:spcPct val="80000"/>
              </a:lnSpc>
              <a:buFont typeface="Wingdings" pitchFamily="2" charset="2"/>
              <a:buNone/>
            </a:pPr>
            <a:r>
              <a:rPr lang="ru-RU" altLang="ru-RU" sz="2000"/>
              <a:t>-</a:t>
            </a:r>
          </a:p>
        </p:txBody>
      </p:sp>
      <p:sp>
        <p:nvSpPr>
          <p:cNvPr id="99361" name="Rectangle 33"/>
          <p:cNvSpPr>
            <a:spLocks noChangeArrowheads="1"/>
          </p:cNvSpPr>
          <p:nvPr/>
        </p:nvSpPr>
        <p:spPr bwMode="auto">
          <a:xfrm>
            <a:off x="1187450" y="4724400"/>
            <a:ext cx="2841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lstStyle>
            <a:lvl1pPr marL="342900" indent="-342900">
              <a:spcBef>
                <a:spcPct val="20000"/>
              </a:spcBef>
              <a:buClr>
                <a:schemeClr val="hlink"/>
              </a:buClr>
              <a:buSzPct val="70000"/>
              <a:buFont typeface="Wingdings" pitchFamily="2" charset="2"/>
              <a:buChar char="u"/>
              <a:defRPr sz="2800">
                <a:solidFill>
                  <a:schemeClr val="tx1"/>
                </a:solidFill>
                <a:effectLst>
                  <a:outerShdw blurRad="38100" dist="38100" dir="2700000" algn="tl">
                    <a:srgbClr val="000000"/>
                  </a:outerShdw>
                </a:effectLst>
                <a:latin typeface="Verdana"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Verdana" pitchFamily="34" charset="0"/>
              </a:defRPr>
            </a:lvl2pPr>
            <a:lvl3pPr marL="1143000" indent="-228600">
              <a:spcBef>
                <a:spcPct val="20000"/>
              </a:spcBef>
              <a:buClr>
                <a:schemeClr val="tx2"/>
              </a:buClr>
              <a:buSzPct val="70000"/>
              <a:buFont typeface="Wingdings" pitchFamily="2" charset="2"/>
              <a:buChar char="u"/>
              <a:defRPr sz="2000">
                <a:solidFill>
                  <a:schemeClr val="tx1"/>
                </a:solidFill>
                <a:effectLst>
                  <a:outerShdw blurRad="38100" dist="38100" dir="2700000" algn="tl">
                    <a:srgbClr val="000000"/>
                  </a:outerShdw>
                </a:effectLst>
                <a:latin typeface="Verdana"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Verdana" pitchFamily="34" charset="0"/>
              </a:defRPr>
            </a:lvl4pPr>
            <a:lvl5pPr marL="2057400" indent="-228600">
              <a:spcBef>
                <a:spcPct val="20000"/>
              </a:spcBef>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5pPr>
            <a:lvl6pPr marL="25146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6pPr>
            <a:lvl7pPr marL="29718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7pPr>
            <a:lvl8pPr marL="34290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8pPr>
            <a:lvl9pPr marL="3886200" indent="-228600" fontAlgn="base">
              <a:spcBef>
                <a:spcPct val="20000"/>
              </a:spcBef>
              <a:spcAft>
                <a:spcPct val="0"/>
              </a:spcAft>
              <a:buClr>
                <a:schemeClr val="folHlink"/>
              </a:buClr>
              <a:buSzPct val="70000"/>
              <a:buFont typeface="Wingdings" pitchFamily="2" charset="2"/>
              <a:buChar char="u"/>
              <a:defRPr>
                <a:solidFill>
                  <a:schemeClr val="tx1"/>
                </a:solidFill>
                <a:effectLst>
                  <a:outerShdw blurRad="38100" dist="38100" dir="2700000" algn="tl">
                    <a:srgbClr val="000000"/>
                  </a:outerShdw>
                </a:effectLst>
                <a:latin typeface="Verdana" pitchFamily="34" charset="0"/>
              </a:defRPr>
            </a:lvl9pPr>
          </a:lstStyle>
          <a:p>
            <a:pPr>
              <a:lnSpc>
                <a:spcPct val="80000"/>
              </a:lnSpc>
              <a:buFont typeface="Wingdings" pitchFamily="2" charset="2"/>
              <a:buNone/>
            </a:pPr>
            <a:r>
              <a:rPr lang="ru-RU" altLang="ru-RU" sz="2000"/>
              <a:t>-</a:t>
            </a:r>
          </a:p>
        </p:txBody>
      </p:sp>
      <p:sp>
        <p:nvSpPr>
          <p:cNvPr id="99363" name="Text Box 35"/>
          <p:cNvSpPr txBox="1">
            <a:spLocks noChangeArrowheads="1"/>
          </p:cNvSpPr>
          <p:nvPr/>
        </p:nvSpPr>
        <p:spPr bwMode="auto">
          <a:xfrm>
            <a:off x="1763713" y="1916113"/>
            <a:ext cx="3587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Е</a:t>
            </a:r>
          </a:p>
        </p:txBody>
      </p:sp>
      <p:sp>
        <p:nvSpPr>
          <p:cNvPr id="99364" name="Text Box 36"/>
          <p:cNvSpPr txBox="1">
            <a:spLocks noChangeArrowheads="1"/>
          </p:cNvSpPr>
          <p:nvPr/>
        </p:nvSpPr>
        <p:spPr bwMode="auto">
          <a:xfrm>
            <a:off x="395288" y="2276475"/>
            <a:ext cx="6842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  q</a:t>
            </a:r>
            <a:endParaRPr lang="ru-RU" altLang="ru-RU"/>
          </a:p>
        </p:txBody>
      </p:sp>
      <p:sp>
        <p:nvSpPr>
          <p:cNvPr id="99365" name="Text Box 37"/>
          <p:cNvSpPr txBox="1">
            <a:spLocks noChangeArrowheads="1"/>
          </p:cNvSpPr>
          <p:nvPr/>
        </p:nvSpPr>
        <p:spPr bwMode="auto">
          <a:xfrm>
            <a:off x="2916238" y="2276475"/>
            <a:ext cx="790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ru-RU"/>
              <a:t>+   q</a:t>
            </a:r>
            <a:endParaRPr lang="ru-RU" altLang="ru-RU"/>
          </a:p>
        </p:txBody>
      </p:sp>
      <p:sp>
        <p:nvSpPr>
          <p:cNvPr id="99366" name="Line 38"/>
          <p:cNvSpPr>
            <a:spLocks noChangeShapeType="1"/>
          </p:cNvSpPr>
          <p:nvPr/>
        </p:nvSpPr>
        <p:spPr bwMode="auto">
          <a:xfrm>
            <a:off x="684213" y="23495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67" name="Line 39"/>
          <p:cNvSpPr>
            <a:spLocks noChangeShapeType="1"/>
          </p:cNvSpPr>
          <p:nvPr/>
        </p:nvSpPr>
        <p:spPr bwMode="auto">
          <a:xfrm>
            <a:off x="971550" y="23495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68" name="Line 40"/>
          <p:cNvSpPr>
            <a:spLocks noChangeShapeType="1"/>
          </p:cNvSpPr>
          <p:nvPr/>
        </p:nvSpPr>
        <p:spPr bwMode="auto">
          <a:xfrm>
            <a:off x="3708400" y="23495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69" name="Line 41"/>
          <p:cNvSpPr>
            <a:spLocks noChangeShapeType="1"/>
          </p:cNvSpPr>
          <p:nvPr/>
        </p:nvSpPr>
        <p:spPr bwMode="auto">
          <a:xfrm>
            <a:off x="3348038" y="23495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70" name="Line 42"/>
          <p:cNvSpPr>
            <a:spLocks noChangeShapeType="1"/>
          </p:cNvSpPr>
          <p:nvPr/>
        </p:nvSpPr>
        <p:spPr bwMode="auto">
          <a:xfrm>
            <a:off x="1835150" y="1916113"/>
            <a:ext cx="215900"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99376" name="Text Box 48"/>
          <p:cNvSpPr txBox="1">
            <a:spLocks noChangeArrowheads="1"/>
          </p:cNvSpPr>
          <p:nvPr/>
        </p:nvSpPr>
        <p:spPr bwMode="auto">
          <a:xfrm>
            <a:off x="4500563" y="5516563"/>
            <a:ext cx="3600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ru-RU" altLang="ru-RU"/>
          </a:p>
        </p:txBody>
      </p:sp>
      <p:sp>
        <p:nvSpPr>
          <p:cNvPr id="2" name="Объект 1"/>
          <p:cNvSpPr>
            <a:spLocks noGrp="1"/>
          </p:cNvSpPr>
          <p:nvPr>
            <p:ph sz="half" idx="2"/>
          </p:nvPr>
        </p:nvSpPr>
        <p:spPr>
          <a:xfrm>
            <a:off x="5508624" y="1600200"/>
            <a:ext cx="3482975" cy="1108075"/>
          </a:xfrm>
        </p:spPr>
        <p:txBody>
          <a:bodyPr/>
          <a:lstStyle/>
          <a:p>
            <a:pPr marL="0" indent="0">
              <a:buNone/>
            </a:pPr>
            <a:endParaRPr lang="ru-RU" dirty="0"/>
          </a:p>
        </p:txBody>
      </p:sp>
    </p:spTree>
    <p:extLst>
      <p:ext uri="{BB962C8B-B14F-4D97-AF65-F5344CB8AC3E}">
        <p14:creationId xmlns:p14="http://schemas.microsoft.com/office/powerpoint/2010/main" val="1450195393"/>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iterate type="lt">
                                    <p:tmPct val="10000"/>
                                  </p:iterate>
                                  <p:childTnLst>
                                    <p:set>
                                      <p:cBhvr>
                                        <p:cTn id="6" dur="1" fill="hold">
                                          <p:stCondLst>
                                            <p:cond delay="0"/>
                                          </p:stCondLst>
                                        </p:cTn>
                                        <p:tgtEl>
                                          <p:spTgt spid="99332"/>
                                        </p:tgtEl>
                                        <p:attrNameLst>
                                          <p:attrName>style.visibility</p:attrName>
                                        </p:attrNameLst>
                                      </p:cBhvr>
                                      <p:to>
                                        <p:strVal val="visible"/>
                                      </p:to>
                                    </p:set>
                                    <p:anim calcmode="lin" valueType="num">
                                      <p:cBhvr additive="base">
                                        <p:cTn id="7" dur="800" fill="hold">
                                          <p:stCondLst>
                                            <p:cond delay="0"/>
                                          </p:stCondLst>
                                        </p:cTn>
                                        <p:tgtEl>
                                          <p:spTgt spid="99332"/>
                                        </p:tgtEl>
                                        <p:attrNameLst>
                                          <p:attrName>ppt_x</p:attrName>
                                        </p:attrNameLst>
                                      </p:cBhvr>
                                      <p:tavLst>
                                        <p:tav tm="0">
                                          <p:val>
                                            <p:strVal val="0-#ppt_w/2"/>
                                          </p:val>
                                        </p:tav>
                                        <p:tav tm="100000">
                                          <p:val>
                                            <p:strVal val="#ppt_x"/>
                                          </p:val>
                                        </p:tav>
                                      </p:tavLst>
                                    </p:anim>
                                    <p:anim calcmode="lin" valueType="num">
                                      <p:cBhvr additive="base">
                                        <p:cTn id="8" dur="800" fill="hold">
                                          <p:stCondLst>
                                            <p:cond delay="0"/>
                                          </p:stCondLst>
                                        </p:cTn>
                                        <p:tgtEl>
                                          <p:spTgt spid="9933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4160"/>
                            </p:stCondLst>
                            <p:childTnLst>
                              <p:par>
                                <p:cTn id="10" presetID="40" presetClass="entr" presetSubtype="0" fill="hold" grpId="0" nodeType="afterEffect">
                                  <p:stCondLst>
                                    <p:cond delay="0"/>
                                  </p:stCondLst>
                                  <p:iterate type="lt">
                                    <p:tmPct val="10000"/>
                                  </p:iterate>
                                  <p:childTnLst>
                                    <p:set>
                                      <p:cBhvr>
                                        <p:cTn id="11" dur="1" fill="hold">
                                          <p:stCondLst>
                                            <p:cond delay="0"/>
                                          </p:stCondLst>
                                        </p:cTn>
                                        <p:tgtEl>
                                          <p:spTgt spid="99348">
                                            <p:txEl>
                                              <p:pRg st="0" end="0"/>
                                            </p:txEl>
                                          </p:spTgt>
                                        </p:tgtEl>
                                        <p:attrNameLst>
                                          <p:attrName>style.visibility</p:attrName>
                                        </p:attrNameLst>
                                      </p:cBhvr>
                                      <p:to>
                                        <p:strVal val="visible"/>
                                      </p:to>
                                    </p:set>
                                    <p:animEffect transition="in" filter="fade">
                                      <p:cBhvr>
                                        <p:cTn id="12" dur="1000"/>
                                        <p:tgtEl>
                                          <p:spTgt spid="99348">
                                            <p:txEl>
                                              <p:pRg st="0" end="0"/>
                                            </p:txEl>
                                          </p:spTgt>
                                        </p:tgtEl>
                                      </p:cBhvr>
                                    </p:animEffect>
                                    <p:anim calcmode="lin" valueType="num">
                                      <p:cBhvr>
                                        <p:cTn id="13" dur="1000" fill="hold"/>
                                        <p:tgtEl>
                                          <p:spTgt spid="99348">
                                            <p:txEl>
                                              <p:pRg st="0" end="0"/>
                                            </p:txEl>
                                          </p:spTgt>
                                        </p:tgtEl>
                                        <p:attrNameLst>
                                          <p:attrName>ppt_x</p:attrName>
                                        </p:attrNameLst>
                                      </p:cBhvr>
                                      <p:tavLst>
                                        <p:tav tm="0">
                                          <p:val>
                                            <p:strVal val="#ppt_x-.1"/>
                                          </p:val>
                                        </p:tav>
                                        <p:tav tm="100000">
                                          <p:val>
                                            <p:strVal val="#ppt_x"/>
                                          </p:val>
                                        </p:tav>
                                      </p:tavLst>
                                    </p:anim>
                                    <p:anim calcmode="lin" valueType="num">
                                      <p:cBhvr>
                                        <p:cTn id="14" dur="1000" fill="hold"/>
                                        <p:tgtEl>
                                          <p:spTgt spid="9934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p:bldP spid="9934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395288" y="765175"/>
            <a:ext cx="8280400" cy="5545138"/>
          </a:xfrm>
        </p:spPr>
        <p:txBody>
          <a:bodyPr/>
          <a:lstStyle/>
          <a:p>
            <a:pPr marL="87313" indent="449263" algn="just" eaLnBrk="1" hangingPunct="1">
              <a:lnSpc>
                <a:spcPct val="90000"/>
              </a:lnSpc>
              <a:buFont typeface="Wingdings" pitchFamily="2" charset="2"/>
              <a:buNone/>
              <a:defRPr/>
            </a:pPr>
            <a:r>
              <a:rPr lang="ru-RU" sz="2800" dirty="0" smtClean="0"/>
              <a:t>Если двум изолированным друг от друга проводникам сообщить заряды </a:t>
            </a:r>
            <a:r>
              <a:rPr lang="ru-RU" sz="2800" i="1" dirty="0" smtClean="0">
                <a:solidFill>
                  <a:srgbClr val="33CC33"/>
                </a:solidFill>
              </a:rPr>
              <a:t>q</a:t>
            </a:r>
            <a:r>
              <a:rPr lang="ru-RU" sz="2800" baseline="-25000" dirty="0" smtClean="0">
                <a:solidFill>
                  <a:srgbClr val="33CC33"/>
                </a:solidFill>
              </a:rPr>
              <a:t>1</a:t>
            </a:r>
            <a:r>
              <a:rPr lang="ru-RU" sz="2800" dirty="0" smtClean="0"/>
              <a:t> и </a:t>
            </a:r>
            <a:r>
              <a:rPr lang="ru-RU" sz="2800" i="1" dirty="0" smtClean="0">
                <a:solidFill>
                  <a:srgbClr val="33CC33"/>
                </a:solidFill>
              </a:rPr>
              <a:t>q</a:t>
            </a:r>
            <a:r>
              <a:rPr lang="ru-RU" sz="2800" baseline="-25000" dirty="0" smtClean="0">
                <a:solidFill>
                  <a:srgbClr val="33CC33"/>
                </a:solidFill>
              </a:rPr>
              <a:t>2</a:t>
            </a:r>
            <a:r>
              <a:rPr lang="ru-RU" sz="2800" dirty="0" smtClean="0"/>
              <a:t>, то между ними возникает некоторая </a:t>
            </a:r>
            <a:r>
              <a:rPr lang="ru-RU" sz="2800" dirty="0" smtClean="0">
                <a:hlinkClick r:id="rId2" action="ppaction://hlinkfile"/>
              </a:rPr>
              <a:t>разность потенциалов</a:t>
            </a:r>
            <a:r>
              <a:rPr lang="ru-RU" sz="2800" dirty="0" smtClean="0"/>
              <a:t> </a:t>
            </a:r>
            <a:r>
              <a:rPr lang="ru-RU" sz="2800" dirty="0" err="1" smtClean="0">
                <a:solidFill>
                  <a:srgbClr val="33CC33"/>
                </a:solidFill>
              </a:rPr>
              <a:t>Δφ</a:t>
            </a:r>
            <a:r>
              <a:rPr lang="ru-RU" sz="2800" dirty="0" smtClean="0"/>
              <a:t>, зависящая от величин зарядов и геометрии проводников. Разность потенциалов </a:t>
            </a:r>
            <a:r>
              <a:rPr lang="ru-RU" sz="2800" dirty="0" err="1" smtClean="0">
                <a:solidFill>
                  <a:srgbClr val="33CC33"/>
                </a:solidFill>
              </a:rPr>
              <a:t>Δφ</a:t>
            </a:r>
            <a:r>
              <a:rPr lang="ru-RU" sz="2800" dirty="0" err="1" smtClean="0"/>
              <a:t> </a:t>
            </a:r>
            <a:r>
              <a:rPr lang="ru-RU" sz="2800" dirty="0" smtClean="0"/>
              <a:t>между двумя точками в электрическом поле часто называют </a:t>
            </a:r>
            <a:r>
              <a:rPr lang="ru-RU" sz="2800" i="1" dirty="0" smtClean="0">
                <a:solidFill>
                  <a:srgbClr val="CC3300"/>
                </a:solidFill>
              </a:rPr>
              <a:t>напряжением</a:t>
            </a:r>
            <a:r>
              <a:rPr lang="ru-RU" sz="2800" dirty="0" smtClean="0"/>
              <a:t> и обозначают буквой </a:t>
            </a:r>
            <a:r>
              <a:rPr lang="ru-RU" sz="2800" i="1" dirty="0" smtClean="0">
                <a:solidFill>
                  <a:srgbClr val="33CC33"/>
                </a:solidFill>
              </a:rPr>
              <a:t>U</a:t>
            </a:r>
            <a:r>
              <a:rPr lang="ru-RU" sz="2800" dirty="0" smtClean="0"/>
              <a:t>. Наибольший практический интерес представляет случай, когда заряды проводников одинаковы по модулю и противоположны по знаку: </a:t>
            </a:r>
            <a:r>
              <a:rPr lang="ru-RU" sz="2800" i="1" dirty="0" smtClean="0">
                <a:solidFill>
                  <a:srgbClr val="33CC33"/>
                </a:solidFill>
              </a:rPr>
              <a:t>q</a:t>
            </a:r>
            <a:r>
              <a:rPr lang="ru-RU" sz="2800" baseline="-25000" dirty="0" smtClean="0">
                <a:solidFill>
                  <a:srgbClr val="33CC33"/>
                </a:solidFill>
              </a:rPr>
              <a:t>1</a:t>
            </a:r>
            <a:r>
              <a:rPr lang="ru-RU" sz="2800" dirty="0" smtClean="0">
                <a:solidFill>
                  <a:srgbClr val="33CC33"/>
                </a:solidFill>
              </a:rPr>
              <a:t> = – </a:t>
            </a:r>
            <a:r>
              <a:rPr lang="ru-RU" sz="2800" i="1" dirty="0" smtClean="0">
                <a:solidFill>
                  <a:srgbClr val="33CC33"/>
                </a:solidFill>
              </a:rPr>
              <a:t>q</a:t>
            </a:r>
            <a:r>
              <a:rPr lang="ru-RU" sz="2800" baseline="-25000" dirty="0" smtClean="0">
                <a:solidFill>
                  <a:srgbClr val="33CC33"/>
                </a:solidFill>
              </a:rPr>
              <a:t>2</a:t>
            </a:r>
            <a:r>
              <a:rPr lang="ru-RU" sz="2800" dirty="0" smtClean="0">
                <a:solidFill>
                  <a:srgbClr val="33CC33"/>
                </a:solidFill>
              </a:rPr>
              <a:t> = </a:t>
            </a:r>
            <a:r>
              <a:rPr lang="ru-RU" sz="2800" i="1" dirty="0" err="1" smtClean="0">
                <a:solidFill>
                  <a:srgbClr val="33CC33"/>
                </a:solidFill>
              </a:rPr>
              <a:t>q</a:t>
            </a:r>
            <a:r>
              <a:rPr lang="ru-RU" sz="2800" dirty="0" smtClean="0">
                <a:solidFill>
                  <a:srgbClr val="33CC33"/>
                </a:solidFill>
              </a:rPr>
              <a:t>.</a:t>
            </a:r>
            <a:r>
              <a:rPr lang="ru-RU" sz="2800" dirty="0" smtClean="0"/>
              <a:t> В этом случае можно ввести понятие </a:t>
            </a:r>
            <a:r>
              <a:rPr lang="ru-RU" sz="2800" i="1" u="sng" dirty="0" smtClean="0">
                <a:solidFill>
                  <a:srgbClr val="CC3300"/>
                </a:solidFill>
                <a:effectLst>
                  <a:outerShdw blurRad="38100" dist="38100" dir="2700000" algn="tl">
                    <a:srgbClr val="000000"/>
                  </a:outerShdw>
                </a:effectLst>
              </a:rPr>
              <a:t>электрической емкости</a:t>
            </a:r>
            <a:r>
              <a:rPr lang="ru-RU" sz="2800" u="sng" dirty="0" smtClean="0">
                <a:solidFill>
                  <a:srgbClr val="CC3300"/>
                </a:solidFill>
                <a:effectLst>
                  <a:outerShdw blurRad="38100" dist="38100" dir="2700000" algn="tl">
                    <a:srgbClr val="000000"/>
                  </a:outerShdw>
                </a:effectLst>
              </a:rPr>
              <a:t>.</a:t>
            </a:r>
          </a:p>
        </p:txBody>
      </p:sp>
    </p:spTree>
    <p:extLst>
      <p:ext uri="{BB962C8B-B14F-4D97-AF65-F5344CB8AC3E}">
        <p14:creationId xmlns:p14="http://schemas.microsoft.com/office/powerpoint/2010/main" val="1431319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755650" y="1052513"/>
            <a:ext cx="8064500" cy="5043487"/>
          </a:xfrm>
        </p:spPr>
        <p:txBody>
          <a:bodyPr/>
          <a:lstStyle/>
          <a:p>
            <a:r>
              <a:rPr lang="ru-RU" sz="2800" b="1" i="1" dirty="0"/>
              <a:t>Электроемкость конденсатора</a:t>
            </a:r>
            <a:r>
              <a:rPr lang="ru-RU" sz="2800" dirty="0"/>
              <a:t> равна </a:t>
            </a:r>
          </a:p>
          <a:p>
            <a:pPr>
              <a:buNone/>
            </a:pPr>
            <a:r>
              <a:rPr lang="ru-RU" sz="2800" dirty="0"/>
              <a:t>     где </a:t>
            </a:r>
            <a:r>
              <a:rPr lang="ru-RU" sz="2800" i="1" dirty="0"/>
              <a:t>q</a:t>
            </a:r>
            <a:r>
              <a:rPr lang="ru-RU" sz="2800" dirty="0"/>
              <a:t> – заряд положительной обкладки, </a:t>
            </a:r>
          </a:p>
          <a:p>
            <a:pPr>
              <a:buNone/>
            </a:pPr>
            <a:r>
              <a:rPr lang="ru-RU" sz="2800" i="1" dirty="0"/>
              <a:t>    U</a:t>
            </a:r>
            <a:r>
              <a:rPr lang="ru-RU" sz="2800" dirty="0"/>
              <a:t> – напряжение между обкладками. Электроемкость конденсатора зависит от его геометрической конструкции и электрической проницаемости заполняющего его диэлектрика и не зависит от заряда обкладок.  </a:t>
            </a:r>
          </a:p>
          <a:p>
            <a:pPr marL="0" indent="449263" algn="just" eaLnBrk="1" hangingPunct="1">
              <a:lnSpc>
                <a:spcPct val="90000"/>
              </a:lnSpc>
              <a:buFont typeface="Wingdings" pitchFamily="2" charset="2"/>
              <a:buNone/>
              <a:defRPr/>
            </a:pPr>
            <a:endParaRPr lang="ru-RU" sz="2800" dirty="0" smtClean="0"/>
          </a:p>
        </p:txBody>
      </p:sp>
      <p:pic>
        <p:nvPicPr>
          <p:cNvPr id="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79912" y="4725144"/>
            <a:ext cx="1621736" cy="1357322"/>
          </a:xfrm>
          <a:prstGeom prst="roundRect">
            <a:avLst>
              <a:gd name="adj" fmla="val 4167"/>
            </a:avLst>
          </a:prstGeom>
          <a:solidFill>
            <a:srgbClr val="FFFFFF"/>
          </a:solidFill>
          <a:ln w="76200" cap="sq">
            <a:solidFill>
              <a:schemeClr val="tx2">
                <a:lumMod val="60000"/>
                <a:lumOff val="40000"/>
              </a:schemeClr>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extLst>
      <p:ext uri="{BB962C8B-B14F-4D97-AF65-F5344CB8AC3E}">
        <p14:creationId xmlns:p14="http://schemas.microsoft.com/office/powerpoint/2010/main" val="3264383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735874" y="889924"/>
            <a:ext cx="7991475" cy="5259387"/>
          </a:xfrm>
        </p:spPr>
        <p:txBody>
          <a:bodyPr/>
          <a:lstStyle/>
          <a:p>
            <a:pPr marL="0" indent="536575" eaLnBrk="1" hangingPunct="1">
              <a:buFont typeface="Wingdings" pitchFamily="2" charset="2"/>
              <a:buNone/>
              <a:tabLst>
                <a:tab pos="1436688" algn="l"/>
                <a:tab pos="4659313" algn="l"/>
              </a:tabLst>
            </a:pPr>
            <a:r>
              <a:rPr lang="ru-RU" altLang="ru-RU" dirty="0" smtClean="0"/>
              <a:t>Согласно принципу суперпозиции, напряженность            поля, создаваемого обеими пластинами, равна сумме напряженностей         и       полей каждой из пластин: </a:t>
            </a:r>
            <a:br>
              <a:rPr lang="ru-RU" altLang="ru-RU" dirty="0" smtClean="0"/>
            </a:br>
            <a:endParaRPr lang="ru-RU" altLang="ru-RU" dirty="0" smtClean="0"/>
          </a:p>
        </p:txBody>
      </p:sp>
      <p:pic>
        <p:nvPicPr>
          <p:cNvPr id="15364" name="Picture 10" descr="6316675938041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55155" y="1700213"/>
            <a:ext cx="3175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13" descr="63166759380410-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18862" y="2417935"/>
            <a:ext cx="46831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8" name="Picture 16" descr="63166759380410-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064" y="2358328"/>
            <a:ext cx="48276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0" name="Rectangle 18"/>
          <p:cNvSpPr>
            <a:spLocks noChangeArrowheads="1"/>
          </p:cNvSpPr>
          <p:nvPr/>
        </p:nvSpPr>
        <p:spPr bwMode="auto">
          <a:xfrm>
            <a:off x="0" y="2759075"/>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r>
            <a:br>
              <a:rPr lang="ru-RU" altLang="ru-RU" sz="2400"/>
            </a:br>
            <a:endParaRPr lang="ru-RU" altLang="ru-RU" sz="2400"/>
          </a:p>
        </p:txBody>
      </p:sp>
      <p:graphicFrame>
        <p:nvGraphicFramePr>
          <p:cNvPr id="42014" name="Group 30"/>
          <p:cNvGraphicFramePr>
            <a:graphicFrameLocks noGrp="1"/>
          </p:cNvGraphicFramePr>
          <p:nvPr>
            <p:extLst>
              <p:ext uri="{D42A27DB-BD31-4B8C-83A1-F6EECF244321}">
                <p14:modId xmlns:p14="http://schemas.microsoft.com/office/powerpoint/2010/main" val="289125170"/>
              </p:ext>
            </p:extLst>
          </p:nvPr>
        </p:nvGraphicFramePr>
        <p:xfrm>
          <a:off x="0" y="3198872"/>
          <a:ext cx="9144000" cy="518160"/>
        </p:xfrm>
        <a:graphic>
          <a:graphicData uri="http://schemas.openxmlformats.org/drawingml/2006/table">
            <a:tbl>
              <a:tblPr/>
              <a:tblGrid>
                <a:gridCol w="4572000"/>
                <a:gridCol w="4572000"/>
              </a:tblGrid>
              <a:tr h="135632">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dirty="0" smtClean="0">
                        <a:ln>
                          <a:noFill/>
                        </a:ln>
                        <a:solidFill>
                          <a:schemeClr val="tx1"/>
                        </a:solidFill>
                        <a:effectLst/>
                        <a:latin typeface="Arial"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ru-RU" sz="12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1" lang="ru-RU" sz="1600" b="0" i="0" u="none" strike="noStrike" cap="none" normalizeH="0" baseline="0" dirty="0" smtClean="0">
                          <a:ln>
                            <a:noFill/>
                          </a:ln>
                          <a:solidFill>
                            <a:srgbClr val="000000"/>
                          </a:solidFill>
                          <a:effectLst/>
                          <a:latin typeface="Times New Roman" pitchFamily="18" charset="0"/>
                          <a:cs typeface="Times New Roman" pitchFamily="18" charset="0"/>
                        </a:rPr>
                        <a:t> </a:t>
                      </a:r>
                      <a:r>
                        <a:rPr kumimoji="1" lang="ru-RU" sz="1200" b="0" i="0" u="none" strike="noStrike" cap="none" normalizeH="0" baseline="0" dirty="0" smtClean="0">
                          <a:ln>
                            <a:noFill/>
                          </a:ln>
                          <a:solidFill>
                            <a:srgbClr val="000000"/>
                          </a:solidFill>
                          <a:effectLst/>
                          <a:latin typeface="Times New Roman" pitchFamily="18" charset="0"/>
                          <a:cs typeface="Times New Roman" pitchFamily="18" charset="0"/>
                        </a:rPr>
                        <a:t>                      </a:t>
                      </a:r>
                    </a:p>
                  </a:txBody>
                  <a:tcPr anchor="ctr" horzOverflow="overflow">
                    <a:lnL>
                      <a:noFill/>
                    </a:lnL>
                    <a:lnR cap="flat">
                      <a:noFill/>
                    </a:lnR>
                    <a:lnT cap="flat">
                      <a:noFill/>
                    </a:lnT>
                    <a:lnB cap="flat">
                      <a:noFill/>
                    </a:lnB>
                    <a:lnTlToBr>
                      <a:noFill/>
                    </a:lnTlToBr>
                    <a:lnBlToTr>
                      <a:noFill/>
                    </a:lnBlToTr>
                    <a:noFill/>
                  </a:tcPr>
                </a:tc>
              </a:tr>
            </a:tbl>
          </a:graphicData>
        </a:graphic>
      </p:graphicFrame>
      <p:pic>
        <p:nvPicPr>
          <p:cNvPr id="15374" name="Picture 21" descr="63166759380426-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1461" y="4323832"/>
            <a:ext cx="2519363"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8486616" y="4847838"/>
            <a:ext cx="492443" cy="276999"/>
          </a:xfrm>
          <a:prstGeom prst="rect">
            <a:avLst/>
          </a:prstGeom>
        </p:spPr>
        <p:txBody>
          <a:bodyPr wrap="none">
            <a:spAutoFit/>
          </a:bodyPr>
          <a:lstStyle/>
          <a:p>
            <a:r>
              <a:rPr kumimoji="1" lang="ru-RU" sz="1200" dirty="0">
                <a:solidFill>
                  <a:srgbClr val="000000"/>
                </a:solidFill>
                <a:latin typeface="Times New Roman" pitchFamily="18" charset="0"/>
                <a:cs typeface="Times New Roman" pitchFamily="18" charset="0"/>
              </a:rPr>
              <a:t>        </a:t>
            </a:r>
            <a:endParaRPr lang="ru-RU" dirty="0"/>
          </a:p>
        </p:txBody>
      </p:sp>
    </p:spTree>
    <p:extLst>
      <p:ext uri="{BB962C8B-B14F-4D97-AF65-F5344CB8AC3E}">
        <p14:creationId xmlns:p14="http://schemas.microsoft.com/office/powerpoint/2010/main" val="111391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611188" y="549275"/>
            <a:ext cx="8208962" cy="4691063"/>
          </a:xfrm>
        </p:spPr>
        <p:txBody>
          <a:bodyPr/>
          <a:lstStyle/>
          <a:p>
            <a:pPr marL="0" indent="536575" eaLnBrk="1" hangingPunct="1">
              <a:lnSpc>
                <a:spcPct val="80000"/>
              </a:lnSpc>
              <a:buFont typeface="Wingdings" pitchFamily="2" charset="2"/>
              <a:buNone/>
            </a:pPr>
            <a:r>
              <a:rPr lang="ru-RU" altLang="ru-RU" sz="2800" dirty="0" smtClean="0"/>
              <a:t>Вне пластин вектора        и      направлены в разные стороны, и поэтому </a:t>
            </a:r>
            <a:r>
              <a:rPr lang="ru-RU" altLang="ru-RU" sz="2800" i="1" dirty="0" smtClean="0"/>
              <a:t>E</a:t>
            </a:r>
            <a:r>
              <a:rPr lang="ru-RU" altLang="ru-RU" sz="2800" dirty="0" smtClean="0"/>
              <a:t> = 0. Поверхностная плотность </a:t>
            </a:r>
            <a:r>
              <a:rPr lang="ru-RU" altLang="ru-RU" sz="2800" dirty="0" smtClean="0">
                <a:solidFill>
                  <a:srgbClr val="33CC33"/>
                </a:solidFill>
              </a:rPr>
              <a:t>σ</a:t>
            </a:r>
            <a:r>
              <a:rPr lang="ru-RU" altLang="ru-RU" sz="2800" dirty="0" smtClean="0"/>
              <a:t> заряда пластин равна </a:t>
            </a:r>
            <a:r>
              <a:rPr lang="ru-RU" altLang="ru-RU" sz="2800" i="1" dirty="0" smtClean="0">
                <a:solidFill>
                  <a:srgbClr val="33CC33"/>
                </a:solidFill>
              </a:rPr>
              <a:t>q</a:t>
            </a:r>
            <a:r>
              <a:rPr lang="ru-RU" altLang="ru-RU" sz="2800" dirty="0" smtClean="0">
                <a:solidFill>
                  <a:srgbClr val="33CC33"/>
                </a:solidFill>
              </a:rPr>
              <a:t> / </a:t>
            </a:r>
            <a:r>
              <a:rPr lang="ru-RU" altLang="ru-RU" sz="2800" i="1" dirty="0" smtClean="0">
                <a:solidFill>
                  <a:srgbClr val="33CC33"/>
                </a:solidFill>
              </a:rPr>
              <a:t>S</a:t>
            </a:r>
            <a:r>
              <a:rPr lang="ru-RU" altLang="ru-RU" sz="2800" dirty="0" smtClean="0"/>
              <a:t>, где </a:t>
            </a:r>
            <a:r>
              <a:rPr lang="ru-RU" altLang="ru-RU" sz="2800" i="1" dirty="0" smtClean="0">
                <a:solidFill>
                  <a:srgbClr val="33CC33"/>
                </a:solidFill>
              </a:rPr>
              <a:t>q</a:t>
            </a:r>
            <a:r>
              <a:rPr lang="ru-RU" altLang="ru-RU" sz="2800" dirty="0" smtClean="0"/>
              <a:t> – заряд, а </a:t>
            </a:r>
            <a:r>
              <a:rPr lang="ru-RU" altLang="ru-RU" sz="2800" i="1" dirty="0" smtClean="0">
                <a:solidFill>
                  <a:srgbClr val="33CC33"/>
                </a:solidFill>
              </a:rPr>
              <a:t>S</a:t>
            </a:r>
            <a:r>
              <a:rPr lang="ru-RU" altLang="ru-RU" sz="2800" dirty="0" smtClean="0"/>
              <a:t> – площадь каждой пластины. Разность потенциалов </a:t>
            </a:r>
            <a:r>
              <a:rPr lang="ru-RU" altLang="ru-RU" sz="2800" dirty="0" err="1" smtClean="0">
                <a:solidFill>
                  <a:srgbClr val="33CC33"/>
                </a:solidFill>
              </a:rPr>
              <a:t>Δφ</a:t>
            </a:r>
            <a:r>
              <a:rPr lang="ru-RU" altLang="ru-RU" sz="2800" dirty="0" smtClean="0"/>
              <a:t> между пластинами в однородном электрическом поле равна </a:t>
            </a:r>
            <a:r>
              <a:rPr lang="ru-RU" altLang="ru-RU" sz="2800" i="1" dirty="0" err="1" smtClean="0">
                <a:solidFill>
                  <a:srgbClr val="33CC33"/>
                </a:solidFill>
              </a:rPr>
              <a:t>Ed</a:t>
            </a:r>
            <a:r>
              <a:rPr lang="ru-RU" altLang="ru-RU" sz="2800" dirty="0" smtClean="0"/>
              <a:t>, где </a:t>
            </a:r>
            <a:r>
              <a:rPr lang="ru-RU" altLang="ru-RU" sz="2800" i="1" dirty="0" smtClean="0">
                <a:solidFill>
                  <a:srgbClr val="33CC33"/>
                </a:solidFill>
              </a:rPr>
              <a:t>d</a:t>
            </a:r>
            <a:r>
              <a:rPr lang="ru-RU" altLang="ru-RU" sz="2800" dirty="0" smtClean="0">
                <a:solidFill>
                  <a:srgbClr val="33CC33"/>
                </a:solidFill>
              </a:rPr>
              <a:t> </a:t>
            </a:r>
            <a:r>
              <a:rPr lang="ru-RU" altLang="ru-RU" sz="2800" dirty="0" smtClean="0"/>
              <a:t>– расстояние между пластинами. Из этих соотношений можно получить формулу для электроемкости плоского конденсатора, где </a:t>
            </a:r>
            <a:r>
              <a:rPr lang="ru-RU" altLang="ru-RU" dirty="0" smtClean="0"/>
              <a:t>ε</a:t>
            </a:r>
            <a:r>
              <a:rPr lang="en-US" altLang="ru-RU" sz="2800" baseline="-25000" dirty="0" smtClean="0">
                <a:cs typeface="Arial" pitchFamily="34" charset="0"/>
              </a:rPr>
              <a:t>o</a:t>
            </a:r>
            <a:r>
              <a:rPr lang="en-US" altLang="ru-RU" sz="2800" dirty="0" smtClean="0">
                <a:cs typeface="Arial" pitchFamily="34" charset="0"/>
              </a:rPr>
              <a:t>=8,85·10</a:t>
            </a:r>
            <a:r>
              <a:rPr lang="en-US" altLang="ru-RU" sz="2800" baseline="30000" dirty="0" smtClean="0">
                <a:cs typeface="Arial" pitchFamily="34" charset="0"/>
              </a:rPr>
              <a:t>-12</a:t>
            </a:r>
            <a:r>
              <a:rPr lang="ru-RU" altLang="ru-RU" sz="2800" dirty="0" smtClean="0">
                <a:cs typeface="Arial" pitchFamily="34" charset="0"/>
              </a:rPr>
              <a:t>Ф</a:t>
            </a:r>
            <a:r>
              <a:rPr lang="en-US" altLang="ru-RU" sz="2800" dirty="0" smtClean="0">
                <a:cs typeface="Arial" pitchFamily="34" charset="0"/>
              </a:rPr>
              <a:t>/</a:t>
            </a:r>
            <a:r>
              <a:rPr lang="ru-RU" altLang="ru-RU" sz="2800" dirty="0" smtClean="0">
                <a:cs typeface="Arial" pitchFamily="34" charset="0"/>
              </a:rPr>
              <a:t>м – электрическая постоянная.</a:t>
            </a:r>
            <a:r>
              <a:rPr lang="ru-RU" altLang="ru-RU" sz="2800" dirty="0" smtClean="0"/>
              <a:t> </a:t>
            </a:r>
            <a:br>
              <a:rPr lang="ru-RU" altLang="ru-RU" sz="2800" dirty="0" smtClean="0"/>
            </a:br>
            <a:endParaRPr lang="ru-RU" altLang="ru-RU" sz="2800" dirty="0" smtClean="0"/>
          </a:p>
        </p:txBody>
      </p:sp>
      <p:pic>
        <p:nvPicPr>
          <p:cNvPr id="17413" name="Picture 6" descr="63166759380457-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5242" y="338725"/>
            <a:ext cx="4699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7" descr="63166759380504-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1385" y="431189"/>
            <a:ext cx="431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Rectangle 8"/>
          <p:cNvSpPr>
            <a:spLocks noChangeArrowheads="1"/>
          </p:cNvSpPr>
          <p:nvPr/>
        </p:nvSpPr>
        <p:spPr bwMode="auto">
          <a:xfrm>
            <a:off x="4067175" y="4724400"/>
            <a:ext cx="3529013" cy="1584325"/>
          </a:xfrm>
          <a:prstGeom prst="rect">
            <a:avLst/>
          </a:prstGeom>
          <a:gradFill rotWithShape="1">
            <a:gsLst>
              <a:gs pos="0">
                <a:srgbClr val="000099"/>
              </a:gs>
              <a:gs pos="100000">
                <a:srgbClr val="3399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endParaRPr lang="ru-RU" altLang="ru-RU"/>
          </a:p>
        </p:txBody>
      </p:sp>
      <p:sp>
        <p:nvSpPr>
          <p:cNvPr id="17416" name="Rectangle 9"/>
          <p:cNvSpPr>
            <a:spLocks noChangeArrowheads="1"/>
          </p:cNvSpPr>
          <p:nvPr/>
        </p:nvSpPr>
        <p:spPr bwMode="auto">
          <a:xfrm>
            <a:off x="0" y="2751138"/>
            <a:ext cx="1841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kumimoji="1">
                <a:solidFill>
                  <a:schemeClr val="tx1"/>
                </a:solidFill>
                <a:latin typeface="Times New Roman" pitchFamily="18" charset="0"/>
              </a:defRPr>
            </a:lvl1pPr>
            <a:lvl2pPr marL="742950" indent="-285750" eaLnBrk="0" hangingPunct="0">
              <a:defRPr kumimoji="1">
                <a:solidFill>
                  <a:schemeClr val="tx1"/>
                </a:solidFill>
                <a:latin typeface="Times New Roman" pitchFamily="18" charset="0"/>
              </a:defRPr>
            </a:lvl2pPr>
            <a:lvl3pPr marL="1143000" indent="-228600" eaLnBrk="0" hangingPunct="0">
              <a:defRPr kumimoji="1">
                <a:solidFill>
                  <a:schemeClr val="tx1"/>
                </a:solidFill>
                <a:latin typeface="Times New Roman" pitchFamily="18" charset="0"/>
              </a:defRPr>
            </a:lvl3pPr>
            <a:lvl4pPr marL="1600200" indent="-228600" eaLnBrk="0" hangingPunct="0">
              <a:defRPr kumimoji="1">
                <a:solidFill>
                  <a:schemeClr val="tx1"/>
                </a:solidFill>
                <a:latin typeface="Times New Roman" pitchFamily="18" charset="0"/>
              </a:defRPr>
            </a:lvl4pPr>
            <a:lvl5pPr marL="2057400" indent="-228600" eaLnBrk="0" hangingPunct="0">
              <a:defRPr kumimoji="1">
                <a:solidFill>
                  <a:schemeClr val="tx1"/>
                </a:solidFill>
                <a:latin typeface="Times New Roman" pitchFamily="18" charset="0"/>
              </a:defRPr>
            </a:lvl5pPr>
            <a:lvl6pPr marL="2514600" indent="-228600" eaLnBrk="0" fontAlgn="base" hangingPunct="0">
              <a:spcBef>
                <a:spcPct val="0"/>
              </a:spcBef>
              <a:spcAft>
                <a:spcPct val="0"/>
              </a:spcAft>
              <a:defRPr kumimoji="1">
                <a:solidFill>
                  <a:schemeClr val="tx1"/>
                </a:solidFill>
                <a:latin typeface="Times New Roman" pitchFamily="18" charset="0"/>
              </a:defRPr>
            </a:lvl6pPr>
            <a:lvl7pPr marL="2971800" indent="-228600" eaLnBrk="0" fontAlgn="base" hangingPunct="0">
              <a:spcBef>
                <a:spcPct val="0"/>
              </a:spcBef>
              <a:spcAft>
                <a:spcPct val="0"/>
              </a:spcAft>
              <a:defRPr kumimoji="1">
                <a:solidFill>
                  <a:schemeClr val="tx1"/>
                </a:solidFill>
                <a:latin typeface="Times New Roman" pitchFamily="18" charset="0"/>
              </a:defRPr>
            </a:lvl7pPr>
            <a:lvl8pPr marL="3429000" indent="-228600" eaLnBrk="0" fontAlgn="base" hangingPunct="0">
              <a:spcBef>
                <a:spcPct val="0"/>
              </a:spcBef>
              <a:spcAft>
                <a:spcPct val="0"/>
              </a:spcAft>
              <a:defRPr kumimoji="1">
                <a:solidFill>
                  <a:schemeClr val="tx1"/>
                </a:solidFill>
                <a:latin typeface="Times New Roman" pitchFamily="18" charset="0"/>
              </a:defRPr>
            </a:lvl8pPr>
            <a:lvl9pPr marL="3886200" indent="-228600" eaLnBrk="0" fontAlgn="base" hangingPunct="0">
              <a:spcBef>
                <a:spcPct val="0"/>
              </a:spcBef>
              <a:spcAft>
                <a:spcPct val="0"/>
              </a:spcAft>
              <a:defRPr kumimoji="1">
                <a:solidFill>
                  <a:schemeClr val="tx1"/>
                </a:solidFill>
                <a:latin typeface="Times New Roman" pitchFamily="18" charset="0"/>
              </a:defRPr>
            </a:lvl9pPr>
          </a:lstStyle>
          <a:p>
            <a:pPr eaLnBrk="1" hangingPunct="1"/>
            <a:r>
              <a:rPr lang="ru-RU" altLang="ru-RU" sz="2400"/>
              <a:t/>
            </a:r>
            <a:br>
              <a:rPr lang="ru-RU" altLang="ru-RU" sz="2400"/>
            </a:br>
            <a:endParaRPr lang="ru-RU" altLang="ru-RU" sz="2400"/>
          </a:p>
        </p:txBody>
      </p:sp>
      <p:graphicFrame>
        <p:nvGraphicFramePr>
          <p:cNvPr id="44061" name="Group 29"/>
          <p:cNvGraphicFramePr>
            <a:graphicFrameLocks noGrp="1"/>
          </p:cNvGraphicFramePr>
          <p:nvPr/>
        </p:nvGraphicFramePr>
        <p:xfrm>
          <a:off x="0" y="3573463"/>
          <a:ext cx="9144000" cy="533400"/>
        </p:xfrm>
        <a:graphic>
          <a:graphicData uri="http://schemas.openxmlformats.org/drawingml/2006/table">
            <a:tbl>
              <a:tblPr/>
              <a:tblGrid>
                <a:gridCol w="6010275"/>
                <a:gridCol w="3133725"/>
              </a:tblGrid>
              <a:tr h="533400">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dirty="0" smtClean="0">
                        <a:ln>
                          <a:noFill/>
                        </a:ln>
                        <a:solidFill>
                          <a:schemeClr val="tx1"/>
                        </a:solidFill>
                        <a:effectLst/>
                        <a:latin typeface="Arial" pitchFamily="34" charset="0"/>
                      </a:endParaRPr>
                    </a:p>
                  </a:txBody>
                  <a:tcPr anchor="ct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ru-RU" sz="2800" b="1" i="0" u="none" strike="noStrike" cap="none" normalizeH="0" baseline="0" dirty="0" smtClean="0">
                        <a:ln>
                          <a:noFill/>
                        </a:ln>
                        <a:solidFill>
                          <a:schemeClr val="tx1"/>
                        </a:solidFill>
                        <a:effectLst/>
                        <a:latin typeface="Arial"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pic>
        <p:nvPicPr>
          <p:cNvPr id="17420" name="Picture 12" descr="63166759380582-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6100" y="5157788"/>
            <a:ext cx="3168650"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86975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89</TotalTime>
  <Words>503</Words>
  <Application>Microsoft Office PowerPoint</Application>
  <PresentationFormat>Экран (4:3)</PresentationFormat>
  <Paragraphs>86</Paragraphs>
  <Slides>21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Трек</vt:lpstr>
      <vt:lpstr>«Конденсаторы. Электроемкость »</vt:lpstr>
      <vt:lpstr>Презентация PowerPoint</vt:lpstr>
      <vt:lpstr>Презентация PowerPoint</vt:lpstr>
      <vt:lpstr>Презентация PowerPoint</vt:lpstr>
      <vt:lpstr>Обозначение конденсатора в электрической схеме.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Применение конденсаторов </vt:lpstr>
      <vt:lpstr>Презентация PowerPoint</vt:lpstr>
      <vt:lpstr>ЗакрепленЗЗие.</vt:lpstr>
      <vt:lpstr>Презентация PowerPoint</vt:lpstr>
      <vt:lpstr>Презентация PowerPoint</vt:lpstr>
      <vt:lpstr>Итог урока: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Потенциал . Разность потенциалов</dc:title>
  <dc:creator>User</dc:creator>
  <cp:lastModifiedBy>Людмила</cp:lastModifiedBy>
  <cp:revision>8</cp:revision>
  <dcterms:created xsi:type="dcterms:W3CDTF">2014-04-29T14:55:26Z</dcterms:created>
  <dcterms:modified xsi:type="dcterms:W3CDTF">2014-04-29T17:03:48Z</dcterms:modified>
</cp:coreProperties>
</file>