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7" r:id="rId2"/>
    <p:sldId id="263" r:id="rId3"/>
    <p:sldId id="260" r:id="rId4"/>
    <p:sldId id="264" r:id="rId5"/>
    <p:sldId id="261" r:id="rId6"/>
    <p:sldId id="265" r:id="rId7"/>
    <p:sldId id="262"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CD46E1-F2B7-4CA1-A106-375FE9EB64E4}" type="datetimeFigureOut">
              <a:rPr lang="ru-RU" smtClean="0"/>
              <a:pPr/>
              <a:t>26.04.2014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5AEC8-BC9D-4CAC-B29F-3CEF19C7217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A59F09C-9260-4115-8727-4FDD08764E43}"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A59F09C-9260-4115-8727-4FDD08764E4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3FB3EB5-705D-4616-A681-C2A301085942}" type="datetimeFigureOut">
              <a:rPr lang="ru-RU" smtClean="0"/>
              <a:pPr/>
              <a:t>26.04.2014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59F09C-9260-4115-8727-4FDD08764E4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3FB3EB5-705D-4616-A681-C2A301085942}" type="datetimeFigureOut">
              <a:rPr lang="ru-RU" smtClean="0"/>
              <a:pPr/>
              <a:t>26.04.2014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A59F09C-9260-4115-8727-4FDD08764E4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14313"/>
            <a:ext cx="8229600" cy="6094412"/>
          </a:xfrm>
        </p:spPr>
        <p:txBody>
          <a:bodyPr>
            <a:normAutofit/>
          </a:bodyPr>
          <a:lstStyle/>
          <a:p>
            <a:pPr>
              <a:buNone/>
            </a:pPr>
            <a:r>
              <a:rPr lang="ru-RU" sz="6000" dirty="0" smtClean="0">
                <a:solidFill>
                  <a:srgbClr val="002060"/>
                </a:solidFill>
              </a:rPr>
              <a:t>              Новости </a:t>
            </a:r>
          </a:p>
          <a:p>
            <a:pPr>
              <a:buNone/>
            </a:pPr>
            <a:r>
              <a:rPr lang="ru-RU" sz="6000" dirty="0" smtClean="0">
                <a:solidFill>
                  <a:srgbClr val="002060"/>
                </a:solidFill>
              </a:rPr>
              <a:t>       физики и химии  </a:t>
            </a:r>
          </a:p>
          <a:p>
            <a:pPr>
              <a:buNone/>
            </a:pPr>
            <a:r>
              <a:rPr lang="ru-RU" sz="6000" dirty="0" smtClean="0">
                <a:solidFill>
                  <a:srgbClr val="002060"/>
                </a:solidFill>
              </a:rPr>
              <a:t>       короткой строкой</a:t>
            </a:r>
            <a:endParaRPr lang="ru-RU" sz="6000" dirty="0">
              <a:solidFill>
                <a:srgbClr val="002060"/>
              </a:solidFill>
            </a:endParaRPr>
          </a:p>
        </p:txBody>
      </p:sp>
      <p:pic>
        <p:nvPicPr>
          <p:cNvPr id="6146" name="Picture 2"/>
          <p:cNvPicPr>
            <a:picLocks noChangeAspect="1" noChangeArrowheads="1"/>
          </p:cNvPicPr>
          <p:nvPr/>
        </p:nvPicPr>
        <p:blipFill>
          <a:blip r:embed="rId2"/>
          <a:srcRect/>
          <a:stretch>
            <a:fillRect/>
          </a:stretch>
        </p:blipFill>
        <p:spPr bwMode="auto">
          <a:xfrm>
            <a:off x="37311" y="403918"/>
            <a:ext cx="9106689" cy="6025478"/>
          </a:xfrm>
          <a:prstGeom prst="rect">
            <a:avLst/>
          </a:prstGeom>
          <a:noFill/>
          <a:ln w="9525">
            <a:noFill/>
            <a:miter lim="800000"/>
            <a:headEnd/>
            <a:tailEnd/>
          </a:ln>
          <a:effectLst/>
        </p:spPr>
      </p:pic>
      <p:sp>
        <p:nvSpPr>
          <p:cNvPr id="4" name="TextBox 3"/>
          <p:cNvSpPr txBox="1"/>
          <p:nvPr/>
        </p:nvSpPr>
        <p:spPr>
          <a:xfrm>
            <a:off x="1071538" y="0"/>
            <a:ext cx="6429420" cy="584775"/>
          </a:xfrm>
          <a:prstGeom prst="rect">
            <a:avLst/>
          </a:prstGeom>
          <a:noFill/>
        </p:spPr>
        <p:txBody>
          <a:bodyPr wrap="square" rtlCol="0">
            <a:spAutoFit/>
          </a:bodyPr>
          <a:lstStyle/>
          <a:p>
            <a:r>
              <a:rPr lang="ru-RU" sz="3200" dirty="0" smtClean="0">
                <a:solidFill>
                  <a:schemeClr val="bg1"/>
                </a:solidFill>
              </a:rPr>
              <a:t>  НОВОСТИ ФИЗИКИ И ХИМИИ</a:t>
            </a:r>
            <a:endParaRPr lang="ru-RU" sz="3200" dirty="0">
              <a:solidFill>
                <a:schemeClr val="bg1"/>
              </a:solidFill>
            </a:endParaRPr>
          </a:p>
        </p:txBody>
      </p:sp>
      <p:sp>
        <p:nvSpPr>
          <p:cNvPr id="5" name="TextBox 4"/>
          <p:cNvSpPr txBox="1"/>
          <p:nvPr/>
        </p:nvSpPr>
        <p:spPr>
          <a:xfrm>
            <a:off x="928662" y="6286520"/>
            <a:ext cx="6286544" cy="584775"/>
          </a:xfrm>
          <a:prstGeom prst="rect">
            <a:avLst/>
          </a:prstGeom>
          <a:noFill/>
        </p:spPr>
        <p:txBody>
          <a:bodyPr wrap="square" rtlCol="0">
            <a:spAutoFit/>
          </a:bodyPr>
          <a:lstStyle/>
          <a:p>
            <a:r>
              <a:rPr lang="ru-RU" sz="3200" dirty="0" smtClean="0">
                <a:solidFill>
                  <a:schemeClr val="bg1"/>
                </a:solidFill>
              </a:rPr>
              <a:t>          КОРОТКОЙ СТРОКОЙ</a:t>
            </a:r>
            <a:endParaRPr lang="ru-RU" sz="3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3912"/>
            <a:ext cx="9176107" cy="6834088"/>
          </a:xfrm>
          <a:prstGeom prst="rect">
            <a:avLst/>
          </a:prstGeom>
          <a:noFill/>
          <a:ln w="9525">
            <a:noFill/>
            <a:miter lim="800000"/>
            <a:headEnd/>
            <a:tailEnd/>
          </a:ln>
          <a:effectLst/>
        </p:spPr>
      </p:pic>
      <p:sp>
        <p:nvSpPr>
          <p:cNvPr id="3" name="TextBox 2"/>
          <p:cNvSpPr txBox="1"/>
          <p:nvPr/>
        </p:nvSpPr>
        <p:spPr>
          <a:xfrm>
            <a:off x="285720" y="357166"/>
            <a:ext cx="8429684" cy="584775"/>
          </a:xfrm>
          <a:prstGeom prst="rect">
            <a:avLst/>
          </a:prstGeom>
          <a:noFill/>
        </p:spPr>
        <p:txBody>
          <a:bodyPr wrap="square" rtlCol="0">
            <a:spAutoFit/>
          </a:bodyPr>
          <a:lstStyle/>
          <a:p>
            <a:r>
              <a:rPr lang="ru-RU" sz="3200" dirty="0" smtClean="0"/>
              <a:t>Ученые назвали очередную дату конца света</a:t>
            </a:r>
            <a:endParaRPr lang="ru-RU" sz="3200" dirty="0"/>
          </a:p>
        </p:txBody>
      </p:sp>
      <p:pic>
        <p:nvPicPr>
          <p:cNvPr id="1027" name="Picture 3"/>
          <p:cNvPicPr>
            <a:picLocks noChangeAspect="1" noChangeArrowheads="1"/>
          </p:cNvPicPr>
          <p:nvPr/>
        </p:nvPicPr>
        <p:blipFill>
          <a:blip r:embed="rId3"/>
          <a:srcRect/>
          <a:stretch>
            <a:fillRect/>
          </a:stretch>
        </p:blipFill>
        <p:spPr bwMode="auto">
          <a:xfrm>
            <a:off x="285720" y="5357826"/>
            <a:ext cx="8643998" cy="121444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38100"/>
            <a:ext cx="9144000" cy="6896100"/>
          </a:xfrm>
          <a:prstGeom prst="rect">
            <a:avLst/>
          </a:prstGeom>
          <a:noFill/>
          <a:ln w="9525">
            <a:noFill/>
            <a:miter lim="800000"/>
            <a:headEnd/>
            <a:tailEnd/>
          </a:ln>
          <a:effectLst/>
        </p:spPr>
      </p:pic>
      <p:sp>
        <p:nvSpPr>
          <p:cNvPr id="3" name="TextBox 2"/>
          <p:cNvSpPr txBox="1"/>
          <p:nvPr/>
        </p:nvSpPr>
        <p:spPr>
          <a:xfrm>
            <a:off x="142844" y="500042"/>
            <a:ext cx="8786874" cy="584775"/>
          </a:xfrm>
          <a:prstGeom prst="rect">
            <a:avLst/>
          </a:prstGeom>
          <a:noFill/>
        </p:spPr>
        <p:txBody>
          <a:bodyPr wrap="square" rtlCol="0">
            <a:spAutoFit/>
          </a:bodyPr>
          <a:lstStyle/>
          <a:p>
            <a:r>
              <a:rPr lang="ru-RU" sz="3200" dirty="0" smtClean="0">
                <a:solidFill>
                  <a:schemeClr val="bg1"/>
                </a:solidFill>
              </a:rPr>
              <a:t>Квантовая физика доказала жизнь после смерти</a:t>
            </a:r>
            <a:endParaRPr lang="ru-RU" sz="3200" dirty="0">
              <a:solidFill>
                <a:schemeClr val="bg1"/>
              </a:solidFill>
            </a:endParaRPr>
          </a:p>
        </p:txBody>
      </p:sp>
      <p:pic>
        <p:nvPicPr>
          <p:cNvPr id="2051" name="Picture 3"/>
          <p:cNvPicPr>
            <a:picLocks noChangeAspect="1" noChangeArrowheads="1"/>
          </p:cNvPicPr>
          <p:nvPr/>
        </p:nvPicPr>
        <p:blipFill>
          <a:blip r:embed="rId3"/>
          <a:srcRect/>
          <a:stretch>
            <a:fillRect/>
          </a:stretch>
        </p:blipFill>
        <p:spPr bwMode="auto">
          <a:xfrm>
            <a:off x="1500166" y="1643050"/>
            <a:ext cx="4210050" cy="114300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42910" y="2786058"/>
            <a:ext cx="6581775" cy="100013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4785"/>
            <a:ext cx="9143999" cy="6848434"/>
          </a:xfrm>
          <a:prstGeom prst="rect">
            <a:avLst/>
          </a:prstGeom>
          <a:noFill/>
          <a:ln w="9525">
            <a:noFill/>
            <a:miter lim="800000"/>
            <a:headEnd/>
            <a:tailEnd/>
          </a:ln>
          <a:effectLst/>
        </p:spPr>
      </p:pic>
      <p:sp>
        <p:nvSpPr>
          <p:cNvPr id="3" name="TextBox 2"/>
          <p:cNvSpPr txBox="1"/>
          <p:nvPr/>
        </p:nvSpPr>
        <p:spPr>
          <a:xfrm>
            <a:off x="285721" y="285728"/>
            <a:ext cx="8572560" cy="1077218"/>
          </a:xfrm>
          <a:prstGeom prst="rect">
            <a:avLst/>
          </a:prstGeom>
          <a:noFill/>
        </p:spPr>
        <p:txBody>
          <a:bodyPr wrap="square" rtlCol="0">
            <a:spAutoFit/>
          </a:bodyPr>
          <a:lstStyle/>
          <a:p>
            <a:r>
              <a:rPr lang="ru-RU" sz="3200" dirty="0" smtClean="0"/>
              <a:t>Ученые: люди умирают от </a:t>
            </a:r>
            <a:r>
              <a:rPr lang="ru-RU" sz="3200" dirty="0" smtClean="0">
                <a:solidFill>
                  <a:srgbClr val="FF0000"/>
                </a:solidFill>
              </a:rPr>
              <a:t>одиночества</a:t>
            </a:r>
            <a:r>
              <a:rPr lang="ru-RU" sz="3200" dirty="0" smtClean="0"/>
              <a:t>, а не от болезней</a:t>
            </a:r>
            <a:endParaRPr lang="ru-RU" sz="3200" dirty="0"/>
          </a:p>
        </p:txBody>
      </p:sp>
      <p:pic>
        <p:nvPicPr>
          <p:cNvPr id="3075" name="Picture 3"/>
          <p:cNvPicPr>
            <a:picLocks noChangeAspect="1" noChangeArrowheads="1"/>
          </p:cNvPicPr>
          <p:nvPr/>
        </p:nvPicPr>
        <p:blipFill>
          <a:blip r:embed="rId3"/>
          <a:srcRect/>
          <a:stretch>
            <a:fillRect/>
          </a:stretch>
        </p:blipFill>
        <p:spPr bwMode="auto">
          <a:xfrm>
            <a:off x="214282" y="4214818"/>
            <a:ext cx="4200525" cy="8382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928794" y="5072074"/>
            <a:ext cx="6810375" cy="5238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29801"/>
            <a:ext cx="6786578" cy="6828199"/>
          </a:xfrm>
          <a:prstGeom prst="rect">
            <a:avLst/>
          </a:prstGeom>
          <a:noFill/>
          <a:ln w="9525">
            <a:noFill/>
            <a:miter lim="800000"/>
            <a:headEnd/>
            <a:tailEnd/>
          </a:ln>
          <a:effectLst/>
        </p:spPr>
      </p:pic>
      <p:sp>
        <p:nvSpPr>
          <p:cNvPr id="5" name="TextBox 4"/>
          <p:cNvSpPr txBox="1"/>
          <p:nvPr/>
        </p:nvSpPr>
        <p:spPr>
          <a:xfrm>
            <a:off x="285720" y="214290"/>
            <a:ext cx="8643998" cy="1077218"/>
          </a:xfrm>
          <a:prstGeom prst="rect">
            <a:avLst/>
          </a:prstGeom>
          <a:noFill/>
        </p:spPr>
        <p:txBody>
          <a:bodyPr wrap="square" rtlCol="0">
            <a:spAutoFit/>
          </a:bodyPr>
          <a:lstStyle/>
          <a:p>
            <a:r>
              <a:rPr lang="ru-RU" sz="3200" dirty="0" smtClean="0">
                <a:solidFill>
                  <a:schemeClr val="bg1"/>
                </a:solidFill>
              </a:rPr>
              <a:t>Жизнь на Земле держится всего на четырех</a:t>
            </a:r>
          </a:p>
          <a:p>
            <a:r>
              <a:rPr lang="ru-RU" sz="3200" dirty="0" smtClean="0">
                <a:solidFill>
                  <a:schemeClr val="bg1"/>
                </a:solidFill>
              </a:rPr>
              <a:t>                                                      атомах марганца</a:t>
            </a:r>
            <a:endParaRPr lang="ru-RU" sz="3200" dirty="0">
              <a:solidFill>
                <a:schemeClr val="bg1"/>
              </a:solidFill>
            </a:endParaRPr>
          </a:p>
        </p:txBody>
      </p:sp>
      <p:sp>
        <p:nvSpPr>
          <p:cNvPr id="6" name="TextBox 5"/>
          <p:cNvSpPr txBox="1"/>
          <p:nvPr/>
        </p:nvSpPr>
        <p:spPr>
          <a:xfrm>
            <a:off x="6786514" y="1379577"/>
            <a:ext cx="2357486" cy="5478423"/>
          </a:xfrm>
          <a:prstGeom prst="rect">
            <a:avLst/>
          </a:prstGeom>
          <a:noFill/>
        </p:spPr>
        <p:txBody>
          <a:bodyPr wrap="square" rtlCol="0">
            <a:spAutoFit/>
          </a:bodyPr>
          <a:lstStyle/>
          <a:p>
            <a:r>
              <a:rPr lang="ru-RU" sz="1400" dirty="0" smtClean="0">
                <a:solidFill>
                  <a:schemeClr val="bg1"/>
                </a:solidFill>
              </a:rPr>
              <a:t>Учёный подразумевает, что два с половиной миллиарда лет назад бактерии, подобные современным цианобактериям, как-то наткнулись на способ разрушать воду на молекулы кислорода и водород, и кислород впервые начал накапливаться в атмосфере. </a:t>
            </a:r>
          </a:p>
          <a:p>
            <a:r>
              <a:rPr lang="ru-RU" sz="1400" dirty="0" smtClean="0">
                <a:solidFill>
                  <a:schemeClr val="bg1"/>
                </a:solidFill>
              </a:rPr>
              <a:t>Удивительно. За прошедшие миллиарды лет жизнь претерпела сложнейшую эволюцию — только сердцевина процесса фотосинтеза осталась абсолютно неизменной — всего несколько па из сложного танца ионов, фотонов и электронов — средоточие проблемы существования жизни на планете. </a:t>
            </a:r>
          </a:p>
          <a:p>
            <a:endParaRPr lang="ru-RU"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57166"/>
            <a:ext cx="4572000" cy="2308324"/>
          </a:xfrm>
          <a:prstGeom prst="rect">
            <a:avLst/>
          </a:prstGeom>
        </p:spPr>
        <p:txBody>
          <a:bodyPr>
            <a:spAutoFit/>
          </a:bodyPr>
          <a:lstStyle/>
          <a:p>
            <a:r>
              <a:rPr lang="ru-RU" dirty="0" smtClean="0"/>
              <a:t>Если ваша мама говорит, что из-за вас поседеет, она может оказаться права. Даже если её пряди и не поменяют цвет, вполне возможно, что проблемы с детьми и прочие долговременные стрессы могут укорачивать жизнь. Новые исследования показывают, как подобные потрясения могут ускорять старение </a:t>
            </a:r>
          </a:p>
        </p:txBody>
      </p:sp>
      <p:pic>
        <p:nvPicPr>
          <p:cNvPr id="5122" name="Picture 2"/>
          <p:cNvPicPr>
            <a:picLocks noChangeAspect="1" noChangeArrowheads="1"/>
          </p:cNvPicPr>
          <p:nvPr/>
        </p:nvPicPr>
        <p:blipFill>
          <a:blip r:embed="rId2"/>
          <a:srcRect/>
          <a:stretch>
            <a:fillRect/>
          </a:stretch>
        </p:blipFill>
        <p:spPr bwMode="auto">
          <a:xfrm>
            <a:off x="42840" y="-50109"/>
            <a:ext cx="9101160" cy="6908109"/>
          </a:xfrm>
          <a:prstGeom prst="rect">
            <a:avLst/>
          </a:prstGeom>
          <a:noFill/>
          <a:ln w="9525">
            <a:noFill/>
            <a:miter lim="800000"/>
            <a:headEnd/>
            <a:tailEnd/>
          </a:ln>
          <a:effectLst/>
        </p:spPr>
      </p:pic>
      <p:sp>
        <p:nvSpPr>
          <p:cNvPr id="4" name="TextBox 3"/>
          <p:cNvSpPr txBox="1"/>
          <p:nvPr/>
        </p:nvSpPr>
        <p:spPr>
          <a:xfrm>
            <a:off x="714348" y="4214818"/>
            <a:ext cx="7643865" cy="1477328"/>
          </a:xfrm>
          <a:prstGeom prst="rect">
            <a:avLst/>
          </a:prstGeom>
          <a:noFill/>
        </p:spPr>
        <p:txBody>
          <a:bodyPr wrap="square" rtlCol="0">
            <a:spAutoFit/>
          </a:bodyPr>
          <a:lstStyle/>
          <a:p>
            <a:r>
              <a:rPr lang="ru-RU" dirty="0" smtClean="0">
                <a:solidFill>
                  <a:schemeClr val="bg1"/>
                </a:solidFill>
              </a:rPr>
              <a:t>Если ваша мама говорит, что из-за вас поседеет, она может оказаться права. Даже если её пряди и не поменяют цвет, вполне возможно, что проблемы с детьми и прочие долговременные стрессы могут укорачивать жизнь. Новые исследования показывают, как подобные потрясения могут ускорять старение </a:t>
            </a:r>
          </a:p>
        </p:txBody>
      </p:sp>
      <p:sp>
        <p:nvSpPr>
          <p:cNvPr id="5" name="TextBox 4"/>
          <p:cNvSpPr txBox="1"/>
          <p:nvPr/>
        </p:nvSpPr>
        <p:spPr>
          <a:xfrm>
            <a:off x="357158" y="785794"/>
            <a:ext cx="8701910" cy="584775"/>
          </a:xfrm>
          <a:prstGeom prst="rect">
            <a:avLst/>
          </a:prstGeom>
          <a:noFill/>
        </p:spPr>
        <p:txBody>
          <a:bodyPr wrap="square" rtlCol="0">
            <a:spAutoFit/>
          </a:bodyPr>
          <a:lstStyle/>
          <a:p>
            <a:r>
              <a:rPr lang="ru-RU" sz="3200" dirty="0" smtClean="0">
                <a:solidFill>
                  <a:schemeClr val="bg1"/>
                </a:solidFill>
              </a:rPr>
              <a:t>Ученые доказали, что стресс сокращает жизнь</a:t>
            </a:r>
            <a:endParaRPr lang="ru-RU" sz="3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785786" y="2143116"/>
            <a:ext cx="7858180" cy="2031325"/>
          </a:xfrm>
          <a:prstGeom prst="rect">
            <a:avLst/>
          </a:prstGeom>
          <a:noFill/>
        </p:spPr>
        <p:txBody>
          <a:bodyPr wrap="square" rtlCol="0">
            <a:spAutoFit/>
          </a:bodyPr>
          <a:lstStyle/>
          <a:p>
            <a:r>
              <a:rPr lang="ru-RU" dirty="0" smtClean="0"/>
              <a:t>Хотя в многочисленных метеоритах, падающих на Землю, исследователи находят органические молекулы, которые можно считать элементарными кирпичиками жизни – аминокислоты, моносахариды и другие, до настоящего времени они так и не смогли найти в космических гостях более сложные молекулярные структуры, предшественники появления жизни на Земле. Исходя из этого, всегда предполагалось, что по-настоящему сложная химия, ставшая затем биохимией, могла появиться только в океанах молодой Земли. </a:t>
            </a:r>
            <a:endParaRPr lang="ru-RU" dirty="0"/>
          </a:p>
        </p:txBody>
      </p:sp>
      <p:sp>
        <p:nvSpPr>
          <p:cNvPr id="7" name="TextBox 6"/>
          <p:cNvSpPr txBox="1"/>
          <p:nvPr/>
        </p:nvSpPr>
        <p:spPr>
          <a:xfrm>
            <a:off x="785786" y="4929198"/>
            <a:ext cx="7929618" cy="923330"/>
          </a:xfrm>
          <a:prstGeom prst="rect">
            <a:avLst/>
          </a:prstGeom>
          <a:noFill/>
        </p:spPr>
        <p:txBody>
          <a:bodyPr wrap="square" rtlCol="0">
            <a:spAutoFit/>
          </a:bodyPr>
          <a:lstStyle/>
          <a:p>
            <a:r>
              <a:rPr lang="ru-RU" i="1" dirty="0" smtClean="0"/>
              <a:t>Комета Галлея. Кометы вполне могли стать площадкой для образования дипептидов, а столкновение комет с Землей могло засеивать Землю семенами жизни.</a:t>
            </a:r>
            <a:endParaRPr lang="ru-RU" dirty="0"/>
          </a:p>
        </p:txBody>
      </p:sp>
      <p:sp>
        <p:nvSpPr>
          <p:cNvPr id="8" name="TextBox 7"/>
          <p:cNvSpPr txBox="1"/>
          <p:nvPr/>
        </p:nvSpPr>
        <p:spPr>
          <a:xfrm>
            <a:off x="1285852" y="714356"/>
            <a:ext cx="7286676" cy="584775"/>
          </a:xfrm>
          <a:prstGeom prst="rect">
            <a:avLst/>
          </a:prstGeom>
          <a:noFill/>
        </p:spPr>
        <p:txBody>
          <a:bodyPr wrap="square" rtlCol="0">
            <a:spAutoFit/>
          </a:bodyPr>
          <a:lstStyle/>
          <a:p>
            <a:r>
              <a:rPr lang="ru-RU" sz="3200" dirty="0" smtClean="0"/>
              <a:t>Кометы занесли жизнь на Землю</a:t>
            </a:r>
            <a:endParaRPr lang="ru-RU"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4" y="142852"/>
            <a:ext cx="8858312" cy="6572296"/>
          </a:xfrm>
          <a:prstGeom prst="rect">
            <a:avLst/>
          </a:prstGeom>
          <a:noFill/>
          <a:ln w="9525">
            <a:noFill/>
            <a:miter lim="800000"/>
            <a:headEnd/>
            <a:tailEnd/>
          </a:ln>
          <a:effectLst/>
        </p:spPr>
      </p:pic>
      <p:sp>
        <p:nvSpPr>
          <p:cNvPr id="5" name="TextBox 4"/>
          <p:cNvSpPr txBox="1"/>
          <p:nvPr/>
        </p:nvSpPr>
        <p:spPr>
          <a:xfrm>
            <a:off x="214282" y="428604"/>
            <a:ext cx="8643998" cy="1077218"/>
          </a:xfrm>
          <a:prstGeom prst="rect">
            <a:avLst/>
          </a:prstGeom>
          <a:noFill/>
        </p:spPr>
        <p:txBody>
          <a:bodyPr wrap="square" rtlCol="0">
            <a:spAutoFit/>
          </a:bodyPr>
          <a:lstStyle/>
          <a:p>
            <a:r>
              <a:rPr lang="ru-RU" sz="3200" b="1" dirty="0" smtClean="0">
                <a:solidFill>
                  <a:schemeClr val="bg1"/>
                </a:solidFill>
              </a:rPr>
              <a:t>Дан</a:t>
            </a:r>
            <a:r>
              <a:rPr lang="ru-RU" sz="3200" b="1" dirty="0" smtClean="0"/>
              <a:t> </a:t>
            </a:r>
            <a:r>
              <a:rPr lang="ru-RU" sz="3200" b="1" dirty="0" smtClean="0">
                <a:solidFill>
                  <a:schemeClr val="bg1"/>
                </a:solidFill>
              </a:rPr>
              <a:t>ответ на интересный вопрос: почему роса собирается на кончиках листьев?</a:t>
            </a:r>
            <a:endParaRPr lang="ru-RU" sz="3200" dirty="0">
              <a:solidFill>
                <a:schemeClr val="bg1"/>
              </a:solidFill>
            </a:endParaRPr>
          </a:p>
        </p:txBody>
      </p:sp>
      <p:sp>
        <p:nvSpPr>
          <p:cNvPr id="6" name="TextBox 5"/>
          <p:cNvSpPr txBox="1"/>
          <p:nvPr/>
        </p:nvSpPr>
        <p:spPr>
          <a:xfrm>
            <a:off x="3929058" y="4429132"/>
            <a:ext cx="5000660" cy="2585323"/>
          </a:xfrm>
          <a:prstGeom prst="rect">
            <a:avLst/>
          </a:prstGeom>
          <a:noFill/>
        </p:spPr>
        <p:txBody>
          <a:bodyPr wrap="square" rtlCol="0">
            <a:spAutoFit/>
          </a:bodyPr>
          <a:lstStyle/>
          <a:p>
            <a:r>
              <a:rPr lang="ru-RU" sz="1400" dirty="0" smtClean="0">
                <a:solidFill>
                  <a:schemeClr val="bg1"/>
                </a:solidFill>
              </a:rPr>
              <a:t>Замечено, что роса склонна скапливаться именно на концах тонких и длинных листьев даже тогда, когда необходимо преодолеть законы силы тяжести, перемещаясь вверх. Разгадка загадочного поведения капель росы оказалась довольно простой. Весь "фокус" заключается в фундаментальном принципе термодинамического потенциала, то есть любое физическое тело природы стремится к сохранению самого низкого энергетического потенциала из всех возможных энергетических состояний. </a:t>
            </a:r>
            <a:r>
              <a:rPr lang="ru-RU" sz="1400" dirty="0" smtClean="0"/>
              <a:t/>
            </a:r>
            <a:br>
              <a:rPr lang="ru-RU" sz="1400" dirty="0" smtClean="0"/>
            </a:b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5715040" cy="6858000"/>
          </a:xfrm>
          <a:prstGeom prst="rect">
            <a:avLst/>
          </a:prstGeom>
          <a:noFill/>
          <a:ln w="9525">
            <a:noFill/>
            <a:miter lim="800000"/>
            <a:headEnd/>
            <a:tailEnd/>
          </a:ln>
          <a:effectLst/>
        </p:spPr>
      </p:pic>
      <p:sp>
        <p:nvSpPr>
          <p:cNvPr id="3" name="TextBox 2"/>
          <p:cNvSpPr txBox="1"/>
          <p:nvPr/>
        </p:nvSpPr>
        <p:spPr>
          <a:xfrm>
            <a:off x="142844" y="214290"/>
            <a:ext cx="8858312" cy="1077218"/>
          </a:xfrm>
          <a:prstGeom prst="rect">
            <a:avLst/>
          </a:prstGeom>
          <a:noFill/>
        </p:spPr>
        <p:txBody>
          <a:bodyPr wrap="square" rtlCol="0">
            <a:spAutoFit/>
          </a:bodyPr>
          <a:lstStyle/>
          <a:p>
            <a:r>
              <a:rPr lang="ru-RU" sz="3200" dirty="0" smtClean="0"/>
              <a:t>Причиной вымирания динозавров мог быть </a:t>
            </a:r>
          </a:p>
          <a:p>
            <a:r>
              <a:rPr lang="ru-RU" sz="3200" dirty="0"/>
              <a:t>к</a:t>
            </a:r>
            <a:r>
              <a:rPr lang="ru-RU" sz="3200" dirty="0" smtClean="0"/>
              <a:t>ислотный дождь</a:t>
            </a:r>
            <a:endParaRPr lang="ru-RU" sz="3200" dirty="0"/>
          </a:p>
        </p:txBody>
      </p:sp>
      <p:sp>
        <p:nvSpPr>
          <p:cNvPr id="5" name="TextBox 4"/>
          <p:cNvSpPr txBox="1"/>
          <p:nvPr/>
        </p:nvSpPr>
        <p:spPr>
          <a:xfrm>
            <a:off x="5786446" y="1071546"/>
            <a:ext cx="3143272" cy="5016758"/>
          </a:xfrm>
          <a:prstGeom prst="rect">
            <a:avLst/>
          </a:prstGeom>
          <a:noFill/>
        </p:spPr>
        <p:txBody>
          <a:bodyPr wrap="square" rtlCol="0">
            <a:spAutoFit/>
          </a:bodyPr>
          <a:lstStyle/>
          <a:p>
            <a:r>
              <a:rPr lang="ru-RU" sz="1600" dirty="0" smtClean="0"/>
              <a:t>Большинство исследователей соглашаются, что основной причиной массового исчезновения живых организмов в конце мелового периода был десятикилометровый астероид, ударивший по полуострову Юкатан, однако конкретный способ, послуживший причиной вымирания, до сих пор остается спорным. Некоторые ученые считают, что пыль и взвешенные частицы, взметнувшиеся при остывании места удара астероида и затемнившие поверхность Земли, сделав невозможным фотосинтез, послужили причиной гибели растительного мира и как следствие голодной смерти многих животных.</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844" y="214290"/>
            <a:ext cx="8858312" cy="6500857"/>
          </a:xfrm>
          <a:prstGeom prst="rect">
            <a:avLst/>
          </a:prstGeom>
          <a:noFill/>
          <a:ln w="9525">
            <a:noFill/>
            <a:miter lim="800000"/>
            <a:headEnd/>
            <a:tailEnd/>
          </a:ln>
          <a:effectLst/>
        </p:spPr>
      </p:pic>
      <p:sp>
        <p:nvSpPr>
          <p:cNvPr id="3" name="TextBox 2"/>
          <p:cNvSpPr txBox="1"/>
          <p:nvPr/>
        </p:nvSpPr>
        <p:spPr>
          <a:xfrm>
            <a:off x="1000100" y="357166"/>
            <a:ext cx="6830973" cy="584775"/>
          </a:xfrm>
          <a:prstGeom prst="rect">
            <a:avLst/>
          </a:prstGeom>
          <a:noFill/>
        </p:spPr>
        <p:txBody>
          <a:bodyPr wrap="none" rtlCol="0">
            <a:spAutoFit/>
          </a:bodyPr>
          <a:lstStyle/>
          <a:p>
            <a:r>
              <a:rPr lang="ru-RU" sz="3200" b="1" dirty="0" smtClean="0"/>
              <a:t>Звук может передаваться в вакууме</a:t>
            </a:r>
            <a:endParaRPr lang="ru-RU" sz="3200" dirty="0"/>
          </a:p>
        </p:txBody>
      </p:sp>
      <p:sp>
        <p:nvSpPr>
          <p:cNvPr id="4" name="TextBox 3"/>
          <p:cNvSpPr txBox="1"/>
          <p:nvPr/>
        </p:nvSpPr>
        <p:spPr>
          <a:xfrm>
            <a:off x="357158" y="5143512"/>
            <a:ext cx="8358246" cy="1446550"/>
          </a:xfrm>
          <a:prstGeom prst="rect">
            <a:avLst/>
          </a:prstGeom>
          <a:noFill/>
        </p:spPr>
        <p:txBody>
          <a:bodyPr wrap="square" rtlCol="0">
            <a:spAutoFit/>
          </a:bodyPr>
          <a:lstStyle/>
          <a:p>
            <a:r>
              <a:rPr lang="ru-RU" sz="1400" dirty="0" smtClean="0"/>
              <a:t>Финские ученые Мика Пруннила  и Йоханна  Мелтаус, из исследовательского центра, расположенного в городе Эспоо, предполагают пока только теоретическую схему, показывающую как звук может совершать прыжок через вакуум разделяющей два объекта из пьезоэлектрических кристаллов. Эти кристаллы генерируют электрическое поле, они сжимаются или растягиваются под действием звуковых волн или других сил, и в итоге созданное электрическое поле изменяется. </a:t>
            </a:r>
            <a:r>
              <a:rPr lang="ru-RU" dirty="0" smtClean="0"/>
              <a:t/>
            </a:r>
            <a:br>
              <a:rPr lang="ru-RU"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2844" y="142853"/>
            <a:ext cx="8858312" cy="5357849"/>
          </a:xfrm>
          <a:prstGeom prst="rect">
            <a:avLst/>
          </a:prstGeom>
          <a:noFill/>
          <a:ln w="9525">
            <a:noFill/>
            <a:miter lim="800000"/>
            <a:headEnd/>
            <a:tailEnd/>
          </a:ln>
          <a:effectLst/>
        </p:spPr>
      </p:pic>
      <p:sp>
        <p:nvSpPr>
          <p:cNvPr id="3" name="TextBox 2"/>
          <p:cNvSpPr txBox="1"/>
          <p:nvPr/>
        </p:nvSpPr>
        <p:spPr>
          <a:xfrm>
            <a:off x="1071538" y="642918"/>
            <a:ext cx="184731" cy="369332"/>
          </a:xfrm>
          <a:prstGeom prst="rect">
            <a:avLst/>
          </a:prstGeom>
          <a:noFill/>
        </p:spPr>
        <p:txBody>
          <a:bodyPr wrap="none" rtlCol="0">
            <a:spAutoFit/>
          </a:bodyPr>
          <a:lstStyle/>
          <a:p>
            <a:endParaRPr lang="ru-RU" dirty="0"/>
          </a:p>
        </p:txBody>
      </p:sp>
      <p:sp>
        <p:nvSpPr>
          <p:cNvPr id="5" name="TextBox 4"/>
          <p:cNvSpPr txBox="1"/>
          <p:nvPr/>
        </p:nvSpPr>
        <p:spPr>
          <a:xfrm>
            <a:off x="428596" y="285728"/>
            <a:ext cx="7514814" cy="584775"/>
          </a:xfrm>
          <a:prstGeom prst="rect">
            <a:avLst/>
          </a:prstGeom>
          <a:noFill/>
        </p:spPr>
        <p:txBody>
          <a:bodyPr wrap="none" rtlCol="0">
            <a:spAutoFit/>
          </a:bodyPr>
          <a:lstStyle/>
          <a:p>
            <a:r>
              <a:rPr lang="ru-RU" dirty="0" smtClean="0"/>
              <a:t>к</a:t>
            </a:r>
            <a:r>
              <a:rPr lang="ru-RU" sz="3200" dirty="0" smtClean="0">
                <a:solidFill>
                  <a:schemeClr val="bg1"/>
                </a:solidFill>
              </a:rPr>
              <a:t>Контактные линзы для лечения глаукомы</a:t>
            </a:r>
            <a:endParaRPr lang="ru-RU" dirty="0"/>
          </a:p>
        </p:txBody>
      </p:sp>
      <p:sp>
        <p:nvSpPr>
          <p:cNvPr id="7" name="TextBox 6"/>
          <p:cNvSpPr txBox="1"/>
          <p:nvPr/>
        </p:nvSpPr>
        <p:spPr>
          <a:xfrm>
            <a:off x="714348" y="5572140"/>
            <a:ext cx="7715304" cy="1077218"/>
          </a:xfrm>
          <a:prstGeom prst="rect">
            <a:avLst/>
          </a:prstGeom>
          <a:noFill/>
        </p:spPr>
        <p:txBody>
          <a:bodyPr wrap="square" rtlCol="0">
            <a:spAutoFit/>
          </a:bodyPr>
          <a:lstStyle/>
          <a:p>
            <a:r>
              <a:rPr lang="ru-RU" sz="1600" b="1" dirty="0" smtClean="0">
                <a:solidFill>
                  <a:schemeClr val="bg1"/>
                </a:solidFill>
              </a:rPr>
              <a:t>Исследователи разработали контактные линзы, которые могут высвобождать контролируемые количества лекарства от глаукомы. Линзы могли бы более точно дозировать лекарства, чем это удается при применении глазных капель, таким образом облегчив некоторым пациентам их жизнь.</a:t>
            </a:r>
            <a:endParaRPr lang="ru-RU" sz="16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2844" y="142852"/>
            <a:ext cx="8858312" cy="6572295"/>
          </a:xfrm>
          <a:prstGeom prst="rect">
            <a:avLst/>
          </a:prstGeom>
          <a:noFill/>
          <a:ln w="9525">
            <a:noFill/>
            <a:miter lim="800000"/>
            <a:headEnd/>
            <a:tailEnd/>
          </a:ln>
          <a:effectLst/>
        </p:spPr>
      </p:pic>
      <p:sp>
        <p:nvSpPr>
          <p:cNvPr id="4" name="TextBox 3"/>
          <p:cNvSpPr txBox="1"/>
          <p:nvPr/>
        </p:nvSpPr>
        <p:spPr>
          <a:xfrm>
            <a:off x="0" y="428604"/>
            <a:ext cx="9144000" cy="1077218"/>
          </a:xfrm>
          <a:prstGeom prst="rect">
            <a:avLst/>
          </a:prstGeom>
          <a:noFill/>
        </p:spPr>
        <p:txBody>
          <a:bodyPr wrap="square" rtlCol="0">
            <a:spAutoFit/>
          </a:bodyPr>
          <a:lstStyle/>
          <a:p>
            <a:r>
              <a:rPr lang="ru-RU" sz="3200" dirty="0" smtClean="0">
                <a:solidFill>
                  <a:schemeClr val="bg1"/>
                </a:solidFill>
              </a:rPr>
              <a:t> </a:t>
            </a:r>
            <a:r>
              <a:rPr lang="ru-RU" sz="3200" dirty="0" smtClean="0"/>
              <a:t>Возможность передачи       изображения сквозь</a:t>
            </a:r>
          </a:p>
          <a:p>
            <a:r>
              <a:rPr lang="ru-RU" sz="3200" dirty="0"/>
              <a:t> </a:t>
            </a:r>
            <a:r>
              <a:rPr lang="ru-RU" sz="3200" dirty="0" smtClean="0"/>
              <a:t>           непрозрачные              материалы</a:t>
            </a:r>
            <a:endParaRPr lang="ru-RU" sz="3200" dirty="0"/>
          </a:p>
        </p:txBody>
      </p:sp>
      <p:sp>
        <p:nvSpPr>
          <p:cNvPr id="5" name="TextBox 4"/>
          <p:cNvSpPr txBox="1"/>
          <p:nvPr/>
        </p:nvSpPr>
        <p:spPr>
          <a:xfrm>
            <a:off x="214282" y="3857628"/>
            <a:ext cx="3643338" cy="2031325"/>
          </a:xfrm>
          <a:prstGeom prst="rect">
            <a:avLst/>
          </a:prstGeom>
          <a:noFill/>
        </p:spPr>
        <p:txBody>
          <a:bodyPr wrap="square" rtlCol="0">
            <a:spAutoFit/>
          </a:bodyPr>
          <a:lstStyle/>
          <a:p>
            <a:r>
              <a:rPr lang="ru-RU" sz="1400" dirty="0" smtClean="0"/>
              <a:t>Некоторые предметы, кажущиеся нам непрозрачными, на самом деле пропускают свет, но рассеяние излучения не позволяет понять, что находится за такими объектами. В 2007 году ученые из Нидерландов, однако, сумели сфокусировать излучение, проходящее сквозь яичную скорлупу и зуб человека. </a:t>
            </a:r>
            <a:br>
              <a:rPr lang="ru-RU" sz="1400" dirty="0" smtClean="0"/>
            </a:br>
            <a:endParaRPr lang="ru-RU"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2844" y="214290"/>
            <a:ext cx="3857652" cy="6440901"/>
          </a:xfrm>
          <a:prstGeom prst="rect">
            <a:avLst/>
          </a:prstGeom>
          <a:noFill/>
          <a:ln w="9525">
            <a:noFill/>
            <a:miter lim="800000"/>
            <a:headEnd/>
            <a:tailEnd/>
          </a:ln>
          <a:effectLst/>
        </p:spPr>
      </p:pic>
      <p:sp>
        <p:nvSpPr>
          <p:cNvPr id="3" name="TextBox 2"/>
          <p:cNvSpPr txBox="1"/>
          <p:nvPr/>
        </p:nvSpPr>
        <p:spPr>
          <a:xfrm>
            <a:off x="4214810" y="1071546"/>
            <a:ext cx="4714908" cy="5693866"/>
          </a:xfrm>
          <a:prstGeom prst="rect">
            <a:avLst/>
          </a:prstGeom>
          <a:noFill/>
        </p:spPr>
        <p:txBody>
          <a:bodyPr wrap="square" rtlCol="0">
            <a:spAutoFit/>
          </a:bodyPr>
          <a:lstStyle/>
          <a:p>
            <a:r>
              <a:rPr lang="ru-RU" sz="1400" b="1" dirty="0" smtClean="0"/>
              <a:t>Результаты нового исследования показали, что хлеб, испеченный до рыхлой структуры на вкус более соленый, чем менее воздушные хлебобулочные изделия. Это открытие сможет доказать полезность понижения содержания поваренной соли в хлебе, а именно хлеб представляет собой один из самых самый значительных источников натрия для человека.</a:t>
            </a:r>
            <a:endParaRPr lang="ru-RU" sz="1400" dirty="0" smtClean="0"/>
          </a:p>
          <a:p>
            <a:r>
              <a:rPr lang="ru-RU" sz="1400" dirty="0" smtClean="0"/>
              <a:t>Эксперты по здоровью длительное время настаивают на том, что диета с пониженным содержанием натрия является одним из путей по предотвращению заболевания </a:t>
            </a:r>
            <a:r>
              <a:rPr lang="ru-RU" sz="1400" dirty="0" err="1" smtClean="0"/>
              <a:t>сердечно-сосудистой</a:t>
            </a:r>
            <a:r>
              <a:rPr lang="ru-RU" sz="1400" dirty="0" smtClean="0"/>
              <a:t> системы. Поэтому химики пищевых производств стараются разрабатывать и </a:t>
            </a:r>
            <a:r>
              <a:rPr lang="ru-RU" sz="1400" dirty="0" err="1" smtClean="0"/>
              <a:t>коммерциализировать</a:t>
            </a:r>
            <a:r>
              <a:rPr lang="ru-RU" sz="1400" dirty="0" smtClean="0"/>
              <a:t> пищевые продукты с пониженным содержанием соли.</a:t>
            </a:r>
          </a:p>
          <a:p>
            <a:r>
              <a:rPr lang="ru-RU" sz="1400" dirty="0" smtClean="0"/>
              <a:t>Однако понизить содержание соли в хлебе нелегко. Хлорид натрия влияет на активность дрожжей. Кроме того, хлорид натрия в дополнение к другим преимуществам увеличивает срок годности продукта питания. Следует также отметить, что люди предпочитают уже известный соленый вкус хлеба, а заменители соли не воспринимаются потребителями также хорошо, как соль.</a:t>
            </a:r>
            <a:r>
              <a:rPr lang="ru-RU" sz="1400" i="1" dirty="0" smtClean="0"/>
              <a:t> Вверху – хлеб с маленькими порами из теста, которому не дали времени для подъема. Внизу – хлеб, обладающий более большими порами и усиленным соленым вкусом, выпечен из теста с более длительным временем подъема. </a:t>
            </a:r>
            <a:endParaRPr lang="ru-RU" sz="1400" dirty="0" smtClean="0"/>
          </a:p>
          <a:p>
            <a:endParaRPr lang="ru-RU" sz="1400" dirty="0"/>
          </a:p>
        </p:txBody>
      </p:sp>
      <p:sp>
        <p:nvSpPr>
          <p:cNvPr id="4" name="TextBox 3"/>
          <p:cNvSpPr txBox="1"/>
          <p:nvPr/>
        </p:nvSpPr>
        <p:spPr>
          <a:xfrm>
            <a:off x="0" y="285728"/>
            <a:ext cx="9144000" cy="584775"/>
          </a:xfrm>
          <a:prstGeom prst="rect">
            <a:avLst/>
          </a:prstGeom>
          <a:noFill/>
        </p:spPr>
        <p:txBody>
          <a:bodyPr wrap="square" rtlCol="0">
            <a:spAutoFit/>
          </a:bodyPr>
          <a:lstStyle/>
          <a:p>
            <a:r>
              <a:rPr lang="ru-RU" sz="3200" dirty="0" smtClean="0">
                <a:solidFill>
                  <a:schemeClr val="bg1"/>
                </a:solidFill>
              </a:rPr>
              <a:t>  Внутренняя структура хлеба определяет его вкус </a:t>
            </a:r>
            <a:endParaRPr lang="ru-RU" sz="3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214282" y="357166"/>
            <a:ext cx="8643998" cy="1077218"/>
          </a:xfrm>
          <a:prstGeom prst="rect">
            <a:avLst/>
          </a:prstGeom>
          <a:noFill/>
        </p:spPr>
        <p:txBody>
          <a:bodyPr wrap="square" rtlCol="0">
            <a:spAutoFit/>
          </a:bodyPr>
          <a:lstStyle/>
          <a:p>
            <a:r>
              <a:rPr lang="ru-RU" sz="3200" dirty="0" smtClean="0"/>
              <a:t>Физики измерили температуру Вселенной и</a:t>
            </a:r>
          </a:p>
          <a:p>
            <a:r>
              <a:rPr lang="ru-RU" sz="3200" dirty="0"/>
              <a:t> </a:t>
            </a:r>
            <a:r>
              <a:rPr lang="ru-RU" sz="3200" dirty="0" smtClean="0"/>
              <a:t>          первые мгновения ее жизни </a:t>
            </a:r>
            <a:endParaRPr lang="ru-RU" sz="3200" dirty="0"/>
          </a:p>
        </p:txBody>
      </p:sp>
      <p:sp>
        <p:nvSpPr>
          <p:cNvPr id="4" name="TextBox 3"/>
          <p:cNvSpPr txBox="1"/>
          <p:nvPr/>
        </p:nvSpPr>
        <p:spPr>
          <a:xfrm>
            <a:off x="214282" y="4857760"/>
            <a:ext cx="3286148" cy="1477328"/>
          </a:xfrm>
          <a:prstGeom prst="rect">
            <a:avLst/>
          </a:prstGeom>
          <a:noFill/>
        </p:spPr>
        <p:txBody>
          <a:bodyPr wrap="square" rtlCol="0">
            <a:spAutoFit/>
          </a:bodyPr>
          <a:lstStyle/>
          <a:p>
            <a:r>
              <a:rPr lang="ru-RU" dirty="0" smtClean="0"/>
              <a:t>Температура достигает четырех триллионов градусов Цельсия, в сотни тысяч раз выше температуры в центре Солнца</a:t>
            </a:r>
            <a:endParaRPr lang="ru-RU" dirty="0"/>
          </a:p>
        </p:txBody>
      </p:sp>
      <p:sp>
        <p:nvSpPr>
          <p:cNvPr id="5" name="TextBox 4"/>
          <p:cNvSpPr txBox="1"/>
          <p:nvPr/>
        </p:nvSpPr>
        <p:spPr>
          <a:xfrm>
            <a:off x="4000496" y="4786322"/>
            <a:ext cx="4857784" cy="1754326"/>
          </a:xfrm>
          <a:prstGeom prst="rect">
            <a:avLst/>
          </a:prstGeom>
          <a:noFill/>
        </p:spPr>
        <p:txBody>
          <a:bodyPr wrap="square" rtlCol="0">
            <a:spAutoFit/>
          </a:bodyPr>
          <a:lstStyle/>
          <a:p>
            <a:r>
              <a:rPr lang="ru-RU" dirty="0" smtClean="0"/>
              <a:t>Если эти данные будут подтверждены, это будет означать, что на </a:t>
            </a:r>
            <a:r>
              <a:rPr lang="ru-RU" dirty="0" err="1" smtClean="0"/>
              <a:t>коллайдере</a:t>
            </a:r>
            <a:r>
              <a:rPr lang="ru-RU" dirty="0" smtClean="0"/>
              <a:t> была получена </a:t>
            </a:r>
            <a:r>
              <a:rPr lang="ru-RU" dirty="0" err="1" smtClean="0"/>
              <a:t>кварк-глюонная</a:t>
            </a:r>
            <a:r>
              <a:rPr lang="ru-RU" dirty="0" smtClean="0"/>
              <a:t> материя, которая, как полагают ученые, заполняла Вселенную в первые микросекунды после ее возникновения 13,7 миллиарда лет назад.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449</TotalTime>
  <Words>913</Words>
  <Application>Microsoft Office PowerPoint</Application>
  <PresentationFormat>Экран (4:3)</PresentationFormat>
  <Paragraphs>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наталия</dc:creator>
  <cp:lastModifiedBy>наталия</cp:lastModifiedBy>
  <cp:revision>23</cp:revision>
  <dcterms:created xsi:type="dcterms:W3CDTF">2014-04-24T06:05:08Z</dcterms:created>
  <dcterms:modified xsi:type="dcterms:W3CDTF">2014-04-26T08:33:56Z</dcterms:modified>
</cp:coreProperties>
</file>