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6" r:id="rId1"/>
  </p:sldMasterIdLst>
  <p:notesMasterIdLst>
    <p:notesMasterId r:id="rId26"/>
  </p:notesMasterIdLst>
  <p:sldIdLst>
    <p:sldId id="267" r:id="rId2"/>
    <p:sldId id="294" r:id="rId3"/>
    <p:sldId id="306" r:id="rId4"/>
    <p:sldId id="307" r:id="rId5"/>
    <p:sldId id="308" r:id="rId6"/>
    <p:sldId id="309" r:id="rId7"/>
    <p:sldId id="328" r:id="rId8"/>
    <p:sldId id="310" r:id="rId9"/>
    <p:sldId id="311" r:id="rId10"/>
    <p:sldId id="312" r:id="rId11"/>
    <p:sldId id="329" r:id="rId12"/>
    <p:sldId id="313" r:id="rId13"/>
    <p:sldId id="330" r:id="rId14"/>
    <p:sldId id="314" r:id="rId15"/>
    <p:sldId id="315" r:id="rId16"/>
    <p:sldId id="316" r:id="rId17"/>
    <p:sldId id="321" r:id="rId18"/>
    <p:sldId id="323" r:id="rId19"/>
    <p:sldId id="324" r:id="rId20"/>
    <p:sldId id="325" r:id="rId21"/>
    <p:sldId id="326" r:id="rId22"/>
    <p:sldId id="327" r:id="rId23"/>
    <p:sldId id="318" r:id="rId24"/>
    <p:sldId id="31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6600"/>
  </p:clrMru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2" autoAdjust="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BCB44F-A309-4168-AC54-81337F97F6A8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7F105-099C-437E-A723-47E50F42D3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BA84A5E-E515-4238-83EC-5A0C6F8285BD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48EDB8E-74A6-4C10-80D5-E98A9E577E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84A5E-E515-4238-83EC-5A0C6F8285BD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EDB8E-74A6-4C10-80D5-E98A9E577E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84A5E-E515-4238-83EC-5A0C6F8285BD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EDB8E-74A6-4C10-80D5-E98A9E577E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BA84A5E-E515-4238-83EC-5A0C6F8285BD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48EDB8E-74A6-4C10-80D5-E98A9E577E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BA84A5E-E515-4238-83EC-5A0C6F8285BD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48EDB8E-74A6-4C10-80D5-E98A9E577E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84A5E-E515-4238-83EC-5A0C6F8285BD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EDB8E-74A6-4C10-80D5-E98A9E577E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84A5E-E515-4238-83EC-5A0C6F8285BD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EDB8E-74A6-4C10-80D5-E98A9E577E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BA84A5E-E515-4238-83EC-5A0C6F8285BD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48EDB8E-74A6-4C10-80D5-E98A9E577E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84A5E-E515-4238-83EC-5A0C6F8285BD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EDB8E-74A6-4C10-80D5-E98A9E577E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BA84A5E-E515-4238-83EC-5A0C6F8285BD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48EDB8E-74A6-4C10-80D5-E98A9E577E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BA84A5E-E515-4238-83EC-5A0C6F8285BD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48EDB8E-74A6-4C10-80D5-E98A9E577E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BA84A5E-E515-4238-83EC-5A0C6F8285BD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48EDB8E-74A6-4C10-80D5-E98A9E577E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fp=1&amp;img_url=http://us.cdn4.123rf.com/168nwm/fizzgig/fizzgig0906/fizzgig090600001/4977442-cartoon-sun-character-wearing-sunglasses.jpg&amp;uinfo=ww-1587-wh-756-fw-1362-fh-550-pd-1&amp;p=1&amp;text=%D1%81%D0%BE%D0%BB%D0%BD%D1%86%D0%B5%20%D1%80%D0%B8%D1%81%D1%83%D0%BD%D0%BE%D0%BA&amp;noreask=1&amp;pos=55&amp;rpt=simage&amp;lr=198&amp;family=active&amp;family=active" TargetMode="Externa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Туяна Баторовна\Pictures\01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4894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79512" y="2204864"/>
            <a:ext cx="8280920" cy="6480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  « На нашей планете океанов – 4»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   Индийский – самый соленый в мире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   Океан Атлантический славен сельдями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   Ледовитый все время спит подо льдами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   А Тихий, конечно вовсе не Тихий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   А буйный, глубокий и самый великий.»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  <a:ea typeface="+mj-ea"/>
                <a:cs typeface="+mj-cs"/>
              </a:rPr>
              <a:t>Андрей  Усачев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848872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Озоновый слой защищает от вредных ультрафиолетовых лучей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56322" name="Picture 2" descr="E:\12a58ab0c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40768"/>
            <a:ext cx="7000272" cy="5184576"/>
          </a:xfrm>
          <a:prstGeom prst="rect">
            <a:avLst/>
          </a:prstGeom>
          <a:noFill/>
        </p:spPr>
      </p:pic>
      <p:pic>
        <p:nvPicPr>
          <p:cNvPr id="56323" name="Picture 3" descr="E:\1316135697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294558"/>
            <a:ext cx="7200800" cy="52446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Состав атмосферы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3568" y="1412776"/>
            <a:ext cx="7467600" cy="4513712"/>
          </a:xfrm>
        </p:spPr>
        <p:txBody>
          <a:bodyPr/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78 % азот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21 % - кислород;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1 %  - прочие газы (углекислый газ, )</a:t>
            </a: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Озоновый слой 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- защищает от ультрафиолетовых лучей, находится в стратосфере.</a:t>
            </a:r>
          </a:p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Строение атмосферы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7346" name="Picture 2" descr="E:\t1@4274e5e4-a68b-453f-849a-56b31cae70d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635" y="1304924"/>
            <a:ext cx="7758781" cy="5149429"/>
          </a:xfrm>
          <a:prstGeom prst="rect">
            <a:avLst/>
          </a:prstGeom>
          <a:noFill/>
        </p:spPr>
      </p:pic>
      <p:pic>
        <p:nvPicPr>
          <p:cNvPr id="57347" name="Picture 3" descr="E:\Cotopaxi_volcano_2008-06-27T13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68760"/>
            <a:ext cx="8572500" cy="440055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75656" y="1412776"/>
            <a:ext cx="58192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Вулкан Килиманджаро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95736" y="1412776"/>
            <a:ext cx="436048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Вулкан </a:t>
            </a:r>
            <a:r>
              <a:rPr lang="ru-RU" sz="40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Котопахи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47664" y="5780782"/>
            <a:ext cx="571662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Почему горные вершины 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покрыты снегом?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Строение атмосферы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99592" y="1268760"/>
            <a:ext cx="7467600" cy="4873752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Тропосфера – содержит большую часть воздуха,  здесь формируется погода. Высота  - 8 – 18 км.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Стратосфера – высота до 50 км. </a:t>
            </a:r>
          </a:p>
          <a:p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Мезосфера, термосфера – верхние слои атмосферы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Значение атмосферы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Атмосфера  - </a:t>
            </a:r>
            <a:r>
              <a:rPr lang="ru-RU" u="sng" dirty="0" smtClean="0">
                <a:solidFill>
                  <a:schemeClr val="accent4">
                    <a:lumMod val="75000"/>
                  </a:schemeClr>
                </a:solidFill>
              </a:rPr>
              <a:t>«Одеяло Земли»</a:t>
            </a:r>
            <a:endParaRPr lang="ru-RU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Туяна Баторовна\Desktop\Жалсобон Т.Б\Двигающиеся картинки\Земля.gif"/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492896"/>
            <a:ext cx="3600400" cy="3024336"/>
          </a:xfrm>
          <a:prstGeom prst="rect">
            <a:avLst/>
          </a:prstGeom>
          <a:noFill/>
        </p:spPr>
      </p:pic>
      <p:pic>
        <p:nvPicPr>
          <p:cNvPr id="1028" name="Picture 4" descr="http://im1-tub-ru.yandex.net/i?id=126802473-05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575" y="-685800"/>
            <a:ext cx="1428750" cy="1428750"/>
          </a:xfrm>
          <a:prstGeom prst="rect">
            <a:avLst/>
          </a:prstGeom>
          <a:noFill/>
        </p:spPr>
      </p:pic>
      <p:pic>
        <p:nvPicPr>
          <p:cNvPr id="1030" name="Picture 6" descr="http://im1-tub-ru.yandex.net/i?id=126802473-05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980728"/>
            <a:ext cx="2088232" cy="2088232"/>
          </a:xfrm>
          <a:prstGeom prst="rect">
            <a:avLst/>
          </a:prstGeom>
          <a:noFill/>
        </p:spPr>
      </p:pic>
      <p:sp>
        <p:nvSpPr>
          <p:cNvPr id="7" name="Кольцо 6"/>
          <p:cNvSpPr/>
          <p:nvPr/>
        </p:nvSpPr>
        <p:spPr>
          <a:xfrm>
            <a:off x="827584" y="1700808"/>
            <a:ext cx="4392488" cy="4320480"/>
          </a:xfrm>
          <a:prstGeom prst="don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4048" y="3356992"/>
            <a:ext cx="3744416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Земле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–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благоприятная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для жизни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3779912" y="1628800"/>
            <a:ext cx="2160240" cy="108012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4139952" y="2276872"/>
            <a:ext cx="2160240" cy="108012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4355976" y="2780928"/>
            <a:ext cx="2160240" cy="108012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3923928" y="2564904"/>
            <a:ext cx="792088" cy="144016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4139952" y="2636912"/>
            <a:ext cx="576064" cy="43204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Значение атмосферы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Атмосфера  - </a:t>
            </a:r>
            <a:r>
              <a:rPr lang="ru-RU" u="sng" dirty="0" smtClean="0">
                <a:solidFill>
                  <a:schemeClr val="accent4">
                    <a:lumMod val="75000"/>
                  </a:schemeClr>
                </a:solidFill>
              </a:rPr>
              <a:t>«Броня Земли»</a:t>
            </a:r>
            <a:endParaRPr lang="ru-RU" dirty="0"/>
          </a:p>
        </p:txBody>
      </p:sp>
      <p:pic>
        <p:nvPicPr>
          <p:cNvPr id="58370" name="Picture 2" descr="E:\tumblr_kw3tvtRtew1qaymlko1_50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412776"/>
            <a:ext cx="4608512" cy="4755984"/>
          </a:xfrm>
          <a:prstGeom prst="rect">
            <a:avLst/>
          </a:prstGeom>
          <a:noFill/>
        </p:spPr>
      </p:pic>
      <p:pic>
        <p:nvPicPr>
          <p:cNvPr id="58371" name="Picture 3" descr="E:\640.163217_image_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268760"/>
            <a:ext cx="7759029" cy="5184576"/>
          </a:xfrm>
          <a:prstGeom prst="rect">
            <a:avLst/>
          </a:prstGeom>
          <a:noFill/>
        </p:spPr>
      </p:pic>
      <p:pic>
        <p:nvPicPr>
          <p:cNvPr id="58372" name="Picture 4" descr="E:\3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340768"/>
            <a:ext cx="8154472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Значение атмосферы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Атмосфера  - </a:t>
            </a:r>
            <a:r>
              <a:rPr lang="ru-RU" u="sng" dirty="0" smtClean="0">
                <a:solidFill>
                  <a:schemeClr val="accent4">
                    <a:lumMod val="75000"/>
                  </a:schemeClr>
                </a:solidFill>
              </a:rPr>
              <a:t>«Оболочка жизни»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27584" y="1628800"/>
            <a:ext cx="7467600" cy="4873752"/>
          </a:xfrm>
        </p:spPr>
        <p:txBody>
          <a:bodyPr>
            <a:normAutofit/>
          </a:bodyPr>
          <a:lstStyle/>
          <a:p>
            <a:pPr marL="457200" indent="-457200" algn="just">
              <a:buAutoNum type="arabicPeriod"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Защищает от переохлаждения и </a:t>
            </a:r>
            <a:r>
              <a:rPr lang="ru-RU" sz="2800" dirty="0" err="1" smtClean="0">
                <a:solidFill>
                  <a:schemeClr val="accent6">
                    <a:lumMod val="75000"/>
                  </a:schemeClr>
                </a:solidFill>
              </a:rPr>
              <a:t>перенагревания</a:t>
            </a:r>
            <a:endParaRPr lang="ru-RU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 algn="just">
              <a:buAutoNum type="arabicPeriod"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Защищает от «бомбардировок» метеоритами</a:t>
            </a:r>
          </a:p>
          <a:p>
            <a:pPr marL="457200" indent="-457200" algn="just">
              <a:buAutoNum type="arabicPeriod"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Защищает опасных ультрафиолетовых лучей</a:t>
            </a:r>
          </a:p>
          <a:p>
            <a:pPr marL="457200" indent="-457200" algn="just">
              <a:buAutoNum type="arabicPeriod"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Атмосфера  - необходима для дыхания всех живых существ </a:t>
            </a:r>
          </a:p>
          <a:p>
            <a:pPr marL="457200" indent="-457200" algn="just">
              <a:buAutoNum type="arabicPeriod"/>
            </a:pPr>
            <a:endParaRPr lang="ru-RU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 algn="just">
              <a:buAutoNum type="arabicPeriod"/>
            </a:pP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75656" y="980728"/>
            <a:ext cx="7467600" cy="4873752"/>
          </a:xfrm>
        </p:spPr>
        <p:txBody>
          <a:bodyPr/>
          <a:lstStyle/>
          <a:p>
            <a:pPr lvl="0">
              <a:buNone/>
            </a:pPr>
            <a:r>
              <a:rPr lang="ru-RU" dirty="0" smtClean="0">
                <a:solidFill>
                  <a:srgbClr val="C00000"/>
                </a:solidFill>
              </a:rPr>
              <a:t>1. Атмосфера – это оболочка</a:t>
            </a:r>
          </a:p>
          <a:p>
            <a:pPr lvl="0"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   а.  Газовая</a:t>
            </a: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   б.  Водная</a:t>
            </a: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   в. Соленая</a:t>
            </a:r>
          </a:p>
          <a:p>
            <a:endParaRPr lang="ru-RU" dirty="0"/>
          </a:p>
        </p:txBody>
      </p:sp>
      <p:pic>
        <p:nvPicPr>
          <p:cNvPr id="4" name="Picture 2" descr="C:\Users\Туяна Баторовна\Pictures\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489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7584" y="620688"/>
            <a:ext cx="71287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>
              <a:buAutoNum type="arabicPeriod"/>
            </a:pPr>
            <a:r>
              <a:rPr lang="ru-RU" sz="3600" dirty="0" smtClean="0">
                <a:solidFill>
                  <a:srgbClr val="C00000"/>
                </a:solidFill>
              </a:rPr>
              <a:t>Атмосфера – это оболочка</a:t>
            </a:r>
          </a:p>
          <a:p>
            <a:pPr marL="742950" lvl="0" indent="-742950">
              <a:buAutoNum type="arabicPeriod"/>
            </a:pPr>
            <a:endParaRPr lang="ru-RU" sz="3600" dirty="0" smtClean="0">
              <a:solidFill>
                <a:srgbClr val="C00000"/>
              </a:solidFill>
            </a:endParaRPr>
          </a:p>
          <a:p>
            <a:pPr lvl="0">
              <a:buNone/>
            </a:pP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    а.  Газовая</a:t>
            </a:r>
          </a:p>
          <a:p>
            <a:pPr lvl="0">
              <a:buNone/>
            </a:pPr>
            <a:endParaRPr lang="ru-RU" sz="36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    б.  Водная</a:t>
            </a:r>
          </a:p>
          <a:p>
            <a:pPr>
              <a:buNone/>
            </a:pPr>
            <a:endParaRPr lang="ru-RU" sz="36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    в. Соленая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75656" y="980728"/>
            <a:ext cx="7467600" cy="4873752"/>
          </a:xfrm>
        </p:spPr>
        <p:txBody>
          <a:bodyPr/>
          <a:lstStyle/>
          <a:p>
            <a:pPr lvl="0">
              <a:buNone/>
            </a:pPr>
            <a:r>
              <a:rPr lang="ru-RU" dirty="0" smtClean="0">
                <a:solidFill>
                  <a:srgbClr val="C00000"/>
                </a:solidFill>
              </a:rPr>
              <a:t>1. Атмосфера – это оболочка</a:t>
            </a:r>
          </a:p>
          <a:p>
            <a:pPr lvl="0"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   а.  Газовая</a:t>
            </a: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   б.  Водная</a:t>
            </a: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   в. Соленая</a:t>
            </a:r>
          </a:p>
          <a:p>
            <a:endParaRPr lang="ru-RU" dirty="0"/>
          </a:p>
        </p:txBody>
      </p:sp>
      <p:pic>
        <p:nvPicPr>
          <p:cNvPr id="4" name="Picture 2" descr="C:\Users\Туяна Баторовна\Pictures\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489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620688"/>
            <a:ext cx="81369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ru-RU" sz="3600" dirty="0" smtClean="0">
                <a:solidFill>
                  <a:srgbClr val="C00000"/>
                </a:solidFill>
              </a:rPr>
              <a:t>2. Самый нижний слой атмосферы:</a:t>
            </a:r>
          </a:p>
          <a:p>
            <a:pPr lvl="0">
              <a:buNone/>
            </a:pPr>
            <a:endParaRPr lang="ru-RU" sz="3600" dirty="0" smtClean="0">
              <a:solidFill>
                <a:srgbClr val="C00000"/>
              </a:solidFill>
            </a:endParaRPr>
          </a:p>
          <a:p>
            <a:pPr lvl="0">
              <a:buNone/>
            </a:pP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а. Стратосфера</a:t>
            </a:r>
          </a:p>
          <a:p>
            <a:pPr lvl="0">
              <a:buNone/>
            </a:pPr>
            <a:endParaRPr lang="ru-RU" sz="36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0">
              <a:buNone/>
            </a:pP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б. Тропосфера</a:t>
            </a:r>
          </a:p>
          <a:p>
            <a:pPr lvl="0">
              <a:buNone/>
            </a:pPr>
            <a:endParaRPr lang="ru-RU" sz="36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0">
              <a:buNone/>
            </a:pP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в. Верхние слои атмосферы</a:t>
            </a:r>
          </a:p>
          <a:p>
            <a:pPr marL="742950" lvl="0" indent="-742950"/>
            <a:endParaRPr lang="ru-RU" sz="36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75656" y="980728"/>
            <a:ext cx="7467600" cy="4873752"/>
          </a:xfrm>
        </p:spPr>
        <p:txBody>
          <a:bodyPr/>
          <a:lstStyle/>
          <a:p>
            <a:pPr lvl="0">
              <a:buNone/>
            </a:pPr>
            <a:r>
              <a:rPr lang="ru-RU" dirty="0" smtClean="0">
                <a:solidFill>
                  <a:srgbClr val="C00000"/>
                </a:solidFill>
              </a:rPr>
              <a:t>1. Атмосфера – это оболочка</a:t>
            </a:r>
          </a:p>
          <a:p>
            <a:pPr lvl="0"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   а.  Газовая</a:t>
            </a: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   б.  Водная</a:t>
            </a: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   в. Соленая</a:t>
            </a:r>
          </a:p>
          <a:p>
            <a:endParaRPr lang="ru-RU" dirty="0"/>
          </a:p>
        </p:txBody>
      </p:sp>
      <p:pic>
        <p:nvPicPr>
          <p:cNvPr id="4" name="Picture 2" descr="C:\Users\Туяна Баторовна\Pictures\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489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620688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endParaRPr lang="ru-RU" sz="36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742950" lvl="0" indent="-742950"/>
            <a:endParaRPr lang="ru-RU" sz="36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764704"/>
            <a:ext cx="80648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ru-RU" sz="3600" dirty="0" smtClean="0">
                <a:solidFill>
                  <a:srgbClr val="C00000"/>
                </a:solidFill>
              </a:rPr>
              <a:t>3. Кислорода в воздухе содержится:</a:t>
            </a:r>
          </a:p>
          <a:p>
            <a:pPr lvl="0">
              <a:buNone/>
            </a:pPr>
            <a:endParaRPr lang="ru-RU" sz="3600" dirty="0" smtClean="0">
              <a:solidFill>
                <a:srgbClr val="C00000"/>
              </a:solidFill>
            </a:endParaRPr>
          </a:p>
          <a:p>
            <a:pPr lvl="0">
              <a:buNone/>
            </a:pP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а. 30%</a:t>
            </a:r>
          </a:p>
          <a:p>
            <a:pPr lvl="0">
              <a:buNone/>
            </a:pPr>
            <a:endParaRPr lang="ru-RU" sz="36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0">
              <a:buNone/>
            </a:pP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б.21%</a:t>
            </a:r>
          </a:p>
          <a:p>
            <a:pPr lvl="0">
              <a:buNone/>
            </a:pPr>
            <a:endParaRPr lang="ru-RU" sz="36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0">
              <a:buNone/>
            </a:pP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в. 78%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11560" y="980728"/>
            <a:ext cx="5112568" cy="6480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  <a:ea typeface="+mj-ea"/>
                <a:cs typeface="+mj-cs"/>
              </a:rPr>
              <a:t>  </a:t>
            </a:r>
            <a:endParaRPr lang="ru-RU" sz="4400" b="1" u="sng" dirty="0" smtClean="0">
              <a:solidFill>
                <a:srgbClr val="FF0000"/>
              </a:solidFill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11560" y="2564904"/>
            <a:ext cx="5112568" cy="6480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10" name="Picture 3" descr="C:\Users\Туяна Баторовна\Desktop\фотки\qFBd8e7qe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80728"/>
            <a:ext cx="6480720" cy="4324057"/>
          </a:xfrm>
          <a:prstGeom prst="rect">
            <a:avLst/>
          </a:prstGeom>
          <a:noFill/>
        </p:spPr>
      </p:pic>
      <p:pic>
        <p:nvPicPr>
          <p:cNvPr id="11" name="Picture 2" descr="C:\Users\Туяна Баторовна\Pictures\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4894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537792" y="692696"/>
            <a:ext cx="5668539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Тема урока </a:t>
            </a:r>
          </a:p>
          <a:p>
            <a:pPr algn="ctr"/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«Воздушная </a:t>
            </a:r>
          </a:p>
          <a:p>
            <a:pPr algn="ctr"/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оболочка Земли» </a:t>
            </a:r>
            <a:endParaRPr lang="ru-RU" sz="4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75656" y="980728"/>
            <a:ext cx="7467600" cy="4873752"/>
          </a:xfrm>
        </p:spPr>
        <p:txBody>
          <a:bodyPr/>
          <a:lstStyle/>
          <a:p>
            <a:pPr lvl="0">
              <a:buNone/>
            </a:pPr>
            <a:r>
              <a:rPr lang="ru-RU" dirty="0" smtClean="0">
                <a:solidFill>
                  <a:srgbClr val="C00000"/>
                </a:solidFill>
              </a:rPr>
              <a:t>1. Атмосфера – это оболочка</a:t>
            </a:r>
          </a:p>
          <a:p>
            <a:pPr lvl="0"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   а.  Газовая</a:t>
            </a: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   б.  Водная</a:t>
            </a: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   в. Соленая</a:t>
            </a:r>
          </a:p>
          <a:p>
            <a:endParaRPr lang="ru-RU" dirty="0"/>
          </a:p>
        </p:txBody>
      </p:sp>
      <p:pic>
        <p:nvPicPr>
          <p:cNvPr id="4" name="Picture 2" descr="C:\Users\Туяна Баторовна\Pictures\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489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620688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endParaRPr lang="ru-RU" sz="36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742950" lvl="0" indent="-742950"/>
            <a:endParaRPr lang="ru-RU" sz="36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692696"/>
            <a:ext cx="7200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ru-RU" sz="3600" dirty="0" smtClean="0">
                <a:solidFill>
                  <a:srgbClr val="C00000"/>
                </a:solidFill>
              </a:rPr>
              <a:t>4. В тропосфере образуются:</a:t>
            </a:r>
          </a:p>
          <a:p>
            <a:pPr lvl="0">
              <a:buNone/>
            </a:pPr>
            <a:endParaRPr lang="ru-RU" sz="3600" dirty="0" smtClean="0">
              <a:solidFill>
                <a:srgbClr val="C00000"/>
              </a:solidFill>
            </a:endParaRPr>
          </a:p>
          <a:p>
            <a:pPr lvl="0">
              <a:buNone/>
            </a:pP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а. Облака</a:t>
            </a:r>
          </a:p>
          <a:p>
            <a:pPr lvl="0">
              <a:buNone/>
            </a:pPr>
            <a:endParaRPr lang="ru-RU" sz="36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б. Грунтовые воды</a:t>
            </a:r>
          </a:p>
          <a:p>
            <a:endParaRPr lang="ru-RU" sz="36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в. Ультрафиолетовые лучи</a:t>
            </a:r>
          </a:p>
          <a:p>
            <a:pPr lvl="0">
              <a:buNone/>
            </a:pPr>
            <a:endParaRPr lang="ru-RU" sz="36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75656" y="980728"/>
            <a:ext cx="7467600" cy="4873752"/>
          </a:xfrm>
        </p:spPr>
        <p:txBody>
          <a:bodyPr/>
          <a:lstStyle/>
          <a:p>
            <a:pPr lvl="0">
              <a:buNone/>
            </a:pPr>
            <a:r>
              <a:rPr lang="ru-RU" dirty="0" smtClean="0">
                <a:solidFill>
                  <a:srgbClr val="C00000"/>
                </a:solidFill>
              </a:rPr>
              <a:t>1. Атмосфера – это оболочка</a:t>
            </a:r>
          </a:p>
          <a:p>
            <a:pPr lvl="0"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   а.  Газовая</a:t>
            </a: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   б.  Водная</a:t>
            </a: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   в. Соленая</a:t>
            </a:r>
          </a:p>
          <a:p>
            <a:endParaRPr lang="ru-RU" dirty="0"/>
          </a:p>
        </p:txBody>
      </p:sp>
      <p:pic>
        <p:nvPicPr>
          <p:cNvPr id="4" name="Picture 2" descr="C:\Users\Туяна Баторовна\Pictures\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489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620688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endParaRPr lang="ru-RU" sz="36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742950" lvl="0" indent="-742950"/>
            <a:endParaRPr lang="ru-RU" sz="36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764704"/>
            <a:ext cx="85689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600" dirty="0" smtClean="0">
                <a:solidFill>
                  <a:srgbClr val="C00000"/>
                </a:solidFill>
              </a:rPr>
              <a:t>5. Озоновый слой защищает от:</a:t>
            </a:r>
          </a:p>
          <a:p>
            <a:pPr>
              <a:buNone/>
            </a:pPr>
            <a:endParaRPr lang="ru-RU" sz="36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а. перегревания земной поверхности;</a:t>
            </a:r>
          </a:p>
          <a:p>
            <a:pPr>
              <a:buNone/>
            </a:pPr>
            <a:endParaRPr lang="ru-RU" sz="36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б. ультрафиолетовых лучей</a:t>
            </a:r>
          </a:p>
          <a:p>
            <a:pPr>
              <a:buNone/>
            </a:pPr>
            <a:endParaRPr lang="ru-RU" sz="36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в. падения метеоритов на землю.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75656" y="980728"/>
            <a:ext cx="7467600" cy="4873752"/>
          </a:xfrm>
        </p:spPr>
        <p:txBody>
          <a:bodyPr/>
          <a:lstStyle/>
          <a:p>
            <a:pPr lvl="0">
              <a:buNone/>
            </a:pPr>
            <a:r>
              <a:rPr lang="ru-RU" dirty="0" smtClean="0">
                <a:solidFill>
                  <a:srgbClr val="C00000"/>
                </a:solidFill>
              </a:rPr>
              <a:t>1. Атмосфера – это оболочка</a:t>
            </a:r>
          </a:p>
          <a:p>
            <a:pPr lvl="0"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   а.  Газовая</a:t>
            </a: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   б.  Водная</a:t>
            </a: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   в. Соленая</a:t>
            </a:r>
          </a:p>
          <a:p>
            <a:endParaRPr lang="ru-RU" dirty="0"/>
          </a:p>
        </p:txBody>
      </p:sp>
      <p:pic>
        <p:nvPicPr>
          <p:cNvPr id="4" name="Picture 2" descr="C:\Users\Туяна Баторовна\Pictures\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489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620688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endParaRPr lang="ru-RU" sz="36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742950" lvl="0" indent="-742950"/>
            <a:endParaRPr lang="ru-RU" sz="36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260648"/>
            <a:ext cx="712879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Критерии оценки: 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за каждый правильный ответ 1 балл.</a:t>
            </a:r>
            <a:b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b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 5 баллов  - «5»;</a:t>
            </a:r>
            <a:b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 4 балла – «4»;</a:t>
            </a:r>
            <a:b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 3 балла – «3».</a:t>
            </a:r>
          </a:p>
          <a:p>
            <a:endParaRPr lang="ru-RU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Правильные ответы:</a:t>
            </a:r>
          </a:p>
          <a:p>
            <a:endParaRPr lang="ru-RU" sz="14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1 а.  2 б.  3 б.  4 в.  5 а. </a:t>
            </a:r>
          </a:p>
          <a:p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472514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Есть над чем работать всегда!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Дерзай и все получится!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9" name="Picture 24" descr="08399D~11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4437112"/>
            <a:ext cx="1324772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5" descr="0808AE~1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5157192"/>
            <a:ext cx="1008062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8" descr="08CAC4~116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236296" y="332656"/>
            <a:ext cx="1224136" cy="1183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Выноска-облако 11"/>
          <p:cNvSpPr/>
          <p:nvPr/>
        </p:nvSpPr>
        <p:spPr>
          <a:xfrm>
            <a:off x="4499992" y="1412776"/>
            <a:ext cx="2304256" cy="1080120"/>
          </a:xfrm>
          <a:prstGeom prst="cloudCallout">
            <a:avLst>
              <a:gd name="adj1" fmla="val 71783"/>
              <a:gd name="adj2" fmla="val -547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Твой результат: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467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Подведение итогов урока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866140" y="2420888"/>
          <a:ext cx="7666300" cy="213072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121684"/>
                <a:gridCol w="2376264"/>
                <a:gridCol w="3168352"/>
              </a:tblGrid>
              <a:tr h="5326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Урок</a:t>
                      </a:r>
                      <a:endParaRPr lang="ru-RU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95" marR="23495" marT="23495" marB="234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Я на уроке</a:t>
                      </a:r>
                      <a:endParaRPr lang="ru-RU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95" marR="23495" marT="23495" marB="234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Итог</a:t>
                      </a:r>
                      <a:endParaRPr lang="ru-RU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95" marR="23495" marT="23495" marB="23495"/>
                </a:tc>
              </a:tr>
              <a:tr h="5326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1. </a:t>
                      </a:r>
                      <a:r>
                        <a:rPr lang="ru-RU" sz="2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интересно</a:t>
                      </a:r>
                      <a:endParaRPr lang="ru-RU" sz="1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95" marR="23495" marT="23495" marB="2349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1. </a:t>
                      </a:r>
                      <a:r>
                        <a:rPr lang="ru-RU" sz="2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работал</a:t>
                      </a:r>
                      <a:endParaRPr lang="ru-RU" sz="1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95" marR="23495" marT="23495" marB="2349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1. </a:t>
                      </a:r>
                      <a:r>
                        <a:rPr lang="ru-RU" sz="2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понял </a:t>
                      </a:r>
                      <a:r>
                        <a:rPr lang="ru-RU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материал</a:t>
                      </a:r>
                      <a:endParaRPr lang="ru-RU" sz="1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95" marR="23495" marT="23495" marB="23495"/>
                </a:tc>
              </a:tr>
              <a:tr h="5326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2. </a:t>
                      </a:r>
                      <a:r>
                        <a:rPr lang="ru-RU" sz="2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скучно</a:t>
                      </a:r>
                      <a:endParaRPr lang="ru-RU" sz="1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95" marR="23495" marT="23495" marB="2349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2. </a:t>
                      </a:r>
                      <a:r>
                        <a:rPr lang="ru-RU" sz="2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отдыхал</a:t>
                      </a:r>
                      <a:endParaRPr lang="ru-RU" sz="1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95" marR="23495" marT="23495" marB="2349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</a:t>
                      </a:r>
                      <a:r>
                        <a:rPr lang="ru-RU" sz="2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.  </a:t>
                      </a:r>
                      <a:r>
                        <a:rPr lang="ru-RU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узнал больше, чем знал</a:t>
                      </a:r>
                      <a:endParaRPr lang="ru-RU" sz="1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95" marR="23495" marT="23495" marB="23495"/>
                </a:tc>
              </a:tr>
              <a:tr h="5326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</a:t>
                      </a:r>
                      <a:r>
                        <a:rPr lang="ru-RU" sz="2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.  безразлично</a:t>
                      </a:r>
                      <a:endParaRPr lang="ru-RU" sz="1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95" marR="23495" marT="23495" marB="2349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</a:t>
                      </a:r>
                      <a:r>
                        <a:rPr lang="ru-RU" sz="2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. помогал </a:t>
                      </a:r>
                      <a:r>
                        <a:rPr lang="ru-RU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другим</a:t>
                      </a:r>
                      <a:endParaRPr lang="ru-RU" sz="1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95" marR="23495" marT="23495" marB="2349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</a:t>
                      </a:r>
                      <a:r>
                        <a:rPr lang="ru-RU" sz="2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.  не </a:t>
                      </a:r>
                      <a:r>
                        <a:rPr lang="ru-RU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понял</a:t>
                      </a:r>
                      <a:endParaRPr lang="ru-RU" sz="1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95" marR="23495" marT="23495" marB="2349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836712"/>
            <a:ext cx="7920880" cy="4873752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Домашнее задание</a:t>
            </a:r>
          </a:p>
          <a:p>
            <a:pPr algn="just"/>
            <a:endParaRPr lang="ru-RU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>
              <a:buNone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1 уровень. Написать небольшое сообщение о способах изучения атмосферы</a:t>
            </a:r>
          </a:p>
          <a:p>
            <a:pPr algn="just">
              <a:buNone/>
            </a:pPr>
            <a:endParaRPr lang="ru-RU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>
              <a:buNone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2 уровень. Написать стихотворение на </a:t>
            </a:r>
            <a:r>
              <a:rPr lang="ru-RU" sz="2800" smtClean="0">
                <a:solidFill>
                  <a:schemeClr val="accent6">
                    <a:lumMod val="75000"/>
                  </a:schemeClr>
                </a:solidFill>
              </a:rPr>
              <a:t>тему «Атмосфера»</a:t>
            </a:r>
          </a:p>
          <a:p>
            <a:pPr algn="just">
              <a:buNone/>
            </a:pPr>
            <a:endParaRPr lang="ru-RU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>
              <a:buNone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3 уровень. Стр. 67, опыт со стаканом воды и листом бумаги, сделать выводы. </a:t>
            </a:r>
            <a:r>
              <a:rPr lang="ru-RU" sz="2800" dirty="0" err="1" smtClean="0">
                <a:solidFill>
                  <a:schemeClr val="accent6">
                    <a:lumMod val="75000"/>
                  </a:schemeClr>
                </a:solidFill>
              </a:rPr>
              <a:t>Стр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 69, задание 6 составить кроссворд на тему "Атмосфера".</a:t>
            </a:r>
          </a:p>
          <a:p>
            <a:pPr algn="just">
              <a:buNone/>
            </a:pPr>
            <a:endParaRPr lang="ru-RU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476672"/>
            <a:ext cx="7931224" cy="4873752"/>
          </a:xfrm>
        </p:spPr>
        <p:txBody>
          <a:bodyPr/>
          <a:lstStyle/>
          <a:p>
            <a:pPr algn="ctr">
              <a:lnSpc>
                <a:spcPct val="150000"/>
              </a:lnSpc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АТМОСФЕРА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–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воздушная оболочка Земли.</a:t>
            </a:r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От греч. «</a:t>
            </a:r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атмо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» - пар, «сфера» - шар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C:\Users\Туяна Баторовна\Pictures\01w4d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6"/>
            <a:ext cx="9144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611560" y="1268760"/>
            <a:ext cx="7992888" cy="4485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строка 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одно существительное, выражающее главную тему </a:t>
            </a:r>
            <a:r>
              <a:rPr lang="ru-RU" sz="2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cинквейна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05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строка 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два прилагательных, выражающих главную мысль.</a:t>
            </a:r>
          </a:p>
          <a:p>
            <a:endParaRPr lang="ru-RU" sz="105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строка 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три глагола, описывающие действия в рамках темы.</a:t>
            </a:r>
          </a:p>
          <a:p>
            <a:endParaRPr lang="ru-RU" sz="105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строка 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фраза, несущая определенный смысл.</a:t>
            </a:r>
          </a:p>
          <a:p>
            <a:endParaRPr lang="ru-RU" sz="105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строка 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заключение в форме существительного (ассоциация с первым словом).</a:t>
            </a:r>
            <a:endParaRPr lang="ru-RU" sz="22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xfrm>
            <a:off x="755576" y="1412776"/>
            <a:ext cx="7467600" cy="5089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 написания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синквейна</a:t>
            </a: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ru-RU" sz="3200" b="1" dirty="0" smtClean="0">
              <a:latin typeface="Monotype Corsiva" pitchFamily="66" charset="0"/>
            </a:endParaRPr>
          </a:p>
          <a:p>
            <a:pPr algn="ctr">
              <a:lnSpc>
                <a:spcPct val="150000"/>
              </a:lnSpc>
            </a:pPr>
            <a:endParaRPr lang="ru-RU" sz="3200" b="1" dirty="0" smtClean="0">
              <a:latin typeface="Monotype Corsiva" pitchFamily="66" charset="0"/>
            </a:endParaRPr>
          </a:p>
          <a:p>
            <a:pPr>
              <a:lnSpc>
                <a:spcPct val="150000"/>
              </a:lnSpc>
            </a:pPr>
            <a:endParaRPr lang="ru-RU" sz="3600" b="1" dirty="0" smtClean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Цели сегодняшнего урока: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75240" cy="4873752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Выяснить из каких газов состоит атмосферный воздух, каково значение озона?</a:t>
            </a:r>
          </a:p>
          <a:p>
            <a:pPr marL="457200" lvl="0" indent="-457200">
              <a:buFont typeface="+mj-lt"/>
              <a:buAutoNum type="arabicPeriod"/>
            </a:pPr>
            <a:endParaRPr lang="ru-RU" sz="12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Какие слои атмосферы выделяют, чем они характеризуются, выяснить важную закономерность, касающуюся температуры воздуха в тропосфере.</a:t>
            </a:r>
          </a:p>
          <a:p>
            <a:pPr marL="457200" lvl="0" indent="-457200">
              <a:buFont typeface="+mj-lt"/>
              <a:buAutoNum type="arabicPeriod"/>
            </a:pPr>
            <a:endParaRPr lang="ru-RU" sz="12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Также выяснить какова значение атмосферы.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Творческие группы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03232" cy="4873752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   1 группа – изучает состав атмосферного воздуха</a:t>
            </a:r>
          </a:p>
          <a:p>
            <a:pPr algn="just"/>
            <a:endParaRPr lang="ru-RU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   2 группа – изучает строение атмосферы</a:t>
            </a:r>
          </a:p>
          <a:p>
            <a:pPr algn="just"/>
            <a:endParaRPr lang="ru-RU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   3 группа – аналитическая группа, изучающая значение атмосферы.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Правила работы в группах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«Слышать и слушать» друг друга</a:t>
            </a:r>
          </a:p>
          <a:p>
            <a:pPr marL="457200" indent="-457200">
              <a:buAutoNum type="arabicPeriod"/>
            </a:pPr>
            <a:endParaRPr lang="ru-RU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Работать быстро </a:t>
            </a:r>
            <a:r>
              <a:rPr lang="ru-RU" sz="2800" smtClean="0">
                <a:solidFill>
                  <a:schemeClr val="accent6">
                    <a:lumMod val="75000"/>
                  </a:schemeClr>
                </a:solidFill>
              </a:rPr>
              <a:t>и продуктивно</a:t>
            </a:r>
          </a:p>
          <a:p>
            <a:pPr marL="457200" indent="-457200">
              <a:buAutoNum type="arabicPeriod"/>
            </a:pPr>
            <a:endParaRPr lang="ru-RU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Каждый член группы старается быть активным и полезным для  достижения общей цели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043608" y="1268760"/>
          <a:ext cx="6840760" cy="4381500"/>
        </p:xfrm>
        <a:graphic>
          <a:graphicData uri="http://schemas.openxmlformats.org/drawingml/2006/table">
            <a:tbl>
              <a:tblPr/>
              <a:tblGrid>
                <a:gridCol w="4104456"/>
                <a:gridCol w="932364"/>
                <a:gridCol w="867836"/>
                <a:gridCol w="936104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Да</a:t>
                      </a:r>
                      <a:endParaRPr lang="ru-RU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Нет</a:t>
                      </a:r>
                      <a:endParaRPr lang="ru-RU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 очень</a:t>
                      </a:r>
                      <a:endParaRPr lang="ru-RU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Я </a:t>
                      </a: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был активен в </a:t>
                      </a:r>
                      <a:r>
                        <a:rPr lang="ru-RU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группе</a:t>
                      </a:r>
                    </a:p>
                    <a:p>
                      <a:pPr marL="34290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2. Я сразу понял, как нужно выполнить задание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 Я предложил несколько вариантов выполнения работы</a:t>
                      </a:r>
                      <a:endParaRPr lang="ru-RU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4. Я не отвлекался от основной </a:t>
                      </a:r>
                      <a:r>
                        <a:rPr lang="ru-RU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работы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5. Я очень хотел успешно выполнить </a:t>
                      </a:r>
                      <a:r>
                        <a:rPr lang="ru-RU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задание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6. Я внимательно слушал, какие идеи предлагают другие участники группы</a:t>
                      </a:r>
                      <a:endParaRPr lang="ru-RU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7.Я очень хотел, чтобы наша группа выполнила работу правильно, оригинально</a:t>
                      </a:r>
                      <a:endParaRPr lang="ru-RU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683310" y="376590"/>
            <a:ext cx="37773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Лист самооценки работы в группе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467600" cy="56207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Состав воздуха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5299" name="Picture 3" descr="E:\air_composi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268760"/>
            <a:ext cx="5328592" cy="502944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339752" y="1700808"/>
            <a:ext cx="13083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21 %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32040" y="5805264"/>
            <a:ext cx="13083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78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%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71598" y="1988840"/>
            <a:ext cx="104547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1 %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Другая 2">
      <a:dk1>
        <a:srgbClr val="9D9D9D"/>
      </a:dk1>
      <a:lt1>
        <a:sysClr val="window" lastClr="FFFFFF"/>
      </a:lt1>
      <a:dk2>
        <a:srgbClr val="C3DCFF"/>
      </a:dk2>
      <a:lt2>
        <a:srgbClr val="87BAFF"/>
      </a:lt2>
      <a:accent1>
        <a:srgbClr val="4B98FF"/>
      </a:accent1>
      <a:accent2>
        <a:srgbClr val="00449E"/>
      </a:accent2>
      <a:accent3>
        <a:srgbClr val="002D69"/>
      </a:accent3>
      <a:accent4>
        <a:srgbClr val="68007F"/>
      </a:accent4>
      <a:accent5>
        <a:srgbClr val="005BD3"/>
      </a:accent5>
      <a:accent6>
        <a:srgbClr val="00349E"/>
      </a:accent6>
      <a:hlink>
        <a:srgbClr val="4B98FF"/>
      </a:hlink>
      <a:folHlink>
        <a:srgbClr val="002676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1288</TotalTime>
  <Words>751</Words>
  <Application>Microsoft Office PowerPoint</Application>
  <PresentationFormat>Экран (4:3)</PresentationFormat>
  <Paragraphs>171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Эркер</vt:lpstr>
      <vt:lpstr>Слайд 1</vt:lpstr>
      <vt:lpstr>Слайд 2</vt:lpstr>
      <vt:lpstr>Слайд 3</vt:lpstr>
      <vt:lpstr>Правила написания синквейна:   </vt:lpstr>
      <vt:lpstr>Цели сегодняшнего урока: </vt:lpstr>
      <vt:lpstr>Творческие группы</vt:lpstr>
      <vt:lpstr>Правила работы в группах</vt:lpstr>
      <vt:lpstr>Слайд 8</vt:lpstr>
      <vt:lpstr>Состав воздуха </vt:lpstr>
      <vt:lpstr>Озоновый слой защищает от вредных ультрафиолетовых лучей</vt:lpstr>
      <vt:lpstr>Состав атмосферы</vt:lpstr>
      <vt:lpstr>Строение атмосферы</vt:lpstr>
      <vt:lpstr>Строение атмосферы</vt:lpstr>
      <vt:lpstr>Значение атмосферы Атмосфера  - «Одеяло Земли»</vt:lpstr>
      <vt:lpstr>Значение атмосферы Атмосфера  - «Броня Земли»</vt:lpstr>
      <vt:lpstr>Значение атмосферы Атмосфера  - «Оболочка жизни»</vt:lpstr>
      <vt:lpstr>Слайд 17</vt:lpstr>
      <vt:lpstr>Слайд 18</vt:lpstr>
      <vt:lpstr>Слайд 19</vt:lpstr>
      <vt:lpstr>Слайд 20</vt:lpstr>
      <vt:lpstr>Слайд 21</vt:lpstr>
      <vt:lpstr>Слайд 22</vt:lpstr>
      <vt:lpstr>Подведение итогов урока</vt:lpstr>
      <vt:lpstr>Слайд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Туяна Баторовна</dc:creator>
  <cp:lastModifiedBy>Туяна Баторовна</cp:lastModifiedBy>
  <cp:revision>125</cp:revision>
  <dcterms:created xsi:type="dcterms:W3CDTF">2013-11-19T09:13:18Z</dcterms:created>
  <dcterms:modified xsi:type="dcterms:W3CDTF">2013-12-20T08:32:05Z</dcterms:modified>
</cp:coreProperties>
</file>