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65" r:id="rId4"/>
    <p:sldId id="259" r:id="rId5"/>
    <p:sldId id="262" r:id="rId6"/>
    <p:sldId id="260" r:id="rId7"/>
    <p:sldId id="263" r:id="rId8"/>
    <p:sldId id="258" r:id="rId9"/>
    <p:sldId id="266" r:id="rId10"/>
    <p:sldId id="261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A8C2B-D700-4B95-A90C-95BA01867FC5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2DE7-980D-4790-8C28-E46AC784F9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9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2DE7-980D-4790-8C28-E46AC784F90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0D4FB-0A29-4269-8A46-327DD2D17FFD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643998" cy="2714644"/>
          </a:xfrm>
        </p:spPr>
        <p:txBody>
          <a:bodyPr>
            <a:normAutofit fontScale="90000"/>
          </a:bodyPr>
          <a:lstStyle/>
          <a:p>
            <a:r>
              <a:rPr lang="ru-RU" sz="10000" b="1" dirty="0" smtClean="0"/>
              <a:t>Круговая </a:t>
            </a:r>
            <a:br>
              <a:rPr lang="ru-RU" sz="10000" b="1" dirty="0" smtClean="0"/>
            </a:br>
            <a:r>
              <a:rPr lang="ru-RU" sz="10000" b="1" dirty="0" smtClean="0"/>
              <a:t>тренировка</a:t>
            </a:r>
            <a:endParaRPr lang="ru-RU" sz="100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929718" cy="928694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0" y="3929066"/>
            <a:ext cx="8929718" cy="2571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Презентация к интегрированному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уроку</a:t>
            </a:r>
          </a:p>
          <a:p>
            <a:pPr lvl="0" algn="ctr">
              <a:spcBef>
                <a:spcPct val="2000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биологии и физической культуры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ru-RU" sz="2400" smtClean="0">
                <a:solidFill>
                  <a:schemeClr val="tx1">
                    <a:tint val="75000"/>
                  </a:schemeClr>
                </a:solidFill>
              </a:rPr>
              <a:t>«</a:t>
            </a:r>
            <a:r>
              <a:rPr lang="ru-RU" sz="2400" b="1" smtClean="0"/>
              <a:t>Влияние </a:t>
            </a:r>
            <a:r>
              <a:rPr lang="ru-RU" sz="2400" b="1" dirty="0" smtClean="0"/>
              <a:t>физической нагрузки на формирование скелета и мышц</a:t>
            </a:r>
            <a:r>
              <a:rPr lang="ru-RU" sz="2400" b="1" dirty="0" smtClean="0"/>
              <a:t>»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-142900"/>
            <a:ext cx="9358346" cy="1500187"/>
          </a:xfrm>
        </p:spPr>
        <p:txBody>
          <a:bodyPr>
            <a:normAutofit fontScale="77500" lnSpcReduction="20000"/>
          </a:bodyPr>
          <a:lstStyle/>
          <a:p>
            <a:r>
              <a:rPr lang="ru-RU" sz="7900" b="1" dirty="0">
                <a:solidFill>
                  <a:srgbClr val="FF0000"/>
                </a:solidFill>
              </a:rPr>
              <a:t>Мышцы брюшного пресса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2262451" cy="325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071546"/>
            <a:ext cx="2827018" cy="3296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14282" y="4286256"/>
            <a:ext cx="8643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И.П. вис на</a:t>
            </a:r>
            <a:r>
              <a:rPr lang="ru-RU" sz="2000" dirty="0" smtClean="0">
                <a:latin typeface="Arial" pitchFamily="34" charset="0"/>
              </a:rPr>
              <a:t> гимнастической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лестнице.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85720" y="4786322"/>
            <a:ext cx="300036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1-2. ноги вперед, согнутых в коленях под углом 90 градусов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3-4. И.П.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9966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86116" y="4786322"/>
            <a:ext cx="278608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1-2.  ноги вперед.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sym typeface="Symbol" pitchFamily="18" charset="2"/>
              </a:rPr>
              <a:t>3-4. И.П.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715008" y="4786322"/>
            <a:ext cx="342899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1-2. ноги вверх,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касаясь ногами  за головой.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3-4. И.П.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560670"/>
          </a:xfrm>
        </p:spPr>
        <p:txBody>
          <a:bodyPr>
            <a:normAutofit fontScale="90000"/>
          </a:bodyPr>
          <a:lstStyle/>
          <a:p>
            <a:r>
              <a:rPr lang="ru-RU" sz="7400" b="1" dirty="0" smtClean="0">
                <a:solidFill>
                  <a:srgbClr val="FF0000"/>
                </a:solidFill>
              </a:rPr>
              <a:t>Разгибатели спины </a:t>
            </a:r>
            <a:br>
              <a:rPr lang="ru-RU" sz="7400" b="1" dirty="0" smtClean="0">
                <a:solidFill>
                  <a:srgbClr val="FF0000"/>
                </a:solidFill>
              </a:rPr>
            </a:br>
            <a:r>
              <a:rPr lang="ru-RU" sz="7400" b="1" dirty="0" smtClean="0">
                <a:solidFill>
                  <a:srgbClr val="FF0000"/>
                </a:solidFill>
              </a:rPr>
              <a:t>(в парах)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143116"/>
            <a:ext cx="4286280" cy="264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857224" y="4857760"/>
            <a:ext cx="8715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И.П.  стоя  спиной к  партнёру  на  расстоянии 1 м,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набивной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мяч весом 2-3 кг на полу.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500702"/>
            <a:ext cx="8072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1-2. поднимание мяча с последующей передачей назад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партнёру;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3-4. И.П.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5-8. то же другой партнер.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Зверев И.Д. Книга для чтения по анатомии, физиологии и гигиене человека. Пособие для учащихся. – М.: Просвещение, 1971, - с.285;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Интегрированный урок биологии и физкультуры в 8 классе. Спорт  в школе. Октябрь,  №20. – М. Просвещение. – 2008 г., - с. 10-13;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Колесов Д.В., Маш Р.Д., Беляев И.Н. Биология. Человек. 8 класс. – Ь., Дрофа, 2008 г.;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Кульневич</a:t>
            </a:r>
            <a:r>
              <a:rPr lang="ru-RU" dirty="0" smtClean="0"/>
              <a:t> С.В., </a:t>
            </a:r>
            <a:r>
              <a:rPr lang="ru-RU" dirty="0" err="1" smtClean="0"/>
              <a:t>Лакоценина</a:t>
            </a:r>
            <a:r>
              <a:rPr lang="ru-RU" dirty="0" smtClean="0"/>
              <a:t> Т.П. Современный урок. Часть </a:t>
            </a:r>
            <a:r>
              <a:rPr lang="en-US" dirty="0" smtClean="0"/>
              <a:t>I</a:t>
            </a:r>
            <a:r>
              <a:rPr lang="ru-RU" dirty="0" smtClean="0"/>
              <a:t>. Научно-практическое пособие для учителей, методистов, руководителей образовательных учреждений, студентов </a:t>
            </a:r>
            <a:r>
              <a:rPr lang="ru-RU" dirty="0" err="1" smtClean="0"/>
              <a:t>пед</a:t>
            </a:r>
            <a:r>
              <a:rPr lang="ru-RU" dirty="0" smtClean="0"/>
              <a:t>. учебных заведений, слушателей ИПК. Ростов на Дону: Учитель, 2005 г. – с. 288;</a:t>
            </a: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двигательного аппарата. Физическая культура. 8-9 классы. Под ред. В.И. Лях. – М.: Просвещение, 2007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95925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И.П.	наклон вперёд, руки </a:t>
            </a:r>
            <a:r>
              <a:rPr lang="ru-RU" sz="2200" dirty="0" smtClean="0"/>
              <a:t>в стороны, гантели в руках.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</a:t>
            </a:r>
            <a:r>
              <a:rPr lang="ru-RU" sz="2200" dirty="0" smtClean="0"/>
              <a:t>             1-2. руки вниз;</a:t>
            </a:r>
            <a:br>
              <a:rPr lang="ru-RU" sz="2200" dirty="0" smtClean="0"/>
            </a:br>
            <a:r>
              <a:rPr lang="ru-RU" sz="2200" dirty="0" smtClean="0"/>
              <a:t>	3-4. исходное положение</a:t>
            </a:r>
            <a:r>
              <a:rPr lang="ru-RU" sz="2700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290"/>
            <a:ext cx="7772400" cy="121442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9600" b="1" dirty="0">
                <a:solidFill>
                  <a:srgbClr val="FF0000"/>
                </a:solidFill>
              </a:rPr>
              <a:t>Мышцы спины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00108"/>
            <a:ext cx="630083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2143140"/>
          </a:xfrm>
        </p:spPr>
        <p:txBody>
          <a:bodyPr>
            <a:noAutofit/>
          </a:bodyPr>
          <a:lstStyle/>
          <a:p>
            <a:r>
              <a:rPr lang="ru-RU" sz="6700" b="1" dirty="0" smtClean="0">
                <a:solidFill>
                  <a:srgbClr val="FF0000"/>
                </a:solidFill>
              </a:rPr>
              <a:t>Косые мышцы туловища</a:t>
            </a:r>
            <a:endParaRPr lang="ru-RU" sz="6700" b="1" dirty="0">
              <a:solidFill>
                <a:srgbClr val="FF00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4114805" cy="150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4752"/>
            <a:ext cx="4566879" cy="140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43512"/>
            <a:ext cx="4572032" cy="156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857720" y="1785926"/>
            <a:ext cx="4286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И.П.  лёжа на спине, ноги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</a:t>
            </a:r>
            <a:r>
              <a:rPr lang="ru-RU" sz="2400" b="1" dirty="0" smtClean="0">
                <a:sym typeface="Symbol"/>
              </a:rPr>
              <a:t> </a:t>
            </a:r>
            <a:r>
              <a:rPr lang="ru-RU" sz="2400" b="1" dirty="0" smtClean="0"/>
              <a:t>90</a:t>
            </a:r>
            <a:r>
              <a:rPr lang="ru-RU" sz="2400" b="1" baseline="30000" dirty="0" smtClean="0"/>
              <a:t>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,руки в стороны.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428868"/>
            <a:ext cx="46434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ru-RU" sz="2400" b="1" dirty="0" smtClean="0"/>
              <a:t>-поднимание согнутых ног под  </a:t>
            </a:r>
          </a:p>
          <a:p>
            <a:r>
              <a:rPr lang="ru-RU" sz="2400" b="1" dirty="0" smtClean="0"/>
              <a:t>   </a:t>
            </a:r>
            <a:r>
              <a:rPr lang="ru-RU" sz="2400" b="1" dirty="0" smtClean="0">
                <a:sym typeface="Symbol"/>
              </a:rPr>
              <a:t></a:t>
            </a:r>
            <a:r>
              <a:rPr lang="ru-RU" sz="2400" b="1" dirty="0" smtClean="0"/>
              <a:t>90</a:t>
            </a:r>
            <a:r>
              <a:rPr lang="ru-RU" sz="2400" b="1" baseline="30000" dirty="0" smtClean="0"/>
              <a:t>0 </a:t>
            </a:r>
            <a:r>
              <a:rPr lang="ru-RU" sz="2400" b="1" dirty="0" smtClean="0"/>
              <a:t>и поочерёдно опускать </a:t>
            </a:r>
          </a:p>
          <a:p>
            <a:pPr lvl="0"/>
            <a:r>
              <a:rPr lang="ru-RU" sz="2400" b="1" dirty="0" smtClean="0"/>
              <a:t>   в левую и в правую стороны.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3857628"/>
            <a:ext cx="442912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ru-RU" sz="2400" b="1" dirty="0" smtClean="0"/>
              <a:t>-поднимание прямых ног</a:t>
            </a:r>
          </a:p>
          <a:p>
            <a:r>
              <a:rPr lang="ru-RU" sz="2400" b="1" dirty="0" smtClean="0"/>
              <a:t>   вверх и поочерёдно опускать</a:t>
            </a:r>
          </a:p>
          <a:p>
            <a:pPr lvl="0"/>
            <a:r>
              <a:rPr lang="ru-RU" sz="2400" b="1" dirty="0" smtClean="0"/>
              <a:t>   в левую и в правую стороны.</a:t>
            </a:r>
          </a:p>
          <a:p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5214950"/>
            <a:ext cx="45005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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ru-RU" sz="2400" b="1" dirty="0" smtClean="0"/>
              <a:t>- то же, но между голенями</a:t>
            </a:r>
          </a:p>
          <a:p>
            <a:r>
              <a:rPr lang="ru-RU" sz="2400" b="1" dirty="0" smtClean="0"/>
              <a:t>    зажат набивной мяч  весом </a:t>
            </a:r>
          </a:p>
          <a:p>
            <a:r>
              <a:rPr lang="ru-RU" sz="2400" b="1" dirty="0" smtClean="0"/>
              <a:t>    1-2 кг.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429132"/>
            <a:ext cx="7778778" cy="1362075"/>
          </a:xfrm>
        </p:spPr>
        <p:txBody>
          <a:bodyPr>
            <a:noAutofit/>
          </a:bodyPr>
          <a:lstStyle/>
          <a:p>
            <a:r>
              <a:rPr lang="ru-RU" sz="2000" dirty="0" smtClean="0"/>
              <a:t>	И.П</a:t>
            </a:r>
            <a:r>
              <a:rPr lang="ru-RU" sz="2000" dirty="0"/>
              <a:t>. </a:t>
            </a:r>
            <a:r>
              <a:rPr lang="ru-RU" sz="2000" dirty="0" smtClean="0"/>
              <a:t>- Лежа на спине, руки вперед, гантели в 	руках.</a:t>
            </a:r>
            <a:br>
              <a:rPr lang="ru-RU" sz="2000" dirty="0" smtClean="0"/>
            </a:br>
            <a:r>
              <a:rPr lang="ru-RU" sz="2000" dirty="0" smtClean="0"/>
              <a:t>	1 – 2. Руки в стороны;</a:t>
            </a:r>
            <a:br>
              <a:rPr lang="ru-RU" sz="2000" dirty="0" smtClean="0"/>
            </a:br>
            <a:r>
              <a:rPr lang="ru-RU" sz="2000" dirty="0" smtClean="0"/>
              <a:t>	3 – 4. И.П.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   </a:t>
            </a:r>
            <a:r>
              <a:rPr lang="ru-RU" sz="2400" dirty="0">
                <a:solidFill>
                  <a:srgbClr val="FF0000"/>
                </a:solidFill>
                <a:sym typeface="Symbol"/>
              </a:rPr>
              <a:t></a:t>
            </a:r>
            <a:r>
              <a:rPr lang="ru-RU" sz="2400" dirty="0"/>
              <a:t> - 4-5 кг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>
                <a:solidFill>
                  <a:srgbClr val="3717F5"/>
                </a:solidFill>
              </a:rPr>
              <a:t> </a:t>
            </a:r>
            <a:r>
              <a:rPr lang="ru-RU" sz="2400" dirty="0" smtClean="0">
                <a:solidFill>
                  <a:srgbClr val="3717F5"/>
                </a:solidFill>
              </a:rPr>
              <a:t>             </a:t>
            </a:r>
            <a:r>
              <a:rPr lang="ru-RU" sz="2400" dirty="0">
                <a:solidFill>
                  <a:srgbClr val="3717F5"/>
                </a:solidFill>
                <a:sym typeface="Symbol"/>
              </a:rPr>
              <a:t>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/>
              <a:t>- 2-3 кг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</a:t>
            </a:r>
            <a:r>
              <a:rPr lang="ru-RU" sz="2400" dirty="0">
                <a:solidFill>
                  <a:srgbClr val="00B050"/>
                </a:solidFill>
                <a:sym typeface="Symbol"/>
              </a:rPr>
              <a:t>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/>
              <a:t>- 0,5-1 кг.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-28577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6700" b="1" dirty="0">
                <a:solidFill>
                  <a:srgbClr val="FF0000"/>
                </a:solidFill>
              </a:rPr>
              <a:t>Грудные мышцы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142984"/>
            <a:ext cx="4286248" cy="320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700" b="1" dirty="0" smtClean="0">
                <a:solidFill>
                  <a:srgbClr val="FF0000"/>
                </a:solidFill>
              </a:rPr>
              <a:t>Мышцы спины</a:t>
            </a:r>
            <a:br>
              <a:rPr lang="ru-RU" sz="6700" b="1" dirty="0" smtClean="0">
                <a:solidFill>
                  <a:srgbClr val="FF0000"/>
                </a:solidFill>
              </a:rPr>
            </a:br>
            <a:endParaRPr lang="ru-RU" sz="6700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" y="3929066"/>
          <a:ext cx="4869184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DRAW" r:id="rId3" imgW="10849320" imgH="3660840" progId="">
                  <p:embed/>
                </p:oleObj>
              </mc:Choice>
              <mc:Fallback>
                <p:oleObj name="CorelDRAW" r:id="rId3" imgW="10849320" imgH="36608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3929066"/>
                        <a:ext cx="4869184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0" y="928670"/>
          <a:ext cx="4643438" cy="228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5" imgW="8604000" imgH="4626000" progId="">
                  <p:embed/>
                </p:oleObj>
              </mc:Choice>
              <mc:Fallback>
                <p:oleObj name="CorelDRAW" r:id="rId5" imgW="8604000" imgH="4626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28670"/>
                        <a:ext cx="4643438" cy="2280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857720" y="1428736"/>
            <a:ext cx="4286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И.П.  лёжа на животе руки вверх, в руках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/>
              <a:t>набивной мяч.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2214554"/>
            <a:ext cx="42862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SzPct val="135000"/>
            </a:pPr>
            <a:r>
              <a:rPr lang="ru-RU" sz="3000" dirty="0" smtClean="0">
                <a:solidFill>
                  <a:srgbClr val="3717F5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1-2. прогнуться, руки вверх;</a:t>
            </a:r>
          </a:p>
          <a:p>
            <a:pPr>
              <a:buClr>
                <a:srgbClr val="92D050"/>
              </a:buClr>
              <a:buSzPct val="135000"/>
            </a:pPr>
            <a:r>
              <a:rPr lang="ru-RU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3-4. И.П.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92D050"/>
              </a:buClr>
              <a:buSzPct val="135000"/>
            </a:pP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429000"/>
            <a:ext cx="4286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И.П. лёжа на животе, руки за</a:t>
            </a:r>
          </a:p>
          <a:p>
            <a:r>
              <a:rPr lang="ru-RU" sz="2400" b="1" dirty="0" smtClean="0"/>
              <a:t>          головой. 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357694"/>
            <a:ext cx="42148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lang="ru-RU" sz="2400" b="1" dirty="0" smtClean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1-2. прогнуться, руки за головой;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3-4. И.П.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786322"/>
            <a:ext cx="8429684" cy="114300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	И.П</a:t>
            </a:r>
            <a:r>
              <a:rPr lang="ru-RU" sz="2000" dirty="0"/>
              <a:t>. лёжа на спине, </a:t>
            </a:r>
            <a:r>
              <a:rPr lang="ru-RU" sz="2000" dirty="0" smtClean="0"/>
              <a:t> держась руками за перекладину.</a:t>
            </a:r>
            <a:br>
              <a:rPr lang="ru-RU" sz="2000" dirty="0" smtClean="0"/>
            </a:br>
            <a:r>
              <a:rPr lang="ru-RU" sz="2000" dirty="0" smtClean="0"/>
              <a:t>1-2. Сгруппироваться, поднимая таз;	1-2. поднимание прямых ног, 	</a:t>
            </a:r>
            <a:br>
              <a:rPr lang="ru-RU" sz="2000" dirty="0" smtClean="0"/>
            </a:br>
            <a:r>
              <a:rPr lang="ru-RU" sz="2000" dirty="0" smtClean="0"/>
              <a:t>3-4. И.П.					Касаясь перекладины;</a:t>
            </a:r>
            <a:br>
              <a:rPr lang="ru-RU" sz="2000" dirty="0" smtClean="0"/>
            </a:br>
            <a:r>
              <a:rPr lang="ru-RU" sz="2000" dirty="0" smtClean="0"/>
              <a:t>					3-4. И.П.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/>
              <a:t> </a:t>
            </a:r>
            <a:r>
              <a:rPr lang="ru-RU" sz="2200" dirty="0" smtClean="0"/>
              <a:t>          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0"/>
            <a:ext cx="7772400" cy="119221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6700" b="1" dirty="0" smtClean="0">
                <a:solidFill>
                  <a:srgbClr val="FF0000"/>
                </a:solidFill>
              </a:rPr>
              <a:t>Мышцы брюшного пресса</a:t>
            </a:r>
            <a:endParaRPr lang="ru-RU" sz="67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5606" y="1142985"/>
            <a:ext cx="279488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4408" y="1300515"/>
            <a:ext cx="3015178" cy="34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774984"/>
          </a:xfrm>
        </p:spPr>
        <p:txBody>
          <a:bodyPr>
            <a:noAutofit/>
          </a:bodyPr>
          <a:lstStyle/>
          <a:p>
            <a:r>
              <a:rPr lang="ru-RU" sz="6700" b="1" dirty="0" smtClean="0">
                <a:solidFill>
                  <a:srgbClr val="FF0000"/>
                </a:solidFill>
              </a:rPr>
              <a:t>Косые мышцы живота</a:t>
            </a:r>
            <a:br>
              <a:rPr lang="ru-RU" sz="6700" b="1" dirty="0" smtClean="0">
                <a:solidFill>
                  <a:srgbClr val="FF0000"/>
                </a:solidFill>
              </a:rPr>
            </a:br>
            <a:endParaRPr lang="ru-RU" sz="6700" b="1" dirty="0">
              <a:solidFill>
                <a:srgbClr val="FF00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85918" y="1571612"/>
          <a:ext cx="5244570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CorelDRAW" r:id="rId3" imgW="6420240" imgH="3932640" progId="">
                  <p:embed/>
                </p:oleObj>
              </mc:Choice>
              <mc:Fallback>
                <p:oleObj name="CorelDRAW" r:id="rId3" imgW="6420240" imgH="3932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571612"/>
                        <a:ext cx="5244570" cy="321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4714884"/>
            <a:ext cx="857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И.П.  лёжа на полу, ноги согнуты под </a:t>
            </a:r>
            <a:r>
              <a:rPr lang="ru-RU" sz="2000" b="1" dirty="0" smtClean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90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 закреплены, руки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за головой, в руках набивной мяч.   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28728" y="5357826"/>
            <a:ext cx="61757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1-2. Поднимание туловища с поворотом к левому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(правому) колену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3-4. И.П.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</a:rPr>
              <a:t>5-8. то же к правому (левому) колену.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21495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И.П</a:t>
            </a:r>
            <a:r>
              <a:rPr lang="ru-RU" sz="2200" dirty="0"/>
              <a:t>. 	лёжа </a:t>
            </a:r>
            <a:r>
              <a:rPr lang="ru-RU" sz="2200" dirty="0" smtClean="0"/>
              <a:t>на животе на скамейке, руки в стороны, гантели в руках.</a:t>
            </a:r>
            <a:br>
              <a:rPr lang="ru-RU" sz="2200" dirty="0" smtClean="0"/>
            </a:br>
            <a:r>
              <a:rPr lang="ru-RU" sz="2200" dirty="0" smtClean="0"/>
              <a:t>1-2. руки назад – вверх;</a:t>
            </a:r>
            <a:br>
              <a:rPr lang="ru-RU" sz="2200" dirty="0" smtClean="0"/>
            </a:br>
            <a:r>
              <a:rPr lang="ru-RU" sz="2200" dirty="0" smtClean="0"/>
              <a:t>3-4. И.П.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             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785794"/>
            <a:ext cx="7772400" cy="1500187"/>
          </a:xfrm>
        </p:spPr>
        <p:txBody>
          <a:bodyPr>
            <a:normAutofit fontScale="25000" lnSpcReduction="20000"/>
          </a:bodyPr>
          <a:lstStyle/>
          <a:p>
            <a:endParaRPr lang="ru-RU" sz="12000" b="1" dirty="0" smtClean="0"/>
          </a:p>
          <a:p>
            <a:pPr algn="ctr"/>
            <a:r>
              <a:rPr lang="ru-RU" sz="26800" b="1" dirty="0" smtClean="0">
                <a:solidFill>
                  <a:srgbClr val="FF0000"/>
                </a:solidFill>
              </a:rPr>
              <a:t>Мышцы </a:t>
            </a:r>
            <a:r>
              <a:rPr lang="ru-RU" sz="26800" b="1" dirty="0">
                <a:solidFill>
                  <a:srgbClr val="FF0000"/>
                </a:solidFill>
              </a:rPr>
              <a:t>спины</a:t>
            </a:r>
          </a:p>
          <a:p>
            <a:r>
              <a:rPr lang="ru-RU" sz="26400" b="1" dirty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21025"/>
            <a:ext cx="9144000" cy="26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700" b="1" dirty="0" smtClean="0">
                <a:solidFill>
                  <a:srgbClr val="FF0000"/>
                </a:solidFill>
              </a:rPr>
              <a:t>Мышцы брюшного пресса</a:t>
            </a:r>
            <a:endParaRPr lang="ru-RU" sz="6700" b="1" dirty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8429684" cy="199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171448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И.П.   лёжа на спине, руки вдоль туловища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286388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1-2. поднимание туловища, наклон вперед к прямым ногам;</a:t>
            </a:r>
          </a:p>
          <a:p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3-4. И.П.</a:t>
            </a:r>
          </a:p>
          <a:p>
            <a:r>
              <a:rPr lang="ru-RU" sz="2400" b="1" dirty="0" smtClean="0">
                <a:sym typeface="Symbol" pitchFamily="18" charset="2"/>
              </a:rPr>
              <a:t>   </a:t>
            </a:r>
            <a:endParaRPr lang="ru-RU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495</Words>
  <Application>Microsoft Office PowerPoint</Application>
  <PresentationFormat>Экран (4:3)</PresentationFormat>
  <Paragraphs>69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CorelDRAW</vt:lpstr>
      <vt:lpstr>Круговая  тренировка</vt:lpstr>
      <vt:lpstr>И.П. наклон вперёд, руки в стороны, гантели в руках.                1-2. руки вниз;  3-4. исходное положение.     </vt:lpstr>
      <vt:lpstr>Косые мышцы туловища</vt:lpstr>
      <vt:lpstr> И.П. - Лежа на спине, руки вперед, гантели в  руках.  1 – 2. Руки в стороны;  3 – 4. И.П.                 - 4-5 кг.                - 2-3 кг.                - 0,5-1 кг.  </vt:lpstr>
      <vt:lpstr>Мышцы спины </vt:lpstr>
      <vt:lpstr> И.П. лёжа на спине,  держась руками за перекладину. 1-2. Сгруппироваться, поднимая таз; 1-2. поднимание прямых ног,   3-4. И.П.     Касаясь перекладины;      3-4. И.П.             </vt:lpstr>
      <vt:lpstr>Косые мышцы живота </vt:lpstr>
      <vt:lpstr>И.П.  лёжа на животе на скамейке, руки в стороны, гантели в руках. 1-2. руки назад – вверх; 3-4. И.П.                  </vt:lpstr>
      <vt:lpstr>Мышцы брюшного пресса</vt:lpstr>
      <vt:lpstr>Презентация PowerPoint</vt:lpstr>
      <vt:lpstr>Разгибатели спины  (в парах) 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User</cp:lastModifiedBy>
  <cp:revision>40</cp:revision>
  <dcterms:created xsi:type="dcterms:W3CDTF">2009-10-30T05:11:28Z</dcterms:created>
  <dcterms:modified xsi:type="dcterms:W3CDTF">2012-09-03T17:40:19Z</dcterms:modified>
</cp:coreProperties>
</file>