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80" r:id="rId4"/>
    <p:sldId id="270" r:id="rId5"/>
    <p:sldId id="268" r:id="rId6"/>
    <p:sldId id="27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1" r:id="rId17"/>
    <p:sldId id="282" r:id="rId18"/>
    <p:sldId id="286" r:id="rId19"/>
    <p:sldId id="269" r:id="rId20"/>
    <p:sldId id="284" r:id="rId21"/>
    <p:sldId id="285" r:id="rId22"/>
    <p:sldId id="267" r:id="rId23"/>
    <p:sldId id="271" r:id="rId24"/>
    <p:sldId id="272" r:id="rId25"/>
    <p:sldId id="256" r:id="rId26"/>
    <p:sldId id="257" r:id="rId27"/>
    <p:sldId id="273" r:id="rId28"/>
    <p:sldId id="274" r:id="rId29"/>
    <p:sldId id="275" r:id="rId30"/>
    <p:sldId id="27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5DE9-78D2-4E55-9E53-271D5A3F7B9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65D7-2C72-4AF5-92C7-2DF2505CE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5DE9-78D2-4E55-9E53-271D5A3F7B9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65D7-2C72-4AF5-92C7-2DF2505CE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5DE9-78D2-4E55-9E53-271D5A3F7B9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65D7-2C72-4AF5-92C7-2DF2505CE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5DE9-78D2-4E55-9E53-271D5A3F7B9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65D7-2C72-4AF5-92C7-2DF2505CE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5DE9-78D2-4E55-9E53-271D5A3F7B9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65D7-2C72-4AF5-92C7-2DF2505CE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5DE9-78D2-4E55-9E53-271D5A3F7B9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65D7-2C72-4AF5-92C7-2DF2505CE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5DE9-78D2-4E55-9E53-271D5A3F7B9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65D7-2C72-4AF5-92C7-2DF2505CE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5DE9-78D2-4E55-9E53-271D5A3F7B9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65D7-2C72-4AF5-92C7-2DF2505CE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5DE9-78D2-4E55-9E53-271D5A3F7B9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65D7-2C72-4AF5-92C7-2DF2505CE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5DE9-78D2-4E55-9E53-271D5A3F7B9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65D7-2C72-4AF5-92C7-2DF2505CE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5DE9-78D2-4E55-9E53-271D5A3F7B9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65D7-2C72-4AF5-92C7-2DF2505CE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85DE9-78D2-4E55-9E53-271D5A3F7B9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D65D7-2C72-4AF5-92C7-2DF2505CE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ЕГО ВЕЛИЧЕСТВО ЖЕЛЕЗО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Доменный цех</a:t>
            </a:r>
          </a:p>
        </p:txBody>
      </p:sp>
      <p:pic>
        <p:nvPicPr>
          <p:cNvPr id="6147" name="Picture 2" descr="C:\Documents and Settings\Dj Man\Рабочий стол\7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28750"/>
            <a:ext cx="5969000" cy="4525963"/>
          </a:xfrm>
        </p:spPr>
      </p:pic>
      <p:pic>
        <p:nvPicPr>
          <p:cNvPr id="6148" name="Picture 3" descr="C:\Documents and Settings\Dj Man\Рабочий стол\260xq90files_news_1136_file_REG1587417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563" y="2286000"/>
            <a:ext cx="2952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Сталеплавильный цех</a:t>
            </a:r>
          </a:p>
        </p:txBody>
      </p:sp>
      <p:pic>
        <p:nvPicPr>
          <p:cNvPr id="7171" name="Picture 3" descr="C:\Documents and Settings\Dj Man\Рабочий стол\3C2D9655EC59-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4438"/>
            <a:ext cx="5251450" cy="3357562"/>
          </a:xfrm>
        </p:spPr>
      </p:pic>
      <p:pic>
        <p:nvPicPr>
          <p:cNvPr id="7172" name="Picture 5" descr="C:\Documents and Settings\Dj Man\Рабочий стол\pict_1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8913" y="1214438"/>
            <a:ext cx="380365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Прокатный цех</a:t>
            </a:r>
          </a:p>
        </p:txBody>
      </p:sp>
      <p:pic>
        <p:nvPicPr>
          <p:cNvPr id="8195" name="Picture 2" descr="C:\Documents and Settings\Dj Man\Рабочий стол\67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9225" y="1357313"/>
            <a:ext cx="4159250" cy="2786062"/>
          </a:xfrm>
        </p:spPr>
      </p:pic>
      <p:pic>
        <p:nvPicPr>
          <p:cNvPr id="8196" name="Picture 3" descr="C:\Documents and Settings\Dj Man\Рабочий стол\kz_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525" y="2571750"/>
            <a:ext cx="50704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Изделия из чугуна</a:t>
            </a:r>
          </a:p>
        </p:txBody>
      </p:sp>
      <p:pic>
        <p:nvPicPr>
          <p:cNvPr id="9219" name="Picture 2" descr="C:\Documents and Settings\Dj Man\Рабочий стол\81e58a2020d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0813" y="1500188"/>
            <a:ext cx="6008687" cy="4505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3" name="Picture 2" descr="C:\Documents and Settings\Dj Man\Рабочий стол\4154330217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142875"/>
            <a:ext cx="5143500" cy="3849688"/>
          </a:xfrm>
        </p:spPr>
      </p:pic>
      <p:pic>
        <p:nvPicPr>
          <p:cNvPr id="10244" name="Picture 3" descr="C:\Documents and Settings\Dj Man\Рабочий стол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3000375"/>
            <a:ext cx="48577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C:\Documents and Settings\Dj Man\Рабочий стол\f_02_chugun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214313"/>
            <a:ext cx="21145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Изделия из стали</a:t>
            </a:r>
          </a:p>
        </p:txBody>
      </p:sp>
      <p:pic>
        <p:nvPicPr>
          <p:cNvPr id="11267" name="Picture 3" descr="C:\Documents and Settings\Dj Man\Рабочий стол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214438"/>
            <a:ext cx="4343400" cy="3257550"/>
          </a:xfrm>
        </p:spPr>
      </p:pic>
      <p:pic>
        <p:nvPicPr>
          <p:cNvPr id="11268" name="Picture 4" descr="C:\Documents and Settings\Dj Man\Рабочий стол\ZW7518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0"/>
            <a:ext cx="21431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C:\Documents and Settings\Dj Man\Рабочий стол\photo-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1214438"/>
            <a:ext cx="2809875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C:\Documents and Settings\Dj Man\Рабочий стол\id105783_w1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500438"/>
            <a:ext cx="4410075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C:\Documents and Settings\Dj Man\Рабочий стол\11227223050443249337-7552560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4214813"/>
            <a:ext cx="20129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Работа с учебником: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i="1" dirty="0" smtClean="0"/>
              <a:t>Какие типы предприятий черной металлургии существуют?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Типы предприятий чёрной металлургии: Металлургические заводы полного цикла Мал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964488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Бездоменная</a:t>
            </a:r>
            <a:r>
              <a:rPr lang="ru-RU" b="1" i="1" dirty="0" smtClean="0"/>
              <a:t> металлургия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Производство железа методом прямого восстановления в электропечах.</a:t>
            </a:r>
          </a:p>
          <a:p>
            <a:r>
              <a:rPr lang="ru-RU" b="1" i="1" dirty="0" smtClean="0"/>
              <a:t>Руда – сталь (Старый Оскол)</a:t>
            </a:r>
          </a:p>
          <a:p>
            <a:r>
              <a:rPr lang="ru-RU" b="1" i="1" dirty="0" smtClean="0"/>
              <a:t>Первое в России предприятие этого типа было построено у подмосковного полустанка Затишье в 1917 году, ныне город Электросталь.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ar-ped-ob.3dn.ru/images/st/bezymjannyj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600200"/>
            <a:ext cx="4762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/>
              <a:t>Факторы размещения предприятий черной металлургии 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Ознакомиться с особенностями металлургического комплекса России</a:t>
            </a:r>
          </a:p>
          <a:p>
            <a:r>
              <a:rPr lang="ru-RU" dirty="0" smtClean="0"/>
              <a:t>  Изучить химические и физические свойства простого вещества - железа, ознакомиться с природными соединениями железа; </a:t>
            </a:r>
          </a:p>
          <a:p>
            <a:r>
              <a:rPr lang="ru-RU" dirty="0" smtClean="0"/>
              <a:t>Рассмотреть биологическую роль железа для живых организмов.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Производство стали в РФ, тыс.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20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Проблемы Перспективы Многие месторождения исчерпаны Загрязнение окружающей сре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264"/>
            <a:ext cx="9144000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Сильное загрязнение окружающей среды</a:t>
            </a:r>
            <a:endParaRPr lang="ru-RU" dirty="0"/>
          </a:p>
        </p:txBody>
      </p:sp>
      <p:pic>
        <p:nvPicPr>
          <p:cNvPr id="12291" name="Picture 2" descr="C:\Documents and Settings\Dj Man\Рабочий стол\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714500"/>
            <a:ext cx="7185025" cy="4741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/>
              <a:t>Положение железа в Периодической системе химических элементов Д. И. Менделеева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Задание: прочитайте текст учебника  и </a:t>
            </a:r>
            <a:r>
              <a:rPr lang="ru-RU" dirty="0" smtClean="0"/>
              <a:t>охарактеризуйте  </a:t>
            </a:r>
            <a:r>
              <a:rPr lang="ru-RU" dirty="0"/>
              <a:t>положение химического элемента железа в ПСХЭ Д. И. Менделеева и особенности строения атома данного элемента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Вывод</a:t>
            </a:r>
            <a:r>
              <a:rPr lang="ru-RU" sz="3200" dirty="0"/>
              <a:t>: Железо – элемент побочной подгруппы VIII группы 4-го большого периода. Железо относится к d-элементам, электронная формула атома имеет окончание …3d</a:t>
            </a:r>
            <a:r>
              <a:rPr lang="ru-RU" sz="3200" baseline="30000" dirty="0"/>
              <a:t>6</a:t>
            </a:r>
            <a:r>
              <a:rPr lang="ru-RU" sz="3200" dirty="0"/>
              <a:t>4s</a:t>
            </a:r>
            <a:r>
              <a:rPr lang="ru-RU" sz="3200" baseline="30000" dirty="0"/>
              <a:t>2</a:t>
            </a:r>
            <a:r>
              <a:rPr lang="ru-RU" sz="3200" dirty="0"/>
              <a:t>. Железо в соединениях проявляет степени окисления +2 и +3. Максимальная степень окисления железа +6. Она проявляется в ферратах – солях несуществующей железной кислоты. Например, Na</a:t>
            </a:r>
            <a:r>
              <a:rPr lang="ru-RU" sz="3200" baseline="-25000" dirty="0"/>
              <a:t>2</a:t>
            </a:r>
            <a:r>
              <a:rPr lang="ru-RU" sz="3200" dirty="0"/>
              <a:t>FeО</a:t>
            </a:r>
            <a:r>
              <a:rPr lang="ru-RU" sz="3200" baseline="-25000" dirty="0"/>
              <a:t>4</a:t>
            </a:r>
            <a:r>
              <a:rPr lang="ru-RU" sz="3200" dirty="0"/>
              <a:t> – феррат натрия.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Физические свойства железа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Прочитайте в учебнике физические свойства железа.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Химические свойства железа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 Взаимодействие с неметаллами</a:t>
            </a:r>
          </a:p>
          <a:p>
            <a:r>
              <a:rPr lang="ru-RU" b="1" dirty="0" err="1" smtClean="0"/>
              <a:t>Fe</a:t>
            </a:r>
            <a:r>
              <a:rPr lang="ru-RU" b="1" dirty="0" smtClean="0"/>
              <a:t> + S = </a:t>
            </a:r>
            <a:r>
              <a:rPr lang="ru-RU" b="1" dirty="0" err="1" smtClean="0"/>
              <a:t>FeS</a:t>
            </a:r>
            <a:r>
              <a:rPr lang="ru-RU" b="1" dirty="0" smtClean="0"/>
              <a:t> (</a:t>
            </a:r>
            <a:r>
              <a:rPr lang="en-US" b="1" dirty="0" smtClean="0"/>
              <a:t>t&gt;700</a:t>
            </a:r>
            <a:r>
              <a:rPr lang="ru-RU" b="1" dirty="0" smtClean="0"/>
              <a:t>)</a:t>
            </a:r>
            <a:endParaRPr lang="en-US" b="1" dirty="0" smtClean="0"/>
          </a:p>
          <a:p>
            <a:r>
              <a:rPr lang="ru-RU" b="1" dirty="0" err="1" smtClean="0"/>
              <a:t>Fe</a:t>
            </a:r>
            <a:r>
              <a:rPr lang="ru-RU" b="1" dirty="0" smtClean="0"/>
              <a:t> + 2S = </a:t>
            </a:r>
            <a:r>
              <a:rPr lang="ru-RU" b="1" dirty="0" err="1" smtClean="0"/>
              <a:t>FeS</a:t>
            </a:r>
            <a:r>
              <a:rPr lang="en-US" sz="1600" b="1" dirty="0" smtClean="0"/>
              <a:t>2</a:t>
            </a:r>
            <a:r>
              <a:rPr lang="ru-RU" b="1" dirty="0" smtClean="0"/>
              <a:t> (</a:t>
            </a:r>
            <a:r>
              <a:rPr lang="en-US" b="1" dirty="0" smtClean="0"/>
              <a:t>t&lt;700</a:t>
            </a:r>
            <a:r>
              <a:rPr lang="ru-RU" b="1" dirty="0" smtClean="0"/>
              <a:t>)</a:t>
            </a:r>
            <a:endParaRPr lang="en-US" b="1" dirty="0" smtClean="0"/>
          </a:p>
          <a:p>
            <a:r>
              <a:rPr lang="ru-RU" b="1" dirty="0" smtClean="0"/>
              <a:t>2Fe+Cl</a:t>
            </a:r>
            <a:r>
              <a:rPr lang="ru-RU" b="1" baseline="-25000" dirty="0" smtClean="0"/>
              <a:t>2</a:t>
            </a:r>
            <a:r>
              <a:rPr lang="ru-RU" b="1" dirty="0" smtClean="0"/>
              <a:t>=2FeCl</a:t>
            </a:r>
            <a:r>
              <a:rPr lang="ru-RU" sz="2400" b="1" baseline="-25000" dirty="0" smtClean="0"/>
              <a:t>3</a:t>
            </a:r>
            <a:r>
              <a:rPr lang="en-US" sz="2400" dirty="0" smtClean="0"/>
              <a:t> </a:t>
            </a:r>
            <a:r>
              <a:rPr lang="en-US" b="1" dirty="0" smtClean="0"/>
              <a:t>(</a:t>
            </a:r>
            <a:r>
              <a:rPr lang="ru-RU" b="1" dirty="0" smtClean="0"/>
              <a:t>при температуре до 200-250</a:t>
            </a:r>
            <a:r>
              <a:rPr lang="en-US" b="1" dirty="0" smtClean="0"/>
              <a:t>)</a:t>
            </a:r>
            <a:endParaRPr lang="ru-RU" b="1" dirty="0" smtClean="0"/>
          </a:p>
          <a:p>
            <a:r>
              <a:rPr lang="ru-RU" b="1" dirty="0" smtClean="0"/>
              <a:t>4</a:t>
            </a:r>
            <a:r>
              <a:rPr lang="en-US" b="1" dirty="0" smtClean="0"/>
              <a:t>Fe+3O</a:t>
            </a:r>
            <a:r>
              <a:rPr lang="en-US" sz="1800" b="1" dirty="0" smtClean="0"/>
              <a:t>2</a:t>
            </a:r>
            <a:r>
              <a:rPr lang="en-US" sz="3600" b="1" dirty="0" smtClean="0"/>
              <a:t>=2Fe</a:t>
            </a:r>
            <a:r>
              <a:rPr lang="en-US" sz="1800" b="1" dirty="0" smtClean="0"/>
              <a:t>2</a:t>
            </a:r>
            <a:r>
              <a:rPr lang="en-US" sz="3600" b="1" dirty="0" smtClean="0"/>
              <a:t>O</a:t>
            </a:r>
            <a:r>
              <a:rPr lang="en-US" sz="1800" b="1" dirty="0" smtClean="0"/>
              <a:t>3</a:t>
            </a:r>
            <a:r>
              <a:rPr lang="en-US" sz="3600" b="1" dirty="0" smtClean="0"/>
              <a:t> (</a:t>
            </a:r>
            <a:r>
              <a:rPr lang="ru-RU" sz="3600" b="1" dirty="0" smtClean="0"/>
              <a:t>в присутствии </a:t>
            </a:r>
            <a:r>
              <a:rPr lang="en-US" sz="3600" b="1" dirty="0" smtClean="0"/>
              <a:t>H</a:t>
            </a:r>
            <a:r>
              <a:rPr lang="en-US" sz="1800" b="1" dirty="0" smtClean="0"/>
              <a:t>2</a:t>
            </a:r>
            <a:r>
              <a:rPr lang="en-US" sz="3600" b="1" dirty="0" smtClean="0"/>
              <a:t>O)</a:t>
            </a:r>
            <a:r>
              <a:rPr lang="en-US" sz="1800" b="1" dirty="0" smtClean="0"/>
              <a:t> 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Взаимодействие с водой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3</a:t>
            </a:r>
            <a:r>
              <a:rPr lang="en-US" b="1" dirty="0" smtClean="0"/>
              <a:t>Fe+4H</a:t>
            </a:r>
            <a:r>
              <a:rPr lang="en-US" sz="1800" b="1" dirty="0" smtClean="0"/>
              <a:t>2</a:t>
            </a:r>
            <a:r>
              <a:rPr lang="en-US" sz="3600" b="1" dirty="0" smtClean="0"/>
              <a:t>O=Fe</a:t>
            </a:r>
            <a:r>
              <a:rPr lang="en-US" sz="1800" b="1" dirty="0" smtClean="0"/>
              <a:t>3</a:t>
            </a:r>
            <a:r>
              <a:rPr lang="en-US" sz="3600" b="1" dirty="0" smtClean="0"/>
              <a:t>O</a:t>
            </a:r>
            <a:r>
              <a:rPr lang="en-US" sz="1800" b="1" dirty="0" smtClean="0"/>
              <a:t>4</a:t>
            </a:r>
            <a:r>
              <a:rPr lang="en-US" sz="3600" b="1" dirty="0" smtClean="0"/>
              <a:t>+4H</a:t>
            </a:r>
            <a:r>
              <a:rPr lang="en-US" sz="1800" b="1" dirty="0" smtClean="0"/>
              <a:t>2</a:t>
            </a:r>
            <a:r>
              <a:rPr lang="en-US" sz="3600" b="1" dirty="0" smtClean="0"/>
              <a:t>  (t&gt;700)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Взаимодействие с кислотами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Fe</a:t>
            </a:r>
            <a:r>
              <a:rPr lang="ru-RU" b="1" dirty="0" smtClean="0"/>
              <a:t> + </a:t>
            </a:r>
            <a:r>
              <a:rPr lang="ru-RU" b="1" dirty="0" smtClean="0"/>
              <a:t>2HCl </a:t>
            </a:r>
            <a:r>
              <a:rPr lang="ru-RU" b="1" dirty="0" smtClean="0"/>
              <a:t>= FeCl</a:t>
            </a:r>
            <a:r>
              <a:rPr lang="ru-RU" b="1" baseline="-25000" dirty="0" smtClean="0"/>
              <a:t>2</a:t>
            </a:r>
            <a:r>
              <a:rPr lang="ru-RU" b="1" dirty="0" smtClean="0"/>
              <a:t> + H</a:t>
            </a:r>
            <a:r>
              <a:rPr lang="ru-RU" b="1" baseline="-25000" dirty="0" smtClean="0"/>
              <a:t>2</a:t>
            </a:r>
            <a:r>
              <a:rPr lang="ru-RU" b="1" dirty="0" smtClean="0"/>
              <a:t>.</a:t>
            </a:r>
            <a:endParaRPr lang="en-US" b="1" dirty="0" smtClean="0"/>
          </a:p>
          <a:p>
            <a:r>
              <a:rPr lang="ru-RU" b="1" dirty="0" smtClean="0"/>
              <a:t>Fe+H</a:t>
            </a:r>
            <a:r>
              <a:rPr lang="ru-RU" b="1" baseline="-25000" dirty="0" smtClean="0"/>
              <a:t>2</a:t>
            </a:r>
            <a:r>
              <a:rPr lang="ru-RU" b="1" dirty="0" smtClean="0"/>
              <a:t>SO</a:t>
            </a:r>
            <a:r>
              <a:rPr lang="ru-RU" b="1" baseline="-25000" dirty="0" smtClean="0"/>
              <a:t>4</a:t>
            </a:r>
            <a:r>
              <a:rPr lang="en-US" b="1" baseline="-25000" dirty="0" smtClean="0"/>
              <a:t>(</a:t>
            </a:r>
            <a:r>
              <a:rPr lang="ru-RU" b="1" baseline="-25000" dirty="0" err="1" smtClean="0"/>
              <a:t>разб</a:t>
            </a:r>
            <a:r>
              <a:rPr lang="en-US" b="1" baseline="-25000" dirty="0" smtClean="0"/>
              <a:t>)</a:t>
            </a:r>
            <a:r>
              <a:rPr lang="ru-RU" b="1" dirty="0" smtClean="0"/>
              <a:t>=FeSO</a:t>
            </a:r>
            <a:r>
              <a:rPr lang="ru-RU" b="1" baseline="-25000" dirty="0" smtClean="0"/>
              <a:t>4</a:t>
            </a:r>
            <a:r>
              <a:rPr lang="ru-RU" b="1" dirty="0" smtClean="0"/>
              <a:t>+H</a:t>
            </a:r>
            <a:r>
              <a:rPr lang="ru-RU" b="1" baseline="-25000" dirty="0" smtClean="0"/>
              <a:t>2</a:t>
            </a:r>
          </a:p>
          <a:p>
            <a:r>
              <a:rPr lang="ru-RU" b="1" dirty="0" smtClean="0"/>
              <a:t>Fe+H</a:t>
            </a:r>
            <a:r>
              <a:rPr lang="ru-RU" b="1" baseline="-25000" dirty="0" smtClean="0"/>
              <a:t>2</a:t>
            </a:r>
            <a:r>
              <a:rPr lang="ru-RU" b="1" dirty="0" smtClean="0"/>
              <a:t>SO</a:t>
            </a:r>
            <a:r>
              <a:rPr lang="ru-RU" b="1" baseline="-25000" dirty="0" smtClean="0"/>
              <a:t>4</a:t>
            </a:r>
            <a:r>
              <a:rPr lang="en-US" b="1" baseline="-25000" dirty="0" smtClean="0"/>
              <a:t>(</a:t>
            </a:r>
            <a:r>
              <a:rPr lang="ru-RU" b="1" baseline="-25000" dirty="0" err="1" smtClean="0"/>
              <a:t>ср.конц</a:t>
            </a:r>
            <a:r>
              <a:rPr lang="ru-RU" b="1" baseline="-25000" dirty="0" smtClean="0"/>
              <a:t>.</a:t>
            </a:r>
            <a:r>
              <a:rPr lang="en-US" b="1" baseline="-25000" dirty="0" smtClean="0"/>
              <a:t>)</a:t>
            </a:r>
            <a:r>
              <a:rPr lang="ru-RU" b="1" dirty="0" smtClean="0"/>
              <a:t>=FeSO</a:t>
            </a:r>
            <a:r>
              <a:rPr lang="ru-RU" b="1" baseline="-25000" dirty="0" smtClean="0"/>
              <a:t>4</a:t>
            </a:r>
            <a:r>
              <a:rPr lang="ru-RU" b="1" dirty="0" smtClean="0"/>
              <a:t>+</a:t>
            </a:r>
            <a:r>
              <a:rPr lang="en-US" b="1" dirty="0" smtClean="0"/>
              <a:t>SO</a:t>
            </a:r>
            <a:r>
              <a:rPr lang="en-US" sz="1800" b="1" dirty="0" smtClean="0"/>
              <a:t>2 </a:t>
            </a:r>
            <a:r>
              <a:rPr lang="en-US" sz="3600" b="1" dirty="0" smtClean="0"/>
              <a:t>+2</a:t>
            </a:r>
            <a:r>
              <a:rPr lang="en-US" b="1" dirty="0" smtClean="0"/>
              <a:t>H</a:t>
            </a:r>
            <a:r>
              <a:rPr lang="en-US" sz="1800" b="1" dirty="0" smtClean="0"/>
              <a:t>2</a:t>
            </a:r>
            <a:r>
              <a:rPr lang="en-US" b="1" dirty="0" smtClean="0"/>
              <a:t>O</a:t>
            </a:r>
            <a:endParaRPr lang="ru-RU" b="1" baseline="-25000" dirty="0" smtClean="0"/>
          </a:p>
          <a:p>
            <a:r>
              <a:rPr lang="en-US" b="1" dirty="0" smtClean="0"/>
              <a:t>Fe+4HNO</a:t>
            </a:r>
            <a:r>
              <a:rPr lang="en-US" sz="1800" b="1" dirty="0" smtClean="0"/>
              <a:t>3(</a:t>
            </a:r>
            <a:r>
              <a:rPr lang="ru-RU" sz="1800" b="1" dirty="0" err="1" smtClean="0"/>
              <a:t>разб</a:t>
            </a:r>
            <a:r>
              <a:rPr lang="en-US" sz="1800" b="1" dirty="0" smtClean="0"/>
              <a:t>) </a:t>
            </a:r>
            <a:r>
              <a:rPr lang="ru-RU" sz="3600" b="1" dirty="0" smtClean="0"/>
              <a:t>=</a:t>
            </a:r>
            <a:r>
              <a:rPr lang="en-US" sz="3600" b="1" dirty="0" smtClean="0"/>
              <a:t>Fe(NO</a:t>
            </a:r>
            <a:r>
              <a:rPr lang="en-US" sz="1800" b="1" dirty="0" smtClean="0"/>
              <a:t>3</a:t>
            </a:r>
            <a:r>
              <a:rPr lang="en-US" sz="3600" b="1" dirty="0" smtClean="0"/>
              <a:t>)</a:t>
            </a:r>
            <a:r>
              <a:rPr lang="en-US" sz="1800" b="1" dirty="0" smtClean="0"/>
              <a:t>2</a:t>
            </a:r>
            <a:r>
              <a:rPr lang="en-US" sz="3600" b="1" dirty="0" smtClean="0"/>
              <a:t> + 2NO</a:t>
            </a:r>
            <a:r>
              <a:rPr lang="en-US" sz="1800" b="1" dirty="0" smtClean="0"/>
              <a:t>2 </a:t>
            </a:r>
            <a:r>
              <a:rPr lang="en-US" sz="3600" b="1" dirty="0" smtClean="0"/>
              <a:t>+ 2H</a:t>
            </a:r>
            <a:r>
              <a:rPr lang="en-US" sz="1800" b="1" dirty="0" smtClean="0"/>
              <a:t>2</a:t>
            </a:r>
            <a:r>
              <a:rPr lang="en-US" sz="3600" b="1" dirty="0" smtClean="0"/>
              <a:t>O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 концентрированных азотной и серной кислотах железо не растворяется, так как на поверхности металла возникает пленка, препятствующая реакции металла с кислотой, поэтому концентрированные серную и азотную кислоты можно перевозить в железной таре (происходит пассивация металла).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424696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Железо не только основа всего мира,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самый главный металл окружающей нас природы,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оно – основа культуры и промышленности,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оно – орудие войны и мирного труда.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 трудно во всей таблице Менделеева найти другой элемент,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который был бы так связан с прошлым,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настоящим и будущими судьбами человечества.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А. Е. Ферсман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Взаимодействие с солями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Вытесняет металлы, стоящие левее в ряду напряжений</a:t>
            </a:r>
          </a:p>
          <a:p>
            <a:r>
              <a:rPr lang="en-US" b="1" i="1" dirty="0" smtClean="0"/>
              <a:t>Fe+CuSO</a:t>
            </a:r>
            <a:r>
              <a:rPr lang="en-US" sz="1800" b="1" i="1" dirty="0" smtClean="0"/>
              <a:t>4</a:t>
            </a:r>
            <a:r>
              <a:rPr lang="en-US" sz="3600" b="1" i="1" dirty="0" smtClean="0"/>
              <a:t>=CuSO</a:t>
            </a:r>
            <a:r>
              <a:rPr lang="en-US" sz="1800" b="1" i="1" dirty="0" smtClean="0"/>
              <a:t>4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Домашние задания: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 географии</a:t>
            </a:r>
            <a:r>
              <a:rPr lang="ru-RU" dirty="0" smtClean="0"/>
              <a:t>: повторить пройденный материал, в контурных картах отметить месторождения железных руд.</a:t>
            </a:r>
          </a:p>
          <a:p>
            <a:r>
              <a:rPr lang="ru-RU" b="1" dirty="0" smtClean="0"/>
              <a:t>По химии: </a:t>
            </a:r>
            <a:r>
              <a:rPr lang="ru-RU" dirty="0" smtClean="0"/>
              <a:t>с. 76-78 читать, запомнить химические свойства железа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Основными железными рудами являются:</a:t>
            </a:r>
          </a:p>
          <a:p>
            <a:r>
              <a:rPr lang="ru-RU" sz="2800" dirty="0"/>
              <a:t>– </a:t>
            </a:r>
            <a:r>
              <a:rPr lang="ru-RU" sz="2800" b="1" i="1" dirty="0"/>
              <a:t>магнетит</a:t>
            </a:r>
            <a:r>
              <a:rPr lang="ru-RU" sz="2800" dirty="0"/>
              <a:t> Fe</a:t>
            </a:r>
            <a:r>
              <a:rPr lang="ru-RU" sz="2800" baseline="-25000" dirty="0"/>
              <a:t>3</a:t>
            </a:r>
            <a:r>
              <a:rPr lang="ru-RU" sz="2800" dirty="0"/>
              <a:t>O</a:t>
            </a:r>
            <a:r>
              <a:rPr lang="ru-RU" sz="2800" baseline="-25000" dirty="0"/>
              <a:t>4</a:t>
            </a:r>
            <a:r>
              <a:rPr lang="ru-RU" sz="2800" dirty="0"/>
              <a:t> – содержит 72% железа, месторождения магнетита встречаются на Южном Урале, Курской магнитной аномалии;</a:t>
            </a:r>
          </a:p>
          <a:p>
            <a:r>
              <a:rPr lang="ru-RU" sz="2800" dirty="0"/>
              <a:t>– </a:t>
            </a:r>
            <a:r>
              <a:rPr lang="ru-RU" sz="2800" b="1" i="1" dirty="0"/>
              <a:t>гематит</a:t>
            </a:r>
            <a:r>
              <a:rPr lang="ru-RU" sz="2800" dirty="0"/>
              <a:t> </a:t>
            </a:r>
            <a:r>
              <a:rPr lang="ru-RU" sz="2800" dirty="0" smtClean="0"/>
              <a:t>(красный железняк)Fe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O</a:t>
            </a:r>
            <a:r>
              <a:rPr lang="ru-RU" sz="2800" baseline="-25000" dirty="0" smtClean="0"/>
              <a:t>3</a:t>
            </a:r>
            <a:r>
              <a:rPr lang="ru-RU" sz="2800" dirty="0" smtClean="0"/>
              <a:t> </a:t>
            </a:r>
            <a:r>
              <a:rPr lang="ru-RU" sz="2800" dirty="0"/>
              <a:t>– содержит до 65% железа, такие месторождения - железа встречаются в Криворожском районе; </a:t>
            </a:r>
          </a:p>
          <a:p>
            <a:r>
              <a:rPr lang="ru-RU" sz="2800" dirty="0"/>
              <a:t>– </a:t>
            </a:r>
            <a:r>
              <a:rPr lang="ru-RU" sz="2800" b="1" i="1" dirty="0"/>
              <a:t>лимонит </a:t>
            </a:r>
            <a:r>
              <a:rPr lang="ru-RU" sz="2800" b="1" i="1" dirty="0" smtClean="0"/>
              <a:t>(бурый железняк)</a:t>
            </a:r>
            <a:r>
              <a:rPr lang="ru-RU" sz="2800" dirty="0" smtClean="0"/>
              <a:t>Fe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O</a:t>
            </a:r>
            <a:r>
              <a:rPr lang="ru-RU" sz="2800" baseline="-25000" dirty="0" smtClean="0"/>
              <a:t>3</a:t>
            </a:r>
            <a:r>
              <a:rPr lang="ru-RU" sz="2800" dirty="0" smtClean="0"/>
              <a:t>•nH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O </a:t>
            </a:r>
            <a:r>
              <a:rPr lang="ru-RU" sz="2800" dirty="0"/>
              <a:t>– содержит до 60% железа, месторождения лимонита встречаются в Крыму, например керченское месторождение;</a:t>
            </a:r>
          </a:p>
          <a:p>
            <a:r>
              <a:rPr lang="ru-RU" sz="2800" dirty="0"/>
              <a:t>– </a:t>
            </a:r>
            <a:r>
              <a:rPr lang="ru-RU" sz="2800" b="1" i="1" dirty="0"/>
              <a:t>пирит </a:t>
            </a:r>
            <a:r>
              <a:rPr lang="ru-RU" sz="2800" dirty="0"/>
              <a:t>FeS</a:t>
            </a:r>
            <a:r>
              <a:rPr lang="ru-RU" sz="2800" baseline="-25000" dirty="0"/>
              <a:t>2</a:t>
            </a:r>
            <a:r>
              <a:rPr lang="ru-RU" sz="2800" dirty="0"/>
              <a:t> – содержит примерно 47% железа, месторождения пирита встречаются на Урале.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 smtClean="0"/>
              <a:t>Задание</a:t>
            </a:r>
            <a:r>
              <a:rPr lang="ru-RU" sz="2800" b="1" dirty="0"/>
              <a:t>: по карте атласа “</a:t>
            </a:r>
            <a:r>
              <a:rPr lang="ru-RU" sz="2800" b="1" dirty="0" smtClean="0"/>
              <a:t>Металлургия </a:t>
            </a:r>
            <a:r>
              <a:rPr lang="ru-RU" sz="2800" b="1" dirty="0"/>
              <a:t>России” определите крупнейшие месторождения железной руды в России.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Субъект Федерации</a:t>
            </a:r>
            <a:endParaRPr lang="ru-RU" dirty="0"/>
          </a:p>
          <a:p>
            <a:r>
              <a:rPr lang="ru-RU" b="1" dirty="0"/>
              <a:t>Месторождение</a:t>
            </a:r>
            <a:endParaRPr lang="ru-RU" dirty="0"/>
          </a:p>
          <a:p>
            <a:r>
              <a:rPr lang="ru-RU" dirty="0"/>
              <a:t>Мурманская </a:t>
            </a:r>
            <a:r>
              <a:rPr lang="ru-RU" dirty="0" smtClean="0"/>
              <a:t>область                                </a:t>
            </a:r>
            <a:r>
              <a:rPr lang="ru-RU" dirty="0" err="1" smtClean="0"/>
              <a:t>Оленегорское</a:t>
            </a:r>
            <a:r>
              <a:rPr lang="ru-RU" dirty="0" smtClean="0"/>
              <a:t>, </a:t>
            </a:r>
          </a:p>
          <a:p>
            <a:r>
              <a:rPr lang="ru-RU" dirty="0" smtClean="0"/>
              <a:t>                                                                        </a:t>
            </a:r>
            <a:r>
              <a:rPr lang="ru-RU" dirty="0" err="1" smtClean="0"/>
              <a:t>Ковдорское</a:t>
            </a:r>
            <a:endParaRPr lang="ru-RU" dirty="0"/>
          </a:p>
          <a:p>
            <a:r>
              <a:rPr lang="ru-RU" dirty="0"/>
              <a:t>Республики </a:t>
            </a:r>
            <a:r>
              <a:rPr lang="ru-RU" dirty="0" smtClean="0"/>
              <a:t>Карелия                                 </a:t>
            </a:r>
            <a:r>
              <a:rPr lang="ru-RU" dirty="0" err="1" smtClean="0"/>
              <a:t>Костомукшское</a:t>
            </a:r>
            <a:endParaRPr lang="ru-RU" dirty="0"/>
          </a:p>
          <a:p>
            <a:r>
              <a:rPr lang="ru-RU" dirty="0" smtClean="0"/>
              <a:t>Свердловская область                              Качканарское</a:t>
            </a:r>
          </a:p>
          <a:p>
            <a:pPr>
              <a:buNone/>
            </a:pPr>
            <a:r>
              <a:rPr lang="ru-RU" dirty="0" smtClean="0"/>
              <a:t>        Челябинская область                              </a:t>
            </a:r>
            <a:r>
              <a:rPr lang="ru-RU" dirty="0" err="1" smtClean="0"/>
              <a:t>Бакальское</a:t>
            </a:r>
            <a:r>
              <a:rPr lang="ru-RU" dirty="0" smtClean="0"/>
              <a:t>, Магнитогорское </a:t>
            </a:r>
            <a:endParaRPr lang="ru-RU" dirty="0"/>
          </a:p>
          <a:p>
            <a:r>
              <a:rPr lang="ru-RU" dirty="0" smtClean="0"/>
              <a:t>Кемеровская область                                Горная </a:t>
            </a:r>
            <a:r>
              <a:rPr lang="ru-RU" dirty="0" err="1" smtClean="0"/>
              <a:t>Шория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Курская область                                         Курская магнитная аномалия </a:t>
            </a:r>
          </a:p>
          <a:p>
            <a:pPr>
              <a:buNone/>
            </a:pPr>
            <a:r>
              <a:rPr lang="ru-RU" dirty="0" smtClean="0"/>
              <a:t>       Белгородская область                              </a:t>
            </a:r>
            <a:r>
              <a:rPr lang="ru-RU" dirty="0" err="1" smtClean="0"/>
              <a:t>Лебединское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Красноярский край                                   </a:t>
            </a:r>
            <a:r>
              <a:rPr lang="ru-RU" dirty="0" err="1" smtClean="0"/>
              <a:t>Ирбинское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Иркутская область                                     </a:t>
            </a:r>
            <a:r>
              <a:rPr lang="ru-RU" dirty="0" err="1" smtClean="0"/>
              <a:t>Коршуновское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Технологический цикл производства железа</a:t>
            </a:r>
            <a:endParaRPr lang="ru-RU" dirty="0"/>
          </a:p>
        </p:txBody>
      </p:sp>
      <p:sp>
        <p:nvSpPr>
          <p:cNvPr id="24" name="Содержимое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b="1" dirty="0" smtClean="0"/>
              <a:t>Добыча руды (железный колчедан, магнитный железняк, где полезным компонентом является оксид </a:t>
            </a:r>
            <a:r>
              <a:rPr lang="en-US" b="1" dirty="0" smtClean="0"/>
              <a:t>Fe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2. Обогащение руды</a:t>
            </a:r>
          </a:p>
          <a:p>
            <a:r>
              <a:rPr lang="ru-RU" b="1" dirty="0" smtClean="0"/>
              <a:t>3. Агломерация руд</a:t>
            </a:r>
          </a:p>
          <a:p>
            <a:r>
              <a:rPr lang="ru-RU" b="1" dirty="0" smtClean="0"/>
              <a:t>4. Доменный цех </a:t>
            </a:r>
            <a:r>
              <a:rPr lang="en-US" b="1" dirty="0" smtClean="0"/>
              <a:t>&gt;&gt;&gt; </a:t>
            </a:r>
            <a:r>
              <a:rPr lang="ru-RU" b="1" dirty="0" smtClean="0"/>
              <a:t>чугун</a:t>
            </a:r>
          </a:p>
          <a:p>
            <a:r>
              <a:rPr lang="ru-RU" b="1" dirty="0" smtClean="0"/>
              <a:t>5. Сталеплавильный цех</a:t>
            </a:r>
            <a:r>
              <a:rPr lang="en-US" b="1" dirty="0" smtClean="0"/>
              <a:t>&gt;&gt;&gt;</a:t>
            </a:r>
            <a:r>
              <a:rPr lang="ru-RU" b="1" dirty="0" smtClean="0"/>
              <a:t>сталь</a:t>
            </a:r>
          </a:p>
          <a:p>
            <a:r>
              <a:rPr lang="ru-RU" b="1" dirty="0" smtClean="0"/>
              <a:t>6. Прокатный цех</a:t>
            </a:r>
            <a:r>
              <a:rPr lang="en-US" b="1" dirty="0" smtClean="0"/>
              <a:t>&gt;&gt;&gt; </a:t>
            </a:r>
            <a:r>
              <a:rPr lang="ru-RU" b="1" dirty="0" smtClean="0"/>
              <a:t>прокат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Основные стадии технологического цикла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Рисунок 2" descr="http://www.rpmonitor.ru/imgrpm2/metal-1-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88" y="1457325"/>
            <a:ext cx="5983287" cy="4686300"/>
          </a:xfrm>
          <a:noFill/>
        </p:spPr>
      </p:pic>
      <p:pic>
        <p:nvPicPr>
          <p:cNvPr id="4" name="Рисунок 2" descr="http://www.rpmonitor.ru/imgrpm2/metal-1-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5983287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14313"/>
            <a:ext cx="3971925" cy="19288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Добыча угля</a:t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добыча железной руды</a:t>
            </a:r>
            <a:endParaRPr lang="ru-RU" sz="3200" dirty="0"/>
          </a:p>
        </p:txBody>
      </p:sp>
      <p:pic>
        <p:nvPicPr>
          <p:cNvPr id="4099" name="Picture 2" descr="C:\Documents and Settings\Dj Man\Рабочий стол\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214313"/>
            <a:ext cx="4251325" cy="4032250"/>
          </a:xfrm>
        </p:spPr>
      </p:pic>
      <p:pic>
        <p:nvPicPr>
          <p:cNvPr id="4100" name="Picture 3" descr="C:\Documents and Settings\Dj Man\Рабочий стол\RK_ugol`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714625"/>
            <a:ext cx="43910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лево 5"/>
          <p:cNvSpPr/>
          <p:nvPr/>
        </p:nvSpPr>
        <p:spPr>
          <a:xfrm>
            <a:off x="4857750" y="571500"/>
            <a:ext cx="428625" cy="500063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286500" y="2214563"/>
            <a:ext cx="357188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3" name="Picture 2" descr="C:\Documents and Settings\Dj Man\Рабочий стол\2dc27f3f1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3188" y="1143000"/>
            <a:ext cx="3571875" cy="5495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630</Words>
  <Application>Microsoft Office PowerPoint</Application>
  <PresentationFormat>Экран (4:3)</PresentationFormat>
  <Paragraphs>80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ЕГО ВЕЛИЧЕСТВО ЖЕЛЕЗО</vt:lpstr>
      <vt:lpstr>ЦЕЛИ:</vt:lpstr>
      <vt:lpstr>Слайд 3</vt:lpstr>
      <vt:lpstr>Слайд 4</vt:lpstr>
      <vt:lpstr>Задание: по карте атласа “Металлургия России” определите крупнейшие месторождения железной руды в России.</vt:lpstr>
      <vt:lpstr>Технологический цикл производства железа</vt:lpstr>
      <vt:lpstr>Основные стадии технологического цикла </vt:lpstr>
      <vt:lpstr>Добыча угля  добыча железной руды</vt:lpstr>
      <vt:lpstr>Слайд 9</vt:lpstr>
      <vt:lpstr>Доменный цех</vt:lpstr>
      <vt:lpstr>Сталеплавильный цех</vt:lpstr>
      <vt:lpstr>Прокатный цех</vt:lpstr>
      <vt:lpstr>Изделия из чугуна</vt:lpstr>
      <vt:lpstr>Слайд 14</vt:lpstr>
      <vt:lpstr>Изделия из стали</vt:lpstr>
      <vt:lpstr>Работа с учебником: </vt:lpstr>
      <vt:lpstr>Слайд 17</vt:lpstr>
      <vt:lpstr>Бездоменная металлургия</vt:lpstr>
      <vt:lpstr>Факторы размещения предприятий черной металлургии </vt:lpstr>
      <vt:lpstr>Слайд 20</vt:lpstr>
      <vt:lpstr>Слайд 21</vt:lpstr>
      <vt:lpstr>Сильное загрязнение окружающей среды</vt:lpstr>
      <vt:lpstr>Положение железа в Периодической системе химических элементов Д. И. Менделеева</vt:lpstr>
      <vt:lpstr>Слайд 24</vt:lpstr>
      <vt:lpstr>Физические свойства железа</vt:lpstr>
      <vt:lpstr>Химические свойства железа</vt:lpstr>
      <vt:lpstr>Взаимодействие с водой</vt:lpstr>
      <vt:lpstr>Взаимодействие с кислотами</vt:lpstr>
      <vt:lpstr>Слайд 29</vt:lpstr>
      <vt:lpstr>Взаимодействие с солями</vt:lpstr>
      <vt:lpstr>Домашние задания: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Задание: по карте атласа “Металлургия России” определите крупнейшие месторождения железной руды в России.</dc:title>
  <dc:creator>JokeR</dc:creator>
  <cp:lastModifiedBy>JokeR</cp:lastModifiedBy>
  <cp:revision>23</cp:revision>
  <dcterms:created xsi:type="dcterms:W3CDTF">2013-11-13T08:31:25Z</dcterms:created>
  <dcterms:modified xsi:type="dcterms:W3CDTF">2013-11-13T17:08:07Z</dcterms:modified>
</cp:coreProperties>
</file>