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8" r:id="rId8"/>
    <p:sldId id="269" r:id="rId9"/>
    <p:sldId id="262" r:id="rId10"/>
    <p:sldId id="263" r:id="rId11"/>
    <p:sldId id="264" r:id="rId12"/>
    <p:sldId id="265" r:id="rId13"/>
    <p:sldId id="266"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05.02.2014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05.02.2014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05.02.2014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05.02.2014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05.02.2014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05.02.2014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05.02.2014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05.02.2014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85861"/>
            <a:ext cx="7772400" cy="2296502"/>
          </a:xfrm>
        </p:spPr>
        <p:txBody>
          <a:bodyPr/>
          <a:lstStyle/>
          <a:p>
            <a:r>
              <a:rPr lang="ru-RU" dirty="0" smtClean="0">
                <a:solidFill>
                  <a:schemeClr val="bg2">
                    <a:lumMod val="50000"/>
                  </a:schemeClr>
                </a:solidFill>
              </a:rPr>
              <a:t>Здоровые дети в здоровой семье</a:t>
            </a:r>
            <a:endParaRPr lang="ru-RU" dirty="0">
              <a:solidFill>
                <a:schemeClr val="bg2">
                  <a:lumMod val="50000"/>
                </a:schemeClr>
              </a:solidFill>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428596" y="1285860"/>
            <a:ext cx="8229600" cy="4857784"/>
          </a:xfrm>
        </p:spPr>
        <p:txBody>
          <a:bodyPr>
            <a:normAutofit fontScale="92500" lnSpcReduction="10000"/>
          </a:bodyPr>
          <a:lstStyle/>
          <a:p>
            <a:pPr marL="360000">
              <a:spcBef>
                <a:spcPts val="600"/>
              </a:spcBef>
              <a:buFont typeface="Wingdings" pitchFamily="2" charset="2"/>
              <a:buChar char="q"/>
              <a:defRPr/>
            </a:pPr>
            <a:r>
              <a:rPr lang="ru-RU" sz="2800" dirty="0" smtClean="0">
                <a:solidFill>
                  <a:schemeClr val="tx1">
                    <a:lumMod val="95000"/>
                    <a:lumOff val="5000"/>
                  </a:schemeClr>
                </a:solidFill>
              </a:rPr>
              <a:t> Правильное питание</a:t>
            </a:r>
          </a:p>
          <a:p>
            <a:pPr marL="360000">
              <a:spcBef>
                <a:spcPts val="600"/>
              </a:spcBef>
              <a:buFont typeface="Wingdings" pitchFamily="2" charset="2"/>
              <a:buChar char="q"/>
              <a:defRPr/>
            </a:pPr>
            <a:r>
              <a:rPr lang="ru-RU" sz="2800" dirty="0" smtClean="0">
                <a:solidFill>
                  <a:schemeClr val="tx1">
                    <a:lumMod val="95000"/>
                    <a:lumOff val="5000"/>
                  </a:schemeClr>
                </a:solidFill>
              </a:rPr>
              <a:t>  Закаливание</a:t>
            </a:r>
          </a:p>
          <a:p>
            <a:pPr marL="360000">
              <a:spcBef>
                <a:spcPts val="600"/>
              </a:spcBef>
              <a:buFont typeface="Wingdings" pitchFamily="2" charset="2"/>
              <a:buChar char="q"/>
              <a:defRPr/>
            </a:pPr>
            <a:r>
              <a:rPr lang="ru-RU" sz="2800" dirty="0" smtClean="0">
                <a:solidFill>
                  <a:schemeClr val="tx1">
                    <a:lumMod val="95000"/>
                    <a:lumOff val="5000"/>
                  </a:schemeClr>
                </a:solidFill>
              </a:rPr>
              <a:t>  Соблюдение режима труда и отдыха</a:t>
            </a:r>
          </a:p>
          <a:p>
            <a:pPr marL="360000">
              <a:spcBef>
                <a:spcPts val="600"/>
              </a:spcBef>
              <a:buFont typeface="Wingdings" pitchFamily="2" charset="2"/>
              <a:buChar char="q"/>
              <a:defRPr/>
            </a:pPr>
            <a:r>
              <a:rPr lang="ru-RU" sz="2800" dirty="0" smtClean="0">
                <a:solidFill>
                  <a:schemeClr val="tx1">
                    <a:lumMod val="95000"/>
                    <a:lumOff val="5000"/>
                  </a:schemeClr>
                </a:solidFill>
              </a:rPr>
              <a:t>  Психическая и эмоциональная устойчивость</a:t>
            </a:r>
          </a:p>
          <a:p>
            <a:pPr marL="360000">
              <a:spcBef>
                <a:spcPts val="600"/>
              </a:spcBef>
              <a:buFont typeface="Wingdings" pitchFamily="2" charset="2"/>
              <a:buChar char="q"/>
              <a:defRPr/>
            </a:pPr>
            <a:r>
              <a:rPr lang="ru-RU" sz="2800" dirty="0" smtClean="0">
                <a:solidFill>
                  <a:schemeClr val="tx1">
                    <a:lumMod val="95000"/>
                    <a:lumOff val="5000"/>
                  </a:schemeClr>
                </a:solidFill>
              </a:rPr>
              <a:t>  Личная гигиена</a:t>
            </a:r>
          </a:p>
          <a:p>
            <a:pPr marL="360000">
              <a:spcBef>
                <a:spcPts val="600"/>
              </a:spcBef>
              <a:buFont typeface="Wingdings" pitchFamily="2" charset="2"/>
              <a:buChar char="q"/>
              <a:defRPr/>
            </a:pPr>
            <a:r>
              <a:rPr lang="ru-RU" sz="2800" dirty="0" smtClean="0">
                <a:solidFill>
                  <a:schemeClr val="tx1">
                    <a:lumMod val="95000"/>
                    <a:lumOff val="5000"/>
                  </a:schemeClr>
                </a:solidFill>
              </a:rPr>
              <a:t>  Оптимальный уровень двигательной активности</a:t>
            </a:r>
          </a:p>
          <a:p>
            <a:pPr marL="360000">
              <a:spcBef>
                <a:spcPts val="600"/>
              </a:spcBef>
              <a:buFont typeface="Wingdings" pitchFamily="2" charset="2"/>
              <a:buChar char="q"/>
              <a:defRPr/>
            </a:pPr>
            <a:r>
              <a:rPr lang="ru-RU" sz="2800" dirty="0" smtClean="0">
                <a:solidFill>
                  <a:schemeClr val="tx1">
                    <a:lumMod val="95000"/>
                    <a:lumOff val="5000"/>
                  </a:schemeClr>
                </a:solidFill>
              </a:rPr>
              <a:t>  Безопасное поведение дома, на улице, на работе</a:t>
            </a:r>
          </a:p>
          <a:p>
            <a:pPr marL="360000">
              <a:spcBef>
                <a:spcPts val="600"/>
              </a:spcBef>
              <a:buFont typeface="Wingdings" pitchFamily="2" charset="2"/>
              <a:buChar char="q"/>
              <a:defRPr/>
            </a:pPr>
            <a:r>
              <a:rPr lang="ru-RU" sz="2800" dirty="0" smtClean="0">
                <a:solidFill>
                  <a:schemeClr val="tx1">
                    <a:lumMod val="95000"/>
                    <a:lumOff val="5000"/>
                  </a:schemeClr>
                </a:solidFill>
              </a:rPr>
              <a:t>  Отказ от </a:t>
            </a:r>
            <a:r>
              <a:rPr lang="ru-RU" sz="2800" dirty="0" err="1" smtClean="0">
                <a:solidFill>
                  <a:schemeClr val="tx1">
                    <a:lumMod val="95000"/>
                    <a:lumOff val="5000"/>
                  </a:schemeClr>
                </a:solidFill>
              </a:rPr>
              <a:t>саморазрушающего</a:t>
            </a:r>
            <a:r>
              <a:rPr lang="ru-RU" sz="2800" dirty="0" smtClean="0">
                <a:solidFill>
                  <a:schemeClr val="tx1">
                    <a:lumMod val="95000"/>
                    <a:lumOff val="5000"/>
                  </a:schemeClr>
                </a:solidFill>
              </a:rPr>
              <a:t> поведения</a:t>
            </a:r>
          </a:p>
          <a:p>
            <a:pPr marL="360000">
              <a:spcBef>
                <a:spcPts val="600"/>
              </a:spcBef>
              <a:buFont typeface="Wingdings" pitchFamily="2" charset="2"/>
              <a:buChar char="q"/>
              <a:defRPr/>
            </a:pPr>
            <a:r>
              <a:rPr lang="ru-RU" sz="2800" dirty="0" smtClean="0">
                <a:solidFill>
                  <a:schemeClr val="tx1">
                    <a:lumMod val="95000"/>
                    <a:lumOff val="5000"/>
                  </a:schemeClr>
                </a:solidFill>
              </a:rPr>
              <a:t>  Здоровое сексуальное поведение</a:t>
            </a:r>
            <a:endParaRPr lang="ru-RU" dirty="0"/>
          </a:p>
        </p:txBody>
      </p:sp>
      <p:sp>
        <p:nvSpPr>
          <p:cNvPr id="7" name="Заголовок 6"/>
          <p:cNvSpPr>
            <a:spLocks noGrp="1"/>
          </p:cNvSpPr>
          <p:nvPr>
            <p:ph type="title"/>
          </p:nvPr>
        </p:nvSpPr>
        <p:spPr/>
        <p:txBody>
          <a:bodyPr>
            <a:normAutofit fontScale="90000"/>
          </a:bodyPr>
          <a:lstStyle/>
          <a:p>
            <a:r>
              <a:rPr lang="ru-RU" dirty="0" smtClean="0">
                <a:solidFill>
                  <a:srgbClr val="0070C0"/>
                </a:solidFill>
              </a:rPr>
              <a:t>Что способствует сохранению и укреплению здоровья:</a:t>
            </a:r>
            <a:endParaRPr lang="ru-RU" dirty="0"/>
          </a:p>
        </p:txBody>
      </p:sp>
    </p:spTree>
  </p:cSld>
  <p:clrMapOvr>
    <a:masterClrMapping/>
  </p:clrMapOvr>
  <p:transition>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1b9pmihhexntbxxpka8mpfbd2ubyyi3_2"/>
          <p:cNvPicPr>
            <a:picLocks noChangeAspect="1" noChangeArrowheads="1"/>
          </p:cNvPicPr>
          <p:nvPr/>
        </p:nvPicPr>
        <p:blipFill>
          <a:blip r:embed="rId2" cstate="print"/>
          <a:srcRect/>
          <a:stretch>
            <a:fillRect/>
          </a:stretch>
        </p:blipFill>
        <p:spPr bwMode="auto">
          <a:xfrm>
            <a:off x="500034" y="357166"/>
            <a:ext cx="4857784" cy="3955595"/>
          </a:xfrm>
          <a:prstGeom prst="rect">
            <a:avLst/>
          </a:prstGeom>
          <a:noFill/>
          <a:ln w="9525">
            <a:noFill/>
            <a:miter lim="800000"/>
            <a:headEnd/>
            <a:tailEnd/>
          </a:ln>
        </p:spPr>
      </p:pic>
      <p:sp>
        <p:nvSpPr>
          <p:cNvPr id="2" name="Содержимое 1"/>
          <p:cNvSpPr>
            <a:spLocks noGrp="1"/>
          </p:cNvSpPr>
          <p:nvPr>
            <p:ph idx="1"/>
          </p:nvPr>
        </p:nvSpPr>
        <p:spPr>
          <a:xfrm>
            <a:off x="5072066" y="571480"/>
            <a:ext cx="3614734" cy="5429287"/>
          </a:xfrm>
        </p:spPr>
        <p:txBody>
          <a:bodyPr>
            <a:normAutofit fontScale="85000" lnSpcReduction="20000"/>
          </a:bodyPr>
          <a:lstStyle/>
          <a:p>
            <a:r>
              <a:rPr lang="ru-RU" b="1" dirty="0" smtClean="0">
                <a:latin typeface="Comic Sans MS" pitchFamily="66" charset="0"/>
              </a:rPr>
              <a:t>Важнейшим элементом здорового образа жизни является рациональное питание</a:t>
            </a:r>
            <a:br>
              <a:rPr lang="ru-RU" b="1" dirty="0" smtClean="0">
                <a:latin typeface="Comic Sans MS" pitchFamily="66" charset="0"/>
              </a:rPr>
            </a:br>
            <a:r>
              <a:rPr lang="ru-RU" dirty="0" smtClean="0">
                <a:latin typeface="Comic Sans MS" pitchFamily="66" charset="0"/>
              </a:rPr>
              <a:t>«Если бы люди ели только тогда, когда они очень голодны, и если бы питались простой чистой и здоровой пищей, то они и не знали бы болезней и им легче было бы управлять своей душой и телом», - так говорил Л.Н. Толстой</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bg2">
                    <a:lumMod val="50000"/>
                  </a:schemeClr>
                </a:solidFill>
                <a:latin typeface="Comic Sans MS" pitchFamily="66" charset="0"/>
              </a:rPr>
              <a:t>Закаливание – </a:t>
            </a:r>
            <a:r>
              <a:rPr lang="ru-RU" dirty="0" smtClean="0">
                <a:solidFill>
                  <a:schemeClr val="bg2">
                    <a:lumMod val="50000"/>
                  </a:schemeClr>
                </a:solidFill>
                <a:latin typeface="Times New Roman" pitchFamily="18" charset="0"/>
                <a:cs typeface="Times New Roman" pitchFamily="18" charset="0"/>
              </a:rPr>
              <a:t>одна из форм укрепления здоровья человека</a:t>
            </a:r>
            <a:endParaRPr lang="ru-RU" dirty="0">
              <a:solidFill>
                <a:schemeClr val="bg2">
                  <a:lumMod val="50000"/>
                </a:schemeClr>
              </a:solidFill>
            </a:endParaRPr>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rmAutofit fontScale="92500" lnSpcReduction="10000"/>
          </a:bodyPr>
          <a:lstStyle/>
          <a:p>
            <a:r>
              <a:rPr lang="ru-RU" dirty="0" smtClean="0">
                <a:latin typeface="Franklin Gothic Book" pitchFamily="34" charset="0"/>
              </a:rPr>
              <a:t>1000 лет назад великий врач  Древнего Востока Авиценна писал:</a:t>
            </a:r>
          </a:p>
          <a:p>
            <a:r>
              <a:rPr lang="ru-RU" dirty="0" smtClean="0">
                <a:latin typeface="Franklin Gothic Book" pitchFamily="34" charset="0"/>
              </a:rPr>
              <a:t>С гимнастикой дружи,</a:t>
            </a:r>
          </a:p>
          <a:p>
            <a:r>
              <a:rPr lang="ru-RU" dirty="0" smtClean="0">
                <a:latin typeface="Franklin Gothic Book" pitchFamily="34" charset="0"/>
              </a:rPr>
              <a:t>Всегда веселым будь,</a:t>
            </a:r>
          </a:p>
          <a:p>
            <a:r>
              <a:rPr lang="ru-RU" dirty="0" smtClean="0">
                <a:latin typeface="Franklin Gothic Book" pitchFamily="34" charset="0"/>
              </a:rPr>
              <a:t>И проживешь 100 лет,</a:t>
            </a:r>
          </a:p>
          <a:p>
            <a:r>
              <a:rPr lang="ru-RU" dirty="0" smtClean="0">
                <a:latin typeface="Franklin Gothic Book" pitchFamily="34" charset="0"/>
              </a:rPr>
              <a:t>А , может быть, и более.</a:t>
            </a:r>
          </a:p>
          <a:p>
            <a:r>
              <a:rPr lang="ru-RU" dirty="0" smtClean="0">
                <a:latin typeface="Franklin Gothic Book" pitchFamily="34" charset="0"/>
              </a:rPr>
              <a:t>Микстуры, порошки –</a:t>
            </a:r>
          </a:p>
          <a:p>
            <a:r>
              <a:rPr lang="ru-RU" dirty="0" smtClean="0">
                <a:latin typeface="Franklin Gothic Book" pitchFamily="34" charset="0"/>
              </a:rPr>
              <a:t>К здоровью ложный путь.</a:t>
            </a:r>
          </a:p>
          <a:p>
            <a:r>
              <a:rPr lang="ru-RU" dirty="0" smtClean="0">
                <a:latin typeface="Franklin Gothic Book" pitchFamily="34" charset="0"/>
              </a:rPr>
              <a:t>Природою лечись – </a:t>
            </a:r>
          </a:p>
          <a:p>
            <a:r>
              <a:rPr lang="ru-RU" dirty="0" smtClean="0">
                <a:latin typeface="Franklin Gothic Book" pitchFamily="34" charset="0"/>
              </a:rPr>
              <a:t>В саду и чистом поле.</a:t>
            </a:r>
          </a:p>
          <a:p>
            <a:pPr>
              <a:buNone/>
            </a:pPr>
            <a:endParaRPr lang="ru-RU" dirty="0"/>
          </a:p>
        </p:txBody>
      </p:sp>
      <p:pic>
        <p:nvPicPr>
          <p:cNvPr id="7" name="Picture 8" descr="deti_i_sport"/>
          <p:cNvPicPr>
            <a:picLocks noGrp="1" noChangeAspect="1" noChangeArrowheads="1"/>
          </p:cNvPicPr>
          <p:nvPr>
            <p:ph sz="quarter" idx="4"/>
          </p:nvPr>
        </p:nvPicPr>
        <p:blipFill>
          <a:blip r:embed="rId2" cstate="print"/>
          <a:srcRect/>
          <a:stretch>
            <a:fillRect/>
          </a:stretch>
        </p:blipFill>
        <p:spPr bwMode="auto">
          <a:xfrm>
            <a:off x="4214810" y="1857364"/>
            <a:ext cx="4461003" cy="304068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7" name="Заголовок 1"/>
          <p:cNvPicPr>
            <a:picLocks noGrp="1" noChangeArrowheads="1"/>
          </p:cNvPicPr>
          <p:nvPr>
            <p:ph sz="quarter" idx="2"/>
          </p:nvPr>
        </p:nvPicPr>
        <p:blipFill>
          <a:blip r:embed="rId2" cstate="print"/>
          <a:srcRect/>
          <a:stretch>
            <a:fillRect/>
          </a:stretch>
        </p:blipFill>
        <p:spPr bwMode="auto">
          <a:xfrm>
            <a:off x="142844" y="500042"/>
            <a:ext cx="4500594" cy="4886347"/>
          </a:xfrm>
        </p:spPr>
      </p:pic>
      <p:pic>
        <p:nvPicPr>
          <p:cNvPr id="8" name="Picture 4" descr="75803694"/>
          <p:cNvPicPr>
            <a:picLocks noGrp="1" noChangeAspect="1" noChangeArrowheads="1"/>
          </p:cNvPicPr>
          <p:nvPr>
            <p:ph sz="quarter" idx="4"/>
          </p:nvPr>
        </p:nvPicPr>
        <p:blipFill>
          <a:blip r:embed="rId3" cstate="print"/>
          <a:srcRect/>
          <a:stretch>
            <a:fillRect/>
          </a:stretch>
        </p:blipFill>
        <p:spPr bwMode="auto">
          <a:xfrm>
            <a:off x="4500562" y="642918"/>
            <a:ext cx="3603382" cy="4672032"/>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extimaha\Desktop\Яна\Школа\7 А\Классный час-здоровые дети в здоровой семье)\95ed2060657d4d396e438045e7efed2d (1).jpg"/>
          <p:cNvPicPr>
            <a:picLocks noChangeAspect="1" noChangeArrowheads="1"/>
          </p:cNvPicPr>
          <p:nvPr/>
        </p:nvPicPr>
        <p:blipFill>
          <a:blip r:embed="rId2" cstate="print"/>
          <a:srcRect/>
          <a:stretch>
            <a:fillRect/>
          </a:stretch>
        </p:blipFill>
        <p:spPr bwMode="auto">
          <a:xfrm>
            <a:off x="0" y="-1"/>
            <a:ext cx="9144000" cy="5708469"/>
          </a:xfrm>
          <a:prstGeom prst="rect">
            <a:avLst/>
          </a:prstGeom>
          <a:noFill/>
        </p:spPr>
      </p:pic>
      <p:sp>
        <p:nvSpPr>
          <p:cNvPr id="13" name="Прямоугольник 12"/>
          <p:cNvSpPr/>
          <p:nvPr/>
        </p:nvSpPr>
        <p:spPr>
          <a:xfrm>
            <a:off x="4429124" y="0"/>
            <a:ext cx="4000528" cy="5503045"/>
          </a:xfrm>
          <a:prstGeom prst="rect">
            <a:avLst/>
          </a:prstGeom>
        </p:spPr>
        <p:txBody>
          <a:bodyPr wrap="square">
            <a:spAutoFit/>
          </a:bodyPr>
          <a:lstStyle/>
          <a:p>
            <a:r>
              <a:rPr lang="ru-RU" sz="2930" dirty="0" smtClean="0">
                <a:solidFill>
                  <a:schemeClr val="accent2">
                    <a:lumMod val="75000"/>
                  </a:schemeClr>
                </a:solidFill>
                <a:latin typeface="Franklin Gothic Book" pitchFamily="34" charset="0"/>
              </a:rPr>
              <a:t>Человек рождается на свет</a:t>
            </a:r>
            <a:br>
              <a:rPr lang="ru-RU" sz="2930" dirty="0" smtClean="0">
                <a:solidFill>
                  <a:schemeClr val="accent2">
                    <a:lumMod val="75000"/>
                  </a:schemeClr>
                </a:solidFill>
                <a:latin typeface="Franklin Gothic Book" pitchFamily="34" charset="0"/>
              </a:rPr>
            </a:br>
            <a:r>
              <a:rPr lang="ru-RU" sz="2930" dirty="0" smtClean="0">
                <a:solidFill>
                  <a:schemeClr val="accent2">
                    <a:lumMod val="75000"/>
                  </a:schemeClr>
                </a:solidFill>
                <a:latin typeface="Franklin Gothic Book" pitchFamily="34" charset="0"/>
              </a:rPr>
              <a:t>	Чтоб творить, дерзать – и не иначе</a:t>
            </a:r>
            <a:br>
              <a:rPr lang="ru-RU" sz="2930" dirty="0" smtClean="0">
                <a:solidFill>
                  <a:schemeClr val="accent2">
                    <a:lumMod val="75000"/>
                  </a:schemeClr>
                </a:solidFill>
                <a:latin typeface="Franklin Gothic Book" pitchFamily="34" charset="0"/>
              </a:rPr>
            </a:br>
            <a:r>
              <a:rPr lang="ru-RU" sz="2930" dirty="0" smtClean="0">
                <a:solidFill>
                  <a:schemeClr val="accent2">
                    <a:lumMod val="75000"/>
                  </a:schemeClr>
                </a:solidFill>
                <a:latin typeface="Franklin Gothic Book" pitchFamily="34" charset="0"/>
              </a:rPr>
              <a:t>	Чтоб оставить в жизни добрый след</a:t>
            </a:r>
            <a:br>
              <a:rPr lang="ru-RU" sz="2930" dirty="0" smtClean="0">
                <a:solidFill>
                  <a:schemeClr val="accent2">
                    <a:lumMod val="75000"/>
                  </a:schemeClr>
                </a:solidFill>
                <a:latin typeface="Franklin Gothic Book" pitchFamily="34" charset="0"/>
              </a:rPr>
            </a:br>
            <a:r>
              <a:rPr lang="ru-RU" sz="2930" dirty="0" smtClean="0">
                <a:solidFill>
                  <a:schemeClr val="accent2">
                    <a:lumMod val="75000"/>
                  </a:schemeClr>
                </a:solidFill>
                <a:latin typeface="Franklin Gothic Book" pitchFamily="34" charset="0"/>
              </a:rPr>
              <a:t>	И решить все трудные задачи.</a:t>
            </a:r>
            <a:br>
              <a:rPr lang="ru-RU" sz="2930" dirty="0" smtClean="0">
                <a:solidFill>
                  <a:schemeClr val="accent2">
                    <a:lumMod val="75000"/>
                  </a:schemeClr>
                </a:solidFill>
                <a:latin typeface="Franklin Gothic Book" pitchFamily="34" charset="0"/>
              </a:rPr>
            </a:br>
            <a:r>
              <a:rPr lang="ru-RU" sz="2930" dirty="0" smtClean="0">
                <a:solidFill>
                  <a:schemeClr val="accent2">
                    <a:lumMod val="75000"/>
                  </a:schemeClr>
                </a:solidFill>
                <a:latin typeface="Franklin Gothic Book" pitchFamily="34" charset="0"/>
              </a:rPr>
              <a:t>	Человек рождается на свет</a:t>
            </a:r>
            <a:br>
              <a:rPr lang="ru-RU" sz="2930" dirty="0" smtClean="0">
                <a:solidFill>
                  <a:schemeClr val="accent2">
                    <a:lumMod val="75000"/>
                  </a:schemeClr>
                </a:solidFill>
                <a:latin typeface="Franklin Gothic Book" pitchFamily="34" charset="0"/>
              </a:rPr>
            </a:br>
            <a:r>
              <a:rPr lang="ru-RU" sz="2930" dirty="0" smtClean="0">
                <a:solidFill>
                  <a:schemeClr val="accent2">
                    <a:lumMod val="75000"/>
                  </a:schemeClr>
                </a:solidFill>
                <a:latin typeface="Franklin Gothic Book" pitchFamily="34" charset="0"/>
              </a:rPr>
              <a:t>	Для чего? Ищите свой ответ</a:t>
            </a:r>
            <a:r>
              <a:rPr lang="ru-RU" dirty="0" smtClean="0">
                <a:solidFill>
                  <a:schemeClr val="accent2">
                    <a:lumMod val="75000"/>
                  </a:schemeClr>
                </a:solidFill>
                <a:latin typeface="Franklin Gothic Book" pitchFamily="34" charset="0"/>
              </a:rPr>
              <a:t>.</a:t>
            </a:r>
            <a:endParaRPr lang="ru-RU" dirty="0">
              <a:solidFill>
                <a:schemeClr val="accent2">
                  <a:lumMod val="75000"/>
                </a:schemeClr>
              </a:solidFill>
              <a:latin typeface="Franklin Gothic Book" pitchFamily="34" charset="0"/>
            </a:endParaRPr>
          </a:p>
        </p:txBody>
      </p:sp>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28736"/>
            <a:ext cx="8229600" cy="5786478"/>
          </a:xfrm>
        </p:spPr>
        <p:txBody>
          <a:bodyPr/>
          <a:lstStyle/>
          <a:p>
            <a:r>
              <a:rPr lang="ru-RU" dirty="0" smtClean="0"/>
              <a:t>Ребята нашего </a:t>
            </a:r>
            <a:r>
              <a:rPr lang="ru-RU" dirty="0" err="1" smtClean="0"/>
              <a:t>класса-очень</a:t>
            </a:r>
            <a:r>
              <a:rPr lang="ru-RU" dirty="0" smtClean="0"/>
              <a:t> спортивные дети. Спорт для них это не просто времяпровождение ,а прежде всего увлекательное занятие и самоутверждение. Многие мальчики занимаются футболом и </a:t>
            </a:r>
            <a:r>
              <a:rPr lang="ru-RU" dirty="0" err="1" smtClean="0"/>
              <a:t>тенисом</a:t>
            </a:r>
            <a:r>
              <a:rPr lang="ru-RU" dirty="0" smtClean="0"/>
              <a:t>, девочки баскетболом. Некоторые ученики занимаются гандболом м волейболом, многие уже достигли высот в спортивной жизни класса и школы</a:t>
            </a:r>
            <a:endParaRPr lang="ru-RU" dirty="0"/>
          </a:p>
        </p:txBody>
      </p:sp>
      <p:sp>
        <p:nvSpPr>
          <p:cNvPr id="3" name="Заголовок 2"/>
          <p:cNvSpPr>
            <a:spLocks noGrp="1"/>
          </p:cNvSpPr>
          <p:nvPr>
            <p:ph type="title"/>
          </p:nvPr>
        </p:nvSpPr>
        <p:spPr/>
        <p:txBody>
          <a:bodyPr/>
          <a:lstStyle/>
          <a:p>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50" dirty="0" smtClean="0">
                <a:solidFill>
                  <a:schemeClr val="bg2">
                    <a:lumMod val="50000"/>
                  </a:schemeClr>
                </a:solidFill>
              </a:rPr>
              <a:t>Виды спорта, которыми занимаются наши ребята</a:t>
            </a:r>
            <a:endParaRPr lang="ru-RU" sz="3250" dirty="0">
              <a:solidFill>
                <a:schemeClr val="bg2">
                  <a:lumMod val="50000"/>
                </a:schemeClr>
              </a:solidFill>
            </a:endParaRPr>
          </a:p>
        </p:txBody>
      </p:sp>
      <p:pic>
        <p:nvPicPr>
          <p:cNvPr id="2050" name="Picture 2" descr="C:\Users\Alextimaha\Desktop\Яна\Школа\7 А\Классный час-здоровые дети в здоровой семье)\680_handball_the_ball.jpg"/>
          <p:cNvPicPr>
            <a:picLocks noGrp="1" noChangeAspect="1" noChangeArrowheads="1"/>
          </p:cNvPicPr>
          <p:nvPr>
            <p:ph idx="1"/>
          </p:nvPr>
        </p:nvPicPr>
        <p:blipFill>
          <a:blip r:embed="rId2" cstate="print"/>
          <a:srcRect/>
          <a:stretch>
            <a:fillRect/>
          </a:stretch>
        </p:blipFill>
        <p:spPr bwMode="auto">
          <a:xfrm>
            <a:off x="214282" y="1428736"/>
            <a:ext cx="2571736" cy="1713230"/>
          </a:xfrm>
          <a:prstGeom prst="rect">
            <a:avLst/>
          </a:prstGeom>
          <a:noFill/>
        </p:spPr>
      </p:pic>
      <p:pic>
        <p:nvPicPr>
          <p:cNvPr id="2052" name="Picture 4" descr="C:\Users\Alextimaha\Desktop\Яна\Школа\7 А\Классный час-здоровые дети в здоровой семье)\article1193.jpg"/>
          <p:cNvPicPr>
            <a:picLocks noChangeAspect="1" noChangeArrowheads="1"/>
          </p:cNvPicPr>
          <p:nvPr/>
        </p:nvPicPr>
        <p:blipFill>
          <a:blip r:embed="rId3" cstate="print"/>
          <a:srcRect/>
          <a:stretch>
            <a:fillRect/>
          </a:stretch>
        </p:blipFill>
        <p:spPr bwMode="auto">
          <a:xfrm>
            <a:off x="500034" y="3714752"/>
            <a:ext cx="3786214" cy="2829029"/>
          </a:xfrm>
          <a:prstGeom prst="rect">
            <a:avLst/>
          </a:prstGeom>
          <a:noFill/>
        </p:spPr>
      </p:pic>
      <p:pic>
        <p:nvPicPr>
          <p:cNvPr id="2053" name="Picture 5" descr="C:\Users\Alextimaha\Desktop\Яна\Школа\7 А\Классный час-здоровые дети в здоровой семье)\Теннис.jpg"/>
          <p:cNvPicPr>
            <a:picLocks noChangeAspect="1" noChangeArrowheads="1"/>
          </p:cNvPicPr>
          <p:nvPr/>
        </p:nvPicPr>
        <p:blipFill>
          <a:blip r:embed="rId4" cstate="print"/>
          <a:srcRect/>
          <a:stretch>
            <a:fillRect/>
          </a:stretch>
        </p:blipFill>
        <p:spPr bwMode="auto">
          <a:xfrm>
            <a:off x="5715008" y="1142984"/>
            <a:ext cx="3000396" cy="2250297"/>
          </a:xfrm>
          <a:prstGeom prst="rect">
            <a:avLst/>
          </a:prstGeom>
          <a:noFill/>
        </p:spPr>
      </p:pic>
      <p:pic>
        <p:nvPicPr>
          <p:cNvPr id="2054" name="Picture 6" descr="C:\Users\Alextimaha\Desktop\Яна\Школа\7 А\Классный час-здоровые дети в здоровой семье)\0cbfdc9f01e38f179a20e3e18d5d1a6c.jpg"/>
          <p:cNvPicPr>
            <a:picLocks noChangeAspect="1" noChangeArrowheads="1"/>
          </p:cNvPicPr>
          <p:nvPr/>
        </p:nvPicPr>
        <p:blipFill>
          <a:blip r:embed="rId5" cstate="print"/>
          <a:srcRect/>
          <a:stretch>
            <a:fillRect/>
          </a:stretch>
        </p:blipFill>
        <p:spPr bwMode="auto">
          <a:xfrm>
            <a:off x="4714876" y="3857628"/>
            <a:ext cx="4143404" cy="2766442"/>
          </a:xfrm>
          <a:prstGeom prst="rect">
            <a:avLst/>
          </a:prstGeom>
          <a:noFill/>
        </p:spPr>
      </p:pic>
      <p:pic>
        <p:nvPicPr>
          <p:cNvPr id="2055" name="Picture 7" descr="C:\Users\Alextimaha\Desktop\Яна\Школа\7 А\Классный час-здоровые дети в здоровой семье)\1503284-78d7da518574568cff87b644e2b24998.jpg"/>
          <p:cNvPicPr>
            <a:picLocks noChangeAspect="1" noChangeArrowheads="1"/>
          </p:cNvPicPr>
          <p:nvPr/>
        </p:nvPicPr>
        <p:blipFill>
          <a:blip r:embed="rId6" cstate="print"/>
          <a:srcRect/>
          <a:stretch>
            <a:fillRect/>
          </a:stretch>
        </p:blipFill>
        <p:spPr bwMode="auto">
          <a:xfrm>
            <a:off x="2857488" y="1428736"/>
            <a:ext cx="2762248" cy="2071686"/>
          </a:xfrm>
          <a:prstGeom prst="rect">
            <a:avLst/>
          </a:prstGeom>
          <a:noFill/>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090" dirty="0" smtClean="0">
                <a:solidFill>
                  <a:schemeClr val="bg2">
                    <a:lumMod val="50000"/>
                  </a:schemeClr>
                </a:solidFill>
              </a:rPr>
              <a:t>Наш спортивный и творческий класс</a:t>
            </a:r>
            <a:endParaRPr lang="ru-RU" sz="3090" dirty="0">
              <a:solidFill>
                <a:schemeClr val="bg2">
                  <a:lumMod val="50000"/>
                </a:schemeClr>
              </a:solidFill>
            </a:endParaRPr>
          </a:p>
        </p:txBody>
      </p:sp>
      <p:pic>
        <p:nvPicPr>
          <p:cNvPr id="1026" name="Picture 2" descr="C:\Users\Alextimaha\Desktop\Яна\Школа\оборонно-массовый месячник 2014\23 февраля(2014)\IMG_0023.JPG"/>
          <p:cNvPicPr>
            <a:picLocks noGrp="1" noChangeAspect="1" noChangeArrowheads="1"/>
          </p:cNvPicPr>
          <p:nvPr>
            <p:ph idx="1"/>
          </p:nvPr>
        </p:nvPicPr>
        <p:blipFill>
          <a:blip r:embed="rId2" cstate="print"/>
          <a:srcRect/>
          <a:stretch>
            <a:fillRect/>
          </a:stretch>
        </p:blipFill>
        <p:spPr bwMode="auto">
          <a:xfrm>
            <a:off x="1714480" y="1214422"/>
            <a:ext cx="3532717" cy="2649538"/>
          </a:xfrm>
          <a:prstGeom prst="rect">
            <a:avLst/>
          </a:prstGeom>
          <a:noFill/>
        </p:spPr>
      </p:pic>
      <p:pic>
        <p:nvPicPr>
          <p:cNvPr id="1027" name="Picture 3" descr="C:\Users\Alextimaha\Desktop\Яна\Школа\оборонно-массовый месячник 2014\23 февраля(2014)\DNQqQzmH0U4.jpg"/>
          <p:cNvPicPr>
            <a:picLocks noChangeAspect="1" noChangeArrowheads="1"/>
          </p:cNvPicPr>
          <p:nvPr/>
        </p:nvPicPr>
        <p:blipFill>
          <a:blip r:embed="rId3" cstate="print"/>
          <a:srcRect/>
          <a:stretch>
            <a:fillRect/>
          </a:stretch>
        </p:blipFill>
        <p:spPr bwMode="auto">
          <a:xfrm>
            <a:off x="5715008" y="1142984"/>
            <a:ext cx="3000396" cy="5270359"/>
          </a:xfrm>
          <a:prstGeom prst="rect">
            <a:avLst/>
          </a:prstGeom>
          <a:noFill/>
        </p:spPr>
      </p:pic>
      <p:pic>
        <p:nvPicPr>
          <p:cNvPr id="1028" name="Picture 4" descr="C:\Users\Alextimaha\Desktop\Яна\Школа\оборонно-массовый месячник 2014\23 февраля(2014)\IMG_0061.JPG"/>
          <p:cNvPicPr>
            <a:picLocks noChangeAspect="1" noChangeArrowheads="1"/>
          </p:cNvPicPr>
          <p:nvPr/>
        </p:nvPicPr>
        <p:blipFill>
          <a:blip r:embed="rId4" cstate="print"/>
          <a:srcRect/>
          <a:stretch>
            <a:fillRect/>
          </a:stretch>
        </p:blipFill>
        <p:spPr bwMode="auto">
          <a:xfrm>
            <a:off x="642910" y="4072066"/>
            <a:ext cx="3714792" cy="2785934"/>
          </a:xfrm>
          <a:prstGeom prst="rect">
            <a:avLst/>
          </a:prstGeom>
          <a:noFill/>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Текст 6"/>
          <p:cNvSpPr>
            <a:spLocks noGrp="1"/>
          </p:cNvSpPr>
          <p:nvPr>
            <p:ph type="body" idx="1"/>
          </p:nvPr>
        </p:nvSpPr>
        <p:spPr/>
        <p:txBody>
          <a:bodyPr/>
          <a:lstStyle/>
          <a:p>
            <a:endParaRPr lang="ru-RU"/>
          </a:p>
        </p:txBody>
      </p:sp>
      <p:sp>
        <p:nvSpPr>
          <p:cNvPr id="8" name="Текст 7"/>
          <p:cNvSpPr>
            <a:spLocks noGrp="1"/>
          </p:cNvSpPr>
          <p:nvPr>
            <p:ph type="body" sz="half" idx="3"/>
          </p:nvPr>
        </p:nvSpPr>
        <p:spPr/>
        <p:txBody>
          <a:bodyPr/>
          <a:lstStyle/>
          <a:p>
            <a:endParaRPr lang="ru-RU"/>
          </a:p>
        </p:txBody>
      </p:sp>
      <p:sp>
        <p:nvSpPr>
          <p:cNvPr id="2" name="Содержимое 1"/>
          <p:cNvSpPr>
            <a:spLocks noGrp="1"/>
          </p:cNvSpPr>
          <p:nvPr>
            <p:ph sz="quarter" idx="2"/>
          </p:nvPr>
        </p:nvSpPr>
        <p:spPr/>
        <p:txBody>
          <a:bodyPr/>
          <a:lstStyle/>
          <a:p>
            <a:r>
              <a:rPr lang="ru-RU" dirty="0" smtClean="0"/>
              <a:t>Наверное, когда ребята закончат школу, многие решат стать спортсменами и поедут на Олимпиаду</a:t>
            </a:r>
            <a:endParaRPr lang="ru-RU" dirty="0"/>
          </a:p>
        </p:txBody>
      </p:sp>
      <p:sp>
        <p:nvSpPr>
          <p:cNvPr id="5" name="Содержимое 4"/>
          <p:cNvSpPr>
            <a:spLocks noGrp="1"/>
          </p:cNvSpPr>
          <p:nvPr>
            <p:ph sz="quarter" idx="4"/>
          </p:nvPr>
        </p:nvSpPr>
        <p:spPr/>
        <p:txBody>
          <a:bodyPr>
            <a:normAutofit lnSpcReduction="10000"/>
          </a:bodyPr>
          <a:lstStyle/>
          <a:p>
            <a:r>
              <a:rPr lang="ru-RU" dirty="0" smtClean="0"/>
              <a:t>В этом году Олимпиада проводится зимой в нашей стране, а как вы знаете точно -в Сочи. Многие русские спортсмены примут участие и большинство получать золотые или серебряные медали</a:t>
            </a:r>
            <a:endParaRPr lang="ru-RU"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solidFill>
                  <a:schemeClr val="bg2">
                    <a:lumMod val="50000"/>
                  </a:schemeClr>
                </a:solidFill>
              </a:rPr>
              <a:t>Клятва спортсменов</a:t>
            </a:r>
            <a:endParaRPr lang="ru-RU" dirty="0">
              <a:solidFill>
                <a:schemeClr val="bg2">
                  <a:lumMod val="50000"/>
                </a:schemeClr>
              </a:solidFill>
            </a:endParaRPr>
          </a:p>
        </p:txBody>
      </p:sp>
      <p:sp>
        <p:nvSpPr>
          <p:cNvPr id="8" name="Текст 7"/>
          <p:cNvSpPr>
            <a:spLocks noGrp="1"/>
          </p:cNvSpPr>
          <p:nvPr>
            <p:ph type="body" idx="1"/>
          </p:nvPr>
        </p:nvSpPr>
        <p:spPr/>
        <p:txBody>
          <a:bodyPr/>
          <a:lstStyle/>
          <a:p>
            <a:endParaRPr lang="ru-RU"/>
          </a:p>
        </p:txBody>
      </p:sp>
      <p:sp>
        <p:nvSpPr>
          <p:cNvPr id="10" name="Текст 9"/>
          <p:cNvSpPr>
            <a:spLocks noGrp="1"/>
          </p:cNvSpPr>
          <p:nvPr>
            <p:ph type="body" sz="half" idx="3"/>
          </p:nvPr>
        </p:nvSpPr>
        <p:spPr/>
        <p:txBody>
          <a:bodyPr/>
          <a:lstStyle/>
          <a:p>
            <a:endParaRPr lang="ru-RU"/>
          </a:p>
        </p:txBody>
      </p:sp>
      <p:sp>
        <p:nvSpPr>
          <p:cNvPr id="9" name="Содержимое 8"/>
          <p:cNvSpPr>
            <a:spLocks noGrp="1"/>
          </p:cNvSpPr>
          <p:nvPr>
            <p:ph sz="quarter" idx="2"/>
          </p:nvPr>
        </p:nvSpPr>
        <p:spPr/>
        <p:txBody>
          <a:bodyPr>
            <a:normAutofit fontScale="92500" lnSpcReduction="20000"/>
          </a:bodyPr>
          <a:lstStyle/>
          <a:p>
            <a:pPr>
              <a:buNone/>
            </a:pPr>
            <a:r>
              <a:rPr lang="ru-RU" dirty="0" smtClean="0"/>
              <a:t>Текст Олимпийской клятвы спортсменов:</a:t>
            </a:r>
          </a:p>
          <a:p>
            <a:pPr>
              <a:buNone/>
            </a:pPr>
            <a:r>
              <a:rPr lang="ru-RU" dirty="0" smtClean="0"/>
              <a:t>	«От имени всех спортсменов я обещаю, что мы будем участвовать в этих Олимпийских играх, уважая и соблюдая правила, по которым они проводятся, в истинно спортивном духе, во славу спорта и во имя чести своих команд.»</a:t>
            </a:r>
          </a:p>
          <a:p>
            <a:endParaRPr lang="ru-RU" dirty="0"/>
          </a:p>
        </p:txBody>
      </p:sp>
      <p:pic>
        <p:nvPicPr>
          <p:cNvPr id="12" name="Picture 2" descr="C:\Users\123\Desktop\mountains_1600x1200.jpg"/>
          <p:cNvPicPr>
            <a:picLocks noGrp="1" noChangeAspect="1" noChangeArrowheads="1"/>
          </p:cNvPicPr>
          <p:nvPr>
            <p:ph sz="quarter" idx="4"/>
          </p:nvPr>
        </p:nvPicPr>
        <p:blipFill>
          <a:blip r:embed="rId2" cstate="print"/>
          <a:stretch>
            <a:fillRect/>
          </a:stretch>
        </p:blipFill>
        <p:spPr bwMode="auto">
          <a:xfrm>
            <a:off x="4357686" y="1428736"/>
            <a:ext cx="4574664" cy="343099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85786" y="285728"/>
            <a:ext cx="7358114" cy="5219891"/>
          </a:xfrm>
          <a:prstGeom prst="rect">
            <a:avLst/>
          </a:prstGeom>
        </p:spPr>
        <p:txBody>
          <a:bodyPr wrap="square">
            <a:spAutoFit/>
          </a:bodyPr>
          <a:lstStyle/>
          <a:p>
            <a:r>
              <a:rPr lang="ru-RU" sz="2380" dirty="0" smtClean="0">
                <a:solidFill>
                  <a:schemeClr val="accent2">
                    <a:lumMod val="50000"/>
                  </a:schemeClr>
                </a:solidFill>
              </a:rPr>
              <a:t>В Краснодаре, Москве и Уфе волонтерские центры, созданные на базе медицинских институтов, примут участие в серии акций социальной направленности «1000 улыбок». В их числе – бесплатная диагностика для пожилых людей, акции по сдаче крови. Волонтеры также проведут семейный детский праздник «1000 детских рисунков на асфальте». Его участники раскрасят улицы города яркими рисунками, основным лейтмотивом которых станет олимпийская тематика. Кроме того, волонтеры подарят 1000 шоколадных медалей «Сочи 2014» воспитанникам социальных учреждений.</a:t>
            </a:r>
            <a:endParaRPr lang="ru-RU" sz="2380" dirty="0">
              <a:solidFill>
                <a:schemeClr val="accent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2">
                    <a:lumMod val="50000"/>
                  </a:schemeClr>
                </a:solidFill>
              </a:rPr>
              <a:t>А теперь немного о здоровье</a:t>
            </a:r>
            <a:endParaRPr lang="ru-RU" dirty="0">
              <a:solidFill>
                <a:schemeClr val="bg2">
                  <a:lumMod val="50000"/>
                </a:schemeClr>
              </a:solidFill>
            </a:endParaRPr>
          </a:p>
        </p:txBody>
      </p:sp>
      <p:sp>
        <p:nvSpPr>
          <p:cNvPr id="3" name="Содержимое 2"/>
          <p:cNvSpPr>
            <a:spLocks noGrp="1"/>
          </p:cNvSpPr>
          <p:nvPr>
            <p:ph idx="1"/>
          </p:nvPr>
        </p:nvSpPr>
        <p:spPr>
          <a:ln>
            <a:solidFill>
              <a:schemeClr val="bg2">
                <a:lumMod val="25000"/>
              </a:schemeClr>
            </a:solidFill>
          </a:ln>
        </p:spPr>
        <p:txBody>
          <a:bodyPr/>
          <a:lstStyle/>
          <a:p>
            <a:r>
              <a:rPr lang="ru-RU" sz="4400" i="1" dirty="0" smtClean="0">
                <a:solidFill>
                  <a:schemeClr val="bg2">
                    <a:lumMod val="50000"/>
                  </a:schemeClr>
                </a:solidFill>
              </a:rPr>
              <a:t>Здоровье</a:t>
            </a:r>
            <a:r>
              <a:rPr lang="ru-RU" sz="2800" dirty="0" smtClean="0">
                <a:solidFill>
                  <a:schemeClr val="bg2">
                    <a:lumMod val="50000"/>
                  </a:schemeClr>
                </a:solidFill>
              </a:rPr>
              <a:t> </a:t>
            </a:r>
            <a:r>
              <a:rPr lang="ru-RU" sz="2800" dirty="0" smtClean="0"/>
              <a:t>- это состояние полного физического, душевного и социального благополучия, сопровождаемое фактическим отсутствием болезней и индивидуально </a:t>
            </a:r>
            <a:r>
              <a:rPr lang="ru-RU" sz="2800" dirty="0" err="1" smtClean="0"/>
              <a:t>фрустирующих</a:t>
            </a:r>
            <a:r>
              <a:rPr lang="ru-RU" sz="2800" dirty="0" smtClean="0"/>
              <a:t> (выводящих из состояния внутреннего спокойствия) недостатков</a:t>
            </a:r>
            <a:endParaRPr lang="ru-RU"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457200" y="500042"/>
            <a:ext cx="4040188" cy="4886015"/>
          </a:xfrm>
        </p:spPr>
        <p:txBody>
          <a:bodyPr>
            <a:normAutofit fontScale="92500" lnSpcReduction="20000"/>
          </a:bodyPr>
          <a:lstStyle/>
          <a:p>
            <a:r>
              <a:rPr lang="ru-RU" dirty="0" smtClean="0"/>
              <a:t>С современным образом жизни очень важно, чтобы и дети ,и взрослые занимались спортом, ведь наш организм каждый день подвергается нагрузкам .Требует он не только спорта ,но и закаливания здоровой пищи ,поэтому важно, чтобы каждый день люди делали зарядку, соблюдали порядок дня, хорошо высыпались.</a:t>
            </a:r>
            <a:endParaRPr lang="ru-RU" dirty="0"/>
          </a:p>
        </p:txBody>
      </p:sp>
      <p:pic>
        <p:nvPicPr>
          <p:cNvPr id="3074" name="Picture 2" descr="C:\Users\Alextimaha\Desktop\Яна\Школа\7 А\Классный час-здоровые дети в здоровой семье)\9.jpg"/>
          <p:cNvPicPr>
            <a:picLocks noGrp="1" noChangeAspect="1" noChangeArrowheads="1"/>
          </p:cNvPicPr>
          <p:nvPr>
            <p:ph sz="quarter" idx="4"/>
          </p:nvPr>
        </p:nvPicPr>
        <p:blipFill>
          <a:blip r:embed="rId2" cstate="print"/>
          <a:srcRect/>
          <a:stretch>
            <a:fillRect/>
          </a:stretch>
        </p:blipFill>
        <p:spPr bwMode="auto">
          <a:xfrm>
            <a:off x="4643438" y="642918"/>
            <a:ext cx="3690389" cy="4672032"/>
          </a:xfrm>
          <a:prstGeom prst="rect">
            <a:avLst/>
          </a:prstGeom>
          <a:noFill/>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TotalTime>
  <Words>408</Words>
  <Application>Microsoft Office PowerPoint</Application>
  <PresentationFormat>Экран (4:3)</PresentationFormat>
  <Paragraphs>35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Открытая</vt:lpstr>
      <vt:lpstr>Здоровые дети в здоровой семье</vt:lpstr>
      <vt:lpstr>Слайд 2</vt:lpstr>
      <vt:lpstr>Виды спорта, которыми занимаются наши ребята</vt:lpstr>
      <vt:lpstr>Наш спортивный и творческий класс</vt:lpstr>
      <vt:lpstr>Слайд 5</vt:lpstr>
      <vt:lpstr>Клятва спортсменов</vt:lpstr>
      <vt:lpstr>Слайд 7</vt:lpstr>
      <vt:lpstr>А теперь немного о здоровье</vt:lpstr>
      <vt:lpstr>Слайд 9</vt:lpstr>
      <vt:lpstr>Что способствует сохранению и укреплению здоровья:</vt:lpstr>
      <vt:lpstr>Слайд 11</vt:lpstr>
      <vt:lpstr>Закаливание – одна из форм укрепления здоровья человека</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Здоровые дети в здоровой семье</dc:title>
  <dc:creator>Alextimaha</dc:creator>
  <cp:lastModifiedBy>Alextimaha</cp:lastModifiedBy>
  <cp:revision>9</cp:revision>
  <dcterms:created xsi:type="dcterms:W3CDTF">2014-02-05T16:06:37Z</dcterms:created>
  <dcterms:modified xsi:type="dcterms:W3CDTF">2014-02-05T18:22:07Z</dcterms:modified>
</cp:coreProperties>
</file>