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8" r:id="rId2"/>
  </p:sldMasterIdLst>
  <p:sldIdLst>
    <p:sldId id="273" r:id="rId3"/>
    <p:sldId id="257" r:id="rId4"/>
    <p:sldId id="261" r:id="rId5"/>
    <p:sldId id="263" r:id="rId6"/>
    <p:sldId id="274" r:id="rId7"/>
    <p:sldId id="277" r:id="rId8"/>
    <p:sldId id="276" r:id="rId9"/>
    <p:sldId id="282" r:id="rId10"/>
    <p:sldId id="278" r:id="rId11"/>
    <p:sldId id="281" r:id="rId12"/>
    <p:sldId id="280" r:id="rId13"/>
    <p:sldId id="284" r:id="rId14"/>
    <p:sldId id="283" r:id="rId15"/>
    <p:sldId id="264" r:id="rId16"/>
    <p:sldId id="265" r:id="rId17"/>
    <p:sldId id="267" r:id="rId18"/>
    <p:sldId id="285"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810A430-11BE-4CC2-A7E9-51A647AC650F}"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5EBC9EA-8146-4935-A87D-B96ABB2195CA}"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304ED1E-22A5-4E21-8039-41FBA1DAC826}"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3418095-BAD6-48A1-B0BA-F4CF43D51327}"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FFCB40D-C119-4468-8BBF-5226A8A908A9}"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93E188F-F94A-4A07-B019-2321F03EA36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F9C1DB0-C327-4888-873E-97F4E74525C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99FCC56-6A5D-446D-AFA0-F78F7B35C0F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810A430-11BE-4CC2-A7E9-51A647AC650F}"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5EBC9EA-8146-4935-A87D-B96ABB2195CA}"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DB5C2A9-B17D-481A-BEC5-428443AEA80F}"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CFE10AA-003C-48C6-8B72-F4D55498DFFD}"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1B3B6A7D-9478-4C99-B473-41204379A54D}"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1BB92D0-924E-4292-B8B8-0D82E8B713E6}"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88C3DFB4-88BB-4B5B-B11C-DB91AC8A86D0}"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F1541A5-5657-4A4C-B962-C81D3DBEA797}"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95EFA1DC-8A09-40DA-9E96-0B5D12A6BDB0}" type="datetimeFigureOut">
              <a:rPr lang="ru-RU" smtClean="0"/>
              <a:pPr>
                <a:defRPr/>
              </a:pPr>
              <a:t>27.03.2013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4F7F6DD0-9FF1-464C-9679-CFC345BEEF69}"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4529A59B-6C24-432A-BFA4-DE23A46B0DB1}" type="datetimeFigureOut">
              <a:rPr lang="ru-RU" smtClean="0"/>
              <a:pPr>
                <a:defRPr/>
              </a:pPr>
              <a:t>27.03.2013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39FDE17-AA10-44DA-8211-D4B1DEED512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DB5C2A9-B17D-481A-BEC5-428443AEA80F}"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CFE10AA-003C-48C6-8B72-F4D55498DFFD}"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B688BC89-E192-4BF6-B3E4-942BB9CF8192}" type="datetimeFigureOut">
              <a:rPr lang="ru-RU" smtClean="0"/>
              <a:pPr>
                <a:defRPr/>
              </a:pPr>
              <a:t>27.03.2013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BD6EA3D-51FC-4040-9740-4BD413119AA1}"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DF93D94-7912-478E-9FD0-CA4013654D84}"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B827866-46F9-4CCE-B1F0-EAEE79F83CC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A10D947C-7248-4925-A747-65A195FDCC61}"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433C4B2-6A55-46CE-B1CB-36B35112ED0A}"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304ED1E-22A5-4E21-8039-41FBA1DAC826}"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3418095-BAD6-48A1-B0BA-F4CF43D51327}"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FFCB40D-C119-4468-8BBF-5226A8A908A9}"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93E188F-F94A-4A07-B019-2321F03EA36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F9C1DB0-C327-4888-873E-97F4E74525C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1B3B6A7D-9478-4C99-B473-41204379A54D}" type="datetimeFigureOut">
              <a:rPr lang="ru-RU" smtClean="0"/>
              <a:pPr>
                <a:defRPr/>
              </a:pPr>
              <a:t>27.03.2013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1BB92D0-924E-4292-B8B8-0D82E8B713E6}"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88C3DFB4-88BB-4B5B-B11C-DB91AC8A86D0}"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F1541A5-5657-4A4C-B962-C81D3DBEA797}"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95EFA1DC-8A09-40DA-9E96-0B5D12A6BDB0}" type="datetimeFigureOut">
              <a:rPr lang="ru-RU" smtClean="0"/>
              <a:pPr>
                <a:defRPr/>
              </a:pPr>
              <a:t>27.03.2013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4F7F6DD0-9FF1-464C-9679-CFC345BEEF69}"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4529A59B-6C24-432A-BFA4-DE23A46B0DB1}" type="datetimeFigureOut">
              <a:rPr lang="ru-RU" smtClean="0"/>
              <a:pPr>
                <a:defRPr/>
              </a:pPr>
              <a:t>27.03.2013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39FDE17-AA10-44DA-8211-D4B1DEED512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B688BC89-E192-4BF6-B3E4-942BB9CF8192}" type="datetimeFigureOut">
              <a:rPr lang="ru-RU" smtClean="0"/>
              <a:pPr>
                <a:defRPr/>
              </a:pPr>
              <a:t>27.03.2013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BD6EA3D-51FC-4040-9740-4BD413119AA1}"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DF93D94-7912-478E-9FD0-CA4013654D84}"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B827866-46F9-4CCE-B1F0-EAEE79F83CC8}"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A10D947C-7248-4925-A747-65A195FDCC61}" type="datetimeFigureOut">
              <a:rPr lang="ru-RU" smtClean="0"/>
              <a:pPr>
                <a:defRPr/>
              </a:pPr>
              <a:t>27.03.2013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433C4B2-6A55-46CE-B1CB-36B35112ED0A}" type="slidenum">
              <a:rPr lang="ru-RU" smtClean="0"/>
              <a:pPr>
                <a:defRPr/>
              </a:pPr>
              <a:t>‹#›</a:t>
            </a:fld>
            <a:endParaRPr lang="ru-RU"/>
          </a:p>
        </p:txBody>
      </p:sp>
    </p:spTree>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BA2F5A-1225-4C63-BF09-706977A9C822}" type="datetimeFigureOut">
              <a:rPr lang="ru-RU" smtClean="0"/>
              <a:pPr>
                <a:defRPr/>
              </a:pPr>
              <a:t>27.03.2013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16D1E6-D337-44B5-A87D-BC0356E35A5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91" r:id="rId13"/>
  </p:sldLayoutIdLst>
  <p:transition spd="med">
    <p:strips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BA2F5A-1225-4C63-BF09-706977A9C822}" type="datetimeFigureOut">
              <a:rPr lang="ru-RU" smtClean="0"/>
              <a:pPr>
                <a:defRPr/>
              </a:pPr>
              <a:t>27.03.2013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16D1E6-D337-44B5-A87D-BC0356E35A5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spd="med">
    <p:strips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images.jpg"/>
          <p:cNvPicPr>
            <a:picLocks noGrp="1" noChangeAspect="1"/>
          </p:cNvPicPr>
          <p:nvPr>
            <p:ph type="pic" idx="1"/>
          </p:nvPr>
        </p:nvPicPr>
        <p:blipFill>
          <a:blip r:embed="rId2" cstate="print"/>
          <a:stretch>
            <a:fillRect/>
          </a:stretch>
        </p:blipFill>
        <p:spPr>
          <a:xfrm>
            <a:off x="6444208" y="476672"/>
            <a:ext cx="1888083" cy="2397866"/>
          </a:xfrm>
          <a:solidFill>
            <a:srgbClr val="FFFFFF">
              <a:shade val="85000"/>
            </a:srgbClr>
          </a:solidFill>
          <a:ln w="1905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Текст 6"/>
          <p:cNvSpPr>
            <a:spLocks noGrp="1"/>
          </p:cNvSpPr>
          <p:nvPr>
            <p:ph type="body" sz="half" idx="2"/>
          </p:nvPr>
        </p:nvSpPr>
        <p:spPr>
          <a:xfrm>
            <a:off x="4751512" y="3286124"/>
            <a:ext cx="4178206" cy="1457325"/>
          </a:xfrm>
        </p:spPr>
        <p:txBody>
          <a:bodyPr>
            <a:noAutofit/>
          </a:bodyPr>
          <a:lstStyle/>
          <a:p>
            <a:pPr marL="890588" algn="just" eaLnBrk="1" fontAlgn="auto" hangingPunct="1">
              <a:spcAft>
                <a:spcPts val="0"/>
              </a:spcAft>
              <a:buFont typeface="Wingdings 2"/>
              <a:buNone/>
              <a:defRPr/>
            </a:pPr>
            <a:r>
              <a:rPr lang="ru-RU" sz="2000" dirty="0" smtClean="0">
                <a:solidFill>
                  <a:srgbClr val="000066"/>
                </a:solidFill>
                <a:latin typeface="Times New Roman" pitchFamily="18" charset="0"/>
                <a:cs typeface="Times New Roman" pitchFamily="18" charset="0"/>
              </a:rPr>
              <a:t>«Услышишь – забудешь,</a:t>
            </a:r>
          </a:p>
          <a:p>
            <a:pPr marL="890588" algn="just" eaLnBrk="1" fontAlgn="auto" hangingPunct="1">
              <a:spcAft>
                <a:spcPts val="0"/>
              </a:spcAft>
              <a:buFont typeface="Wingdings 2"/>
              <a:buNone/>
              <a:defRPr/>
            </a:pPr>
            <a:r>
              <a:rPr lang="ru-RU" sz="2000" dirty="0" smtClean="0">
                <a:solidFill>
                  <a:srgbClr val="000066"/>
                </a:solidFill>
                <a:latin typeface="Times New Roman" pitchFamily="18" charset="0"/>
                <a:cs typeface="Times New Roman" pitchFamily="18" charset="0"/>
              </a:rPr>
              <a:t> Увидишь – запомнишь,</a:t>
            </a:r>
          </a:p>
          <a:p>
            <a:pPr marL="890588" algn="just" eaLnBrk="1" fontAlgn="auto" hangingPunct="1">
              <a:spcAft>
                <a:spcPts val="0"/>
              </a:spcAft>
              <a:buFont typeface="Wingdings 2"/>
              <a:buNone/>
              <a:defRPr/>
            </a:pPr>
            <a:r>
              <a:rPr lang="ru-RU" sz="2000" dirty="0" smtClean="0">
                <a:solidFill>
                  <a:srgbClr val="000066"/>
                </a:solidFill>
                <a:latin typeface="Times New Roman" pitchFamily="18" charset="0"/>
                <a:cs typeface="Times New Roman" pitchFamily="18" charset="0"/>
              </a:rPr>
              <a:t>Построишь – поймёшь».</a:t>
            </a:r>
          </a:p>
          <a:p>
            <a:pPr algn="r">
              <a:defRPr/>
            </a:pPr>
            <a:r>
              <a:rPr lang="ru-RU" sz="1800" i="1" dirty="0">
                <a:solidFill>
                  <a:srgbClr val="000066"/>
                </a:solidFill>
                <a:latin typeface="Times New Roman" pitchFamily="18" charset="0"/>
                <a:cs typeface="Times New Roman" pitchFamily="18" charset="0"/>
              </a:rPr>
              <a:t>Конфуций</a:t>
            </a:r>
            <a:endParaRPr lang="ru-RU" sz="2000" i="1" dirty="0" smtClean="0">
              <a:solidFill>
                <a:srgbClr val="000066"/>
              </a:solidFill>
              <a:latin typeface="Times New Roman" pitchFamily="18" charset="0"/>
              <a:cs typeface="Times New Roman" pitchFamily="18" charset="0"/>
            </a:endParaRPr>
          </a:p>
          <a:p>
            <a:pPr algn="just" eaLnBrk="1" fontAlgn="auto" hangingPunct="1">
              <a:spcAft>
                <a:spcPts val="0"/>
              </a:spcAft>
              <a:buFont typeface="Wingdings 2"/>
              <a:buNone/>
              <a:defRPr/>
            </a:pPr>
            <a:r>
              <a:rPr lang="ru-RU" sz="1200" dirty="0" smtClean="0">
                <a:solidFill>
                  <a:srgbClr val="000066"/>
                </a:solidFill>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
        <p:nvSpPr>
          <p:cNvPr id="6" name="Заголовок 1"/>
          <p:cNvSpPr txBox="1">
            <a:spLocks/>
          </p:cNvSpPr>
          <p:nvPr/>
        </p:nvSpPr>
        <p:spPr>
          <a:xfrm>
            <a:off x="683568" y="404664"/>
            <a:ext cx="5112568" cy="129614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Bookman Old Style" pitchFamily="18" charset="0"/>
                <a:ea typeface="+mj-ea"/>
                <a:cs typeface="+mj-cs"/>
              </a:rPr>
              <a:t>«Метод проектов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Bookman Old Style" pitchFamily="18" charset="0"/>
                <a:ea typeface="+mj-ea"/>
                <a:cs typeface="+mj-cs"/>
              </a:rPr>
              <a:t>на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Bookman Old Style" pitchFamily="18" charset="0"/>
                <a:ea typeface="+mj-ea"/>
                <a:cs typeface="+mj-cs"/>
              </a:rPr>
              <a:t>уроках экономики».</a:t>
            </a:r>
          </a:p>
        </p:txBody>
      </p:sp>
      <p:pic>
        <p:nvPicPr>
          <p:cNvPr id="9" name="Рисунок 8" descr="568034_ekonomika.jpg"/>
          <p:cNvPicPr>
            <a:picLocks noChangeAspect="1"/>
          </p:cNvPicPr>
          <p:nvPr/>
        </p:nvPicPr>
        <p:blipFill>
          <a:blip r:embed="rId3" cstate="print"/>
          <a:stretch>
            <a:fillRect/>
          </a:stretch>
        </p:blipFill>
        <p:spPr>
          <a:xfrm>
            <a:off x="755576" y="2276872"/>
            <a:ext cx="4176464" cy="366612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1"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linds(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linds(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blinds(horizont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blinds(horizontal)">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7848872" cy="1015663"/>
          </a:xfrm>
          <a:prstGeom prst="rect">
            <a:avLst/>
          </a:prstGeom>
        </p:spPr>
        <p:txBody>
          <a:bodyPr wrap="square">
            <a:spAutoFit/>
          </a:bodyPr>
          <a:lstStyle/>
          <a:p>
            <a:pPr algn="just"/>
            <a:r>
              <a:rPr lang="ru-RU" sz="2000" dirty="0" smtClean="0">
                <a:latin typeface="Times New Roman" pitchFamily="18" charset="0"/>
                <a:cs typeface="Times New Roman" pitchFamily="18" charset="0"/>
              </a:rPr>
              <a:t>	Тот же принцип использую в </a:t>
            </a:r>
            <a:r>
              <a:rPr lang="ru-RU" sz="2000" b="1" dirty="0" smtClean="0">
                <a:latin typeface="Times New Roman" pitchFamily="18" charset="0"/>
                <a:cs typeface="Times New Roman" pitchFamily="18" charset="0"/>
              </a:rPr>
              <a:t>теме «Безработица и её виды» </a:t>
            </a:r>
            <a:r>
              <a:rPr lang="ru-RU" sz="2000" dirty="0" smtClean="0">
                <a:latin typeface="Times New Roman" pitchFamily="18" charset="0"/>
                <a:cs typeface="Times New Roman" pitchFamily="18" charset="0"/>
              </a:rPr>
              <a:t>при разработке проекта по сокращению безработицы в стране, если её уровень превышает допустимый.</a:t>
            </a:r>
            <a:endParaRPr lang="ru-RU" sz="2000" dirty="0">
              <a:latin typeface="Times New Roman" pitchFamily="18" charset="0"/>
              <a:cs typeface="Times New Roman" pitchFamily="18" charset="0"/>
            </a:endParaRPr>
          </a:p>
        </p:txBody>
      </p:sp>
      <p:pic>
        <p:nvPicPr>
          <p:cNvPr id="3" name="Рисунок 2" descr="picture.jpg"/>
          <p:cNvPicPr>
            <a:picLocks noChangeAspect="1"/>
          </p:cNvPicPr>
          <p:nvPr/>
        </p:nvPicPr>
        <p:blipFill>
          <a:blip r:embed="rId2" cstate="print"/>
          <a:stretch>
            <a:fillRect/>
          </a:stretch>
        </p:blipFill>
        <p:spPr>
          <a:xfrm>
            <a:off x="1115616" y="2492896"/>
            <a:ext cx="4392488" cy="3294366"/>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404664"/>
            <a:ext cx="6264696" cy="1200329"/>
          </a:xfrm>
          <a:prstGeom prst="rect">
            <a:avLst/>
          </a:prstGeom>
          <a:noFill/>
        </p:spPr>
        <p:txBody>
          <a:bodyPr wrap="square" rtlCol="0">
            <a:spAutoFit/>
          </a:bodyPr>
          <a:lstStyle/>
          <a:p>
            <a:pPr algn="ctr"/>
            <a:r>
              <a:rPr lang="ru-RU" sz="2400" dirty="0" smtClean="0"/>
              <a:t>Долговременный проект «Влияние экономики на экологию Кемеровской области»</a:t>
            </a:r>
            <a:endParaRPr lang="ru-RU" sz="2400" dirty="0"/>
          </a:p>
        </p:txBody>
      </p:sp>
      <p:pic>
        <p:nvPicPr>
          <p:cNvPr id="3" name="Рисунок 2" descr="125.jpg"/>
          <p:cNvPicPr>
            <a:picLocks noChangeAspect="1"/>
          </p:cNvPicPr>
          <p:nvPr/>
        </p:nvPicPr>
        <p:blipFill>
          <a:blip r:embed="rId2" cstate="print"/>
          <a:stretch>
            <a:fillRect/>
          </a:stretch>
        </p:blipFill>
        <p:spPr>
          <a:xfrm>
            <a:off x="611560" y="1196752"/>
            <a:ext cx="3657558" cy="5360897"/>
          </a:xfrm>
          <a:prstGeom prst="rect">
            <a:avLst/>
          </a:prstGeom>
        </p:spPr>
      </p:pic>
      <p:pic>
        <p:nvPicPr>
          <p:cNvPr id="4" name="Рисунок 3" descr="kemer_g.gif"/>
          <p:cNvPicPr>
            <a:picLocks noChangeAspect="1"/>
          </p:cNvPicPr>
          <p:nvPr/>
        </p:nvPicPr>
        <p:blipFill>
          <a:blip r:embed="rId3" cstate="print"/>
          <a:stretch>
            <a:fillRect/>
          </a:stretch>
        </p:blipFill>
        <p:spPr>
          <a:xfrm>
            <a:off x="5364088" y="2204864"/>
            <a:ext cx="1905000" cy="2047875"/>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8"/>
          <p:cNvSpPr>
            <a:spLocks noGrp="1" noChangeArrowheads="1"/>
          </p:cNvSpPr>
          <p:nvPr>
            <p:ph type="title"/>
          </p:nvPr>
        </p:nvSpPr>
        <p:spPr/>
        <p:txBody>
          <a:bodyPr/>
          <a:lstStyle/>
          <a:p>
            <a:pPr eaLnBrk="1" hangingPunct="1"/>
            <a:r>
              <a:rPr lang="ru-RU" smtClean="0"/>
              <a:t>-</a:t>
            </a:r>
          </a:p>
        </p:txBody>
      </p:sp>
      <p:graphicFrame>
        <p:nvGraphicFramePr>
          <p:cNvPr id="5122" name="Object 17"/>
          <p:cNvGraphicFramePr>
            <a:graphicFrameLocks noChangeAspect="1"/>
          </p:cNvGraphicFramePr>
          <p:nvPr>
            <p:ph sz="half" idx="1"/>
          </p:nvPr>
        </p:nvGraphicFramePr>
        <p:xfrm>
          <a:off x="5940425" y="0"/>
          <a:ext cx="3203575" cy="6858000"/>
        </p:xfrm>
        <a:graphic>
          <a:graphicData uri="http://schemas.openxmlformats.org/presentationml/2006/ole">
            <p:oleObj spid="_x0000_s1026" name="Точечный рисунок" r:id="rId3" imgW="3572374" imgH="5695238" progId="PBrush">
              <p:embed/>
            </p:oleObj>
          </a:graphicData>
        </a:graphic>
      </p:graphicFrame>
      <p:graphicFrame>
        <p:nvGraphicFramePr>
          <p:cNvPr id="5123" name="Object 13"/>
          <p:cNvGraphicFramePr>
            <a:graphicFrameLocks noChangeAspect="1"/>
          </p:cNvGraphicFramePr>
          <p:nvPr/>
        </p:nvGraphicFramePr>
        <p:xfrm>
          <a:off x="0" y="0"/>
          <a:ext cx="5940425" cy="6858000"/>
        </p:xfrm>
        <a:graphic>
          <a:graphicData uri="http://schemas.openxmlformats.org/presentationml/2006/ole">
            <p:oleObj spid="_x0000_s1027" name="Точечный рисунок" r:id="rId4" imgW="9152381" imgH="5657143" progId="PBrush">
              <p:embed/>
            </p:oleObj>
          </a:graphicData>
        </a:graphic>
      </p:graphicFrame>
      <p:sp>
        <p:nvSpPr>
          <p:cNvPr id="106520" name="Line 24"/>
          <p:cNvSpPr>
            <a:spLocks noChangeShapeType="1"/>
          </p:cNvSpPr>
          <p:nvPr/>
        </p:nvSpPr>
        <p:spPr bwMode="auto">
          <a:xfrm flipH="1" flipV="1">
            <a:off x="179388" y="2492375"/>
            <a:ext cx="4392612" cy="73025"/>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1" name="Line 25"/>
          <p:cNvSpPr>
            <a:spLocks noChangeShapeType="1"/>
          </p:cNvSpPr>
          <p:nvPr/>
        </p:nvSpPr>
        <p:spPr bwMode="auto">
          <a:xfrm flipH="1">
            <a:off x="4356100" y="2565400"/>
            <a:ext cx="215900" cy="792163"/>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2" name="Line 26"/>
          <p:cNvSpPr>
            <a:spLocks noChangeShapeType="1"/>
          </p:cNvSpPr>
          <p:nvPr/>
        </p:nvSpPr>
        <p:spPr bwMode="auto">
          <a:xfrm flipH="1">
            <a:off x="1908175" y="2565400"/>
            <a:ext cx="2663825" cy="358775"/>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3" name="Line 27"/>
          <p:cNvSpPr>
            <a:spLocks noChangeShapeType="1"/>
          </p:cNvSpPr>
          <p:nvPr/>
        </p:nvSpPr>
        <p:spPr bwMode="auto">
          <a:xfrm flipH="1">
            <a:off x="1979613" y="2565400"/>
            <a:ext cx="2592387" cy="1655763"/>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4" name="Line 28"/>
          <p:cNvSpPr>
            <a:spLocks noChangeShapeType="1"/>
          </p:cNvSpPr>
          <p:nvPr/>
        </p:nvSpPr>
        <p:spPr bwMode="auto">
          <a:xfrm>
            <a:off x="4572000" y="2565400"/>
            <a:ext cx="1439863" cy="2087563"/>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6" name="Line 30"/>
          <p:cNvSpPr>
            <a:spLocks noChangeShapeType="1"/>
          </p:cNvSpPr>
          <p:nvPr/>
        </p:nvSpPr>
        <p:spPr bwMode="auto">
          <a:xfrm>
            <a:off x="4572000" y="2565400"/>
            <a:ext cx="4176713" cy="2016125"/>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7" name="Line 31"/>
          <p:cNvSpPr>
            <a:spLocks noChangeShapeType="1"/>
          </p:cNvSpPr>
          <p:nvPr/>
        </p:nvSpPr>
        <p:spPr bwMode="auto">
          <a:xfrm>
            <a:off x="4572000" y="2565400"/>
            <a:ext cx="3168650" cy="1800225"/>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28" name="Line 32"/>
          <p:cNvSpPr>
            <a:spLocks noChangeShapeType="1"/>
          </p:cNvSpPr>
          <p:nvPr/>
        </p:nvSpPr>
        <p:spPr bwMode="auto">
          <a:xfrm flipH="1" flipV="1">
            <a:off x="1619250" y="1484313"/>
            <a:ext cx="2881313" cy="1008062"/>
          </a:xfrm>
          <a:prstGeom prst="line">
            <a:avLst/>
          </a:prstGeom>
          <a:noFill/>
          <a:ln w="9525">
            <a:solidFill>
              <a:schemeClr val="tx1"/>
            </a:solidFill>
            <a:round/>
            <a:headEnd/>
            <a:tailEnd type="triangle" w="med" len="med"/>
          </a:ln>
          <a:effectLst/>
        </p:spPr>
        <p:txBody>
          <a:bodyPr/>
          <a:lstStyle/>
          <a:p>
            <a:pPr>
              <a:defRPr/>
            </a:pPr>
            <a:endParaRPr lang="ru-RU"/>
          </a:p>
        </p:txBody>
      </p:sp>
      <p:sp>
        <p:nvSpPr>
          <p:cNvPr id="106531" name="Line 35"/>
          <p:cNvSpPr>
            <a:spLocks noChangeShapeType="1"/>
          </p:cNvSpPr>
          <p:nvPr/>
        </p:nvSpPr>
        <p:spPr bwMode="auto">
          <a:xfrm>
            <a:off x="4572000" y="2565400"/>
            <a:ext cx="1439863" cy="4176713"/>
          </a:xfrm>
          <a:prstGeom prst="line">
            <a:avLst/>
          </a:prstGeom>
          <a:noFill/>
          <a:ln w="9525">
            <a:solidFill>
              <a:schemeClr val="tx1"/>
            </a:solidFill>
            <a:round/>
            <a:headEnd/>
            <a:tailEnd type="triangle" w="med" len="med"/>
          </a:ln>
          <a:effectLst/>
        </p:spPr>
        <p:txBody>
          <a:bodyPr/>
          <a:lstStyle/>
          <a:p>
            <a:pPr>
              <a:defRPr/>
            </a:pPr>
            <a:endParaRPr lang="ru-RU"/>
          </a:p>
        </p:txBody>
      </p:sp>
      <p:graphicFrame>
        <p:nvGraphicFramePr>
          <p:cNvPr id="5124" name="Object 21"/>
          <p:cNvGraphicFramePr>
            <a:graphicFrameLocks noChangeAspect="1"/>
          </p:cNvGraphicFramePr>
          <p:nvPr>
            <p:ph sz="quarter" idx="2"/>
          </p:nvPr>
        </p:nvGraphicFramePr>
        <p:xfrm>
          <a:off x="4427538" y="2420938"/>
          <a:ext cx="250825" cy="360362"/>
        </p:xfrm>
        <a:graphic>
          <a:graphicData uri="http://schemas.openxmlformats.org/presentationml/2006/ole">
            <p:oleObj spid="_x0000_s1028" name="CorelDRAW" r:id="rId5" imgW="1126440" imgH="1613880" progId="">
              <p:embed/>
            </p:oleObj>
          </a:graphicData>
        </a:graphic>
      </p:graphicFrame>
      <p:sp>
        <p:nvSpPr>
          <p:cNvPr id="5137" name="Text Box 41"/>
          <p:cNvSpPr txBox="1">
            <a:spLocks noChangeArrowheads="1"/>
          </p:cNvSpPr>
          <p:nvPr/>
        </p:nvSpPr>
        <p:spPr bwMode="auto">
          <a:xfrm>
            <a:off x="4408488" y="1482725"/>
            <a:ext cx="776287" cy="304800"/>
          </a:xfrm>
          <a:prstGeom prst="rect">
            <a:avLst/>
          </a:prstGeom>
          <a:noFill/>
          <a:ln w="9525">
            <a:noFill/>
            <a:miter lim="800000"/>
            <a:headEnd/>
            <a:tailEnd/>
          </a:ln>
        </p:spPr>
        <p:txBody>
          <a:bodyPr wrap="none">
            <a:spAutoFit/>
          </a:bodyPr>
          <a:lstStyle/>
          <a:p>
            <a:r>
              <a:rPr lang="ru-RU" sz="1400">
                <a:effectLst/>
              </a:rPr>
              <a:t>Россия</a:t>
            </a:r>
          </a:p>
        </p:txBody>
      </p:sp>
      <p:sp>
        <p:nvSpPr>
          <p:cNvPr id="5138" name="Text Box 42"/>
          <p:cNvSpPr txBox="1">
            <a:spLocks noChangeArrowheads="1"/>
          </p:cNvSpPr>
          <p:nvPr/>
        </p:nvSpPr>
        <p:spPr bwMode="auto">
          <a:xfrm>
            <a:off x="5580063" y="4941888"/>
            <a:ext cx="666750" cy="304800"/>
          </a:xfrm>
          <a:prstGeom prst="rect">
            <a:avLst/>
          </a:prstGeom>
          <a:noFill/>
          <a:ln w="9525">
            <a:noFill/>
            <a:miter lim="800000"/>
            <a:headEnd/>
            <a:tailEnd/>
          </a:ln>
        </p:spPr>
        <p:txBody>
          <a:bodyPr wrap="none">
            <a:spAutoFit/>
          </a:bodyPr>
          <a:lstStyle/>
          <a:p>
            <a:r>
              <a:rPr lang="ru-RU" sz="1400">
                <a:effectLst/>
              </a:rPr>
              <a:t>Китай</a:t>
            </a:r>
          </a:p>
        </p:txBody>
      </p:sp>
      <p:sp>
        <p:nvSpPr>
          <p:cNvPr id="5139" name="Text Box 43"/>
          <p:cNvSpPr txBox="1">
            <a:spLocks noChangeArrowheads="1"/>
          </p:cNvSpPr>
          <p:nvPr/>
        </p:nvSpPr>
        <p:spPr bwMode="auto">
          <a:xfrm>
            <a:off x="8340725" y="4149725"/>
            <a:ext cx="803275" cy="304800"/>
          </a:xfrm>
          <a:prstGeom prst="rect">
            <a:avLst/>
          </a:prstGeom>
          <a:noFill/>
          <a:ln w="9525">
            <a:noFill/>
            <a:miter lim="800000"/>
            <a:headEnd/>
            <a:tailEnd/>
          </a:ln>
        </p:spPr>
        <p:txBody>
          <a:bodyPr wrap="none">
            <a:spAutoFit/>
          </a:bodyPr>
          <a:lstStyle/>
          <a:p>
            <a:r>
              <a:rPr lang="ru-RU" sz="1400">
                <a:effectLst/>
              </a:rPr>
              <a:t>Япония</a:t>
            </a:r>
          </a:p>
        </p:txBody>
      </p:sp>
      <p:sp>
        <p:nvSpPr>
          <p:cNvPr id="5140" name="Text Box 44"/>
          <p:cNvSpPr txBox="1">
            <a:spLocks noChangeArrowheads="1"/>
          </p:cNvSpPr>
          <p:nvPr/>
        </p:nvSpPr>
        <p:spPr bwMode="auto">
          <a:xfrm>
            <a:off x="7235825" y="4508500"/>
            <a:ext cx="1050925" cy="304800"/>
          </a:xfrm>
          <a:prstGeom prst="rect">
            <a:avLst/>
          </a:prstGeom>
          <a:noFill/>
          <a:ln w="9525">
            <a:noFill/>
            <a:miter lim="800000"/>
            <a:headEnd/>
            <a:tailEnd/>
          </a:ln>
        </p:spPr>
        <p:txBody>
          <a:bodyPr wrap="none">
            <a:spAutoFit/>
          </a:bodyPr>
          <a:lstStyle/>
          <a:p>
            <a:r>
              <a:rPr lang="ru-RU" sz="1400">
                <a:effectLst/>
              </a:rPr>
              <a:t>Сев.Корея</a:t>
            </a:r>
          </a:p>
        </p:txBody>
      </p:sp>
      <p:sp>
        <p:nvSpPr>
          <p:cNvPr id="5141" name="Text Box 46"/>
          <p:cNvSpPr txBox="1">
            <a:spLocks noChangeArrowheads="1"/>
          </p:cNvSpPr>
          <p:nvPr/>
        </p:nvSpPr>
        <p:spPr bwMode="auto">
          <a:xfrm>
            <a:off x="3616325" y="3282950"/>
            <a:ext cx="1020763" cy="304800"/>
          </a:xfrm>
          <a:prstGeom prst="rect">
            <a:avLst/>
          </a:prstGeom>
          <a:noFill/>
          <a:ln w="9525">
            <a:noFill/>
            <a:miter lim="800000"/>
            <a:headEnd/>
            <a:tailEnd/>
          </a:ln>
        </p:spPr>
        <p:txBody>
          <a:bodyPr wrap="none">
            <a:spAutoFit/>
          </a:bodyPr>
          <a:lstStyle/>
          <a:p>
            <a:r>
              <a:rPr lang="ru-RU" sz="1400">
                <a:effectLst/>
              </a:rPr>
              <a:t>Казахстан</a:t>
            </a:r>
          </a:p>
        </p:txBody>
      </p:sp>
      <p:sp>
        <p:nvSpPr>
          <p:cNvPr id="5142" name="Text Box 47"/>
          <p:cNvSpPr txBox="1">
            <a:spLocks noChangeArrowheads="1"/>
          </p:cNvSpPr>
          <p:nvPr/>
        </p:nvSpPr>
        <p:spPr bwMode="auto">
          <a:xfrm>
            <a:off x="5272088" y="3427413"/>
            <a:ext cx="992187" cy="304800"/>
          </a:xfrm>
          <a:prstGeom prst="rect">
            <a:avLst/>
          </a:prstGeom>
          <a:noFill/>
          <a:ln w="9525">
            <a:noFill/>
            <a:miter lim="800000"/>
            <a:headEnd/>
            <a:tailEnd/>
          </a:ln>
        </p:spPr>
        <p:txBody>
          <a:bodyPr wrap="none">
            <a:spAutoFit/>
          </a:bodyPr>
          <a:lstStyle/>
          <a:p>
            <a:r>
              <a:rPr lang="ru-RU" sz="1400">
                <a:effectLst/>
              </a:rPr>
              <a:t>Монголия</a:t>
            </a:r>
          </a:p>
        </p:txBody>
      </p:sp>
      <p:sp>
        <p:nvSpPr>
          <p:cNvPr id="5143" name="Text Box 48"/>
          <p:cNvSpPr txBox="1">
            <a:spLocks noChangeArrowheads="1"/>
          </p:cNvSpPr>
          <p:nvPr/>
        </p:nvSpPr>
        <p:spPr bwMode="auto">
          <a:xfrm>
            <a:off x="1455738" y="2635250"/>
            <a:ext cx="868362" cy="304800"/>
          </a:xfrm>
          <a:prstGeom prst="rect">
            <a:avLst/>
          </a:prstGeom>
          <a:noFill/>
          <a:ln w="9525">
            <a:noFill/>
            <a:miter lim="800000"/>
            <a:headEnd/>
            <a:tailEnd/>
          </a:ln>
        </p:spPr>
        <p:txBody>
          <a:bodyPr wrap="none">
            <a:spAutoFit/>
          </a:bodyPr>
          <a:lstStyle/>
          <a:p>
            <a:r>
              <a:rPr lang="ru-RU" sz="1400">
                <a:effectLst/>
              </a:rPr>
              <a:t>Украина</a:t>
            </a:r>
          </a:p>
        </p:txBody>
      </p:sp>
      <p:sp>
        <p:nvSpPr>
          <p:cNvPr id="5144" name="Text Box 49"/>
          <p:cNvSpPr txBox="1">
            <a:spLocks noChangeArrowheads="1"/>
          </p:cNvSpPr>
          <p:nvPr/>
        </p:nvSpPr>
        <p:spPr bwMode="auto">
          <a:xfrm>
            <a:off x="-92075" y="2203450"/>
            <a:ext cx="1555750" cy="304800"/>
          </a:xfrm>
          <a:prstGeom prst="rect">
            <a:avLst/>
          </a:prstGeom>
          <a:noFill/>
          <a:ln w="9525">
            <a:noFill/>
            <a:miter lim="800000"/>
            <a:headEnd/>
            <a:tailEnd/>
          </a:ln>
        </p:spPr>
        <p:txBody>
          <a:bodyPr wrap="none">
            <a:spAutoFit/>
          </a:bodyPr>
          <a:lstStyle/>
          <a:p>
            <a:r>
              <a:rPr lang="ru-RU" sz="1400">
                <a:effectLst/>
              </a:rPr>
              <a:t>Великобритания</a:t>
            </a:r>
          </a:p>
        </p:txBody>
      </p:sp>
      <p:sp>
        <p:nvSpPr>
          <p:cNvPr id="5145" name="Text Box 50"/>
          <p:cNvSpPr txBox="1">
            <a:spLocks noChangeArrowheads="1"/>
          </p:cNvSpPr>
          <p:nvPr/>
        </p:nvSpPr>
        <p:spPr bwMode="auto">
          <a:xfrm>
            <a:off x="1116013" y="1125538"/>
            <a:ext cx="1116012" cy="304800"/>
          </a:xfrm>
          <a:prstGeom prst="rect">
            <a:avLst/>
          </a:prstGeom>
          <a:noFill/>
          <a:ln w="9525">
            <a:noFill/>
            <a:miter lim="800000"/>
            <a:headEnd/>
            <a:tailEnd/>
          </a:ln>
        </p:spPr>
        <p:txBody>
          <a:bodyPr wrap="none">
            <a:spAutoFit/>
          </a:bodyPr>
          <a:lstStyle/>
          <a:p>
            <a:r>
              <a:rPr lang="ru-RU" sz="1400">
                <a:effectLst/>
              </a:rPr>
              <a:t>Финляндия</a:t>
            </a:r>
          </a:p>
        </p:txBody>
      </p:sp>
      <p:sp>
        <p:nvSpPr>
          <p:cNvPr id="5146" name="Text Box 51"/>
          <p:cNvSpPr txBox="1">
            <a:spLocks noChangeArrowheads="1"/>
          </p:cNvSpPr>
          <p:nvPr/>
        </p:nvSpPr>
        <p:spPr bwMode="auto">
          <a:xfrm>
            <a:off x="5940425" y="6381750"/>
            <a:ext cx="893763" cy="304800"/>
          </a:xfrm>
          <a:prstGeom prst="rect">
            <a:avLst/>
          </a:prstGeom>
          <a:noFill/>
          <a:ln w="9525">
            <a:noFill/>
            <a:miter lim="800000"/>
            <a:headEnd/>
            <a:tailEnd/>
          </a:ln>
        </p:spPr>
        <p:txBody>
          <a:bodyPr wrap="none">
            <a:spAutoFit/>
          </a:bodyPr>
          <a:lstStyle/>
          <a:p>
            <a:r>
              <a:rPr lang="ru-RU" sz="1400">
                <a:effectLst/>
              </a:rPr>
              <a:t>Таиланд</a:t>
            </a:r>
          </a:p>
        </p:txBody>
      </p:sp>
      <p:sp>
        <p:nvSpPr>
          <p:cNvPr id="5147" name="Text Box 52"/>
          <p:cNvSpPr txBox="1">
            <a:spLocks noChangeArrowheads="1"/>
          </p:cNvSpPr>
          <p:nvPr/>
        </p:nvSpPr>
        <p:spPr bwMode="auto">
          <a:xfrm>
            <a:off x="1671638" y="4291013"/>
            <a:ext cx="777875" cy="304800"/>
          </a:xfrm>
          <a:prstGeom prst="rect">
            <a:avLst/>
          </a:prstGeom>
          <a:noFill/>
          <a:ln w="9525">
            <a:noFill/>
            <a:miter lim="800000"/>
            <a:headEnd/>
            <a:tailEnd/>
          </a:ln>
        </p:spPr>
        <p:txBody>
          <a:bodyPr wrap="none">
            <a:spAutoFit/>
          </a:bodyPr>
          <a:lstStyle/>
          <a:p>
            <a:r>
              <a:rPr lang="ru-RU" sz="1400">
                <a:effectLst/>
              </a:rPr>
              <a:t>Турция</a:t>
            </a:r>
          </a:p>
        </p:txBody>
      </p:sp>
      <p:sp>
        <p:nvSpPr>
          <p:cNvPr id="5148" name="Text Box 54"/>
          <p:cNvSpPr txBox="1">
            <a:spLocks noChangeArrowheads="1"/>
          </p:cNvSpPr>
          <p:nvPr/>
        </p:nvSpPr>
        <p:spPr bwMode="auto">
          <a:xfrm>
            <a:off x="3995738" y="2205038"/>
            <a:ext cx="1543050" cy="274637"/>
          </a:xfrm>
          <a:prstGeom prst="rect">
            <a:avLst/>
          </a:prstGeom>
          <a:noFill/>
          <a:ln w="9525">
            <a:noFill/>
            <a:miter lim="800000"/>
            <a:headEnd/>
            <a:tailEnd/>
          </a:ln>
        </p:spPr>
        <p:txBody>
          <a:bodyPr wrap="none">
            <a:spAutoFit/>
          </a:bodyPr>
          <a:lstStyle/>
          <a:p>
            <a:r>
              <a:rPr lang="ru-RU" sz="1200" b="1">
                <a:effectLst/>
              </a:rPr>
              <a:t>Кемеровская обл</a:t>
            </a:r>
            <a:r>
              <a:rPr lang="ru-RU" sz="1200">
                <a:effectLst/>
              </a:rPr>
              <a:t>.</a:t>
            </a:r>
          </a:p>
        </p:txBody>
      </p:sp>
      <p:sp>
        <p:nvSpPr>
          <p:cNvPr id="5149" name="Text Box 55"/>
          <p:cNvSpPr txBox="1">
            <a:spLocks noChangeArrowheads="1"/>
          </p:cNvSpPr>
          <p:nvPr/>
        </p:nvSpPr>
        <p:spPr bwMode="auto">
          <a:xfrm>
            <a:off x="4479925" y="6329363"/>
            <a:ext cx="635000" cy="274637"/>
          </a:xfrm>
          <a:prstGeom prst="rect">
            <a:avLst/>
          </a:prstGeom>
          <a:noFill/>
          <a:ln w="9525">
            <a:noFill/>
            <a:miter lim="800000"/>
            <a:headEnd/>
            <a:tailEnd/>
          </a:ln>
        </p:spPr>
        <p:txBody>
          <a:bodyPr wrap="none">
            <a:spAutoFit/>
          </a:bodyPr>
          <a:lstStyle/>
          <a:p>
            <a:r>
              <a:rPr lang="ru-RU" sz="1200">
                <a:effectLst/>
              </a:rPr>
              <a:t>Индия</a:t>
            </a:r>
          </a:p>
        </p:txBody>
      </p:sp>
      <p:sp>
        <p:nvSpPr>
          <p:cNvPr id="5150" name="Text Box 56"/>
          <p:cNvSpPr txBox="1">
            <a:spLocks noChangeArrowheads="1"/>
          </p:cNvSpPr>
          <p:nvPr/>
        </p:nvSpPr>
        <p:spPr bwMode="auto">
          <a:xfrm>
            <a:off x="0" y="5734050"/>
            <a:ext cx="646113" cy="274638"/>
          </a:xfrm>
          <a:prstGeom prst="rect">
            <a:avLst/>
          </a:prstGeom>
          <a:noFill/>
          <a:ln w="9525">
            <a:noFill/>
            <a:miter lim="800000"/>
            <a:headEnd/>
            <a:tailEnd/>
          </a:ln>
        </p:spPr>
        <p:txBody>
          <a:bodyPr wrap="none">
            <a:spAutoFit/>
          </a:bodyPr>
          <a:lstStyle/>
          <a:p>
            <a:r>
              <a:rPr lang="ru-RU" sz="1200">
                <a:effectLst/>
              </a:rPr>
              <a:t>Алжир</a:t>
            </a:r>
          </a:p>
        </p:txBody>
      </p:sp>
      <p:sp>
        <p:nvSpPr>
          <p:cNvPr id="5151" name="Text Box 57"/>
          <p:cNvSpPr txBox="1">
            <a:spLocks noChangeArrowheads="1"/>
          </p:cNvSpPr>
          <p:nvPr/>
        </p:nvSpPr>
        <p:spPr bwMode="auto">
          <a:xfrm>
            <a:off x="808038" y="5826125"/>
            <a:ext cx="619125" cy="274638"/>
          </a:xfrm>
          <a:prstGeom prst="rect">
            <a:avLst/>
          </a:prstGeom>
          <a:noFill/>
          <a:ln w="9525">
            <a:noFill/>
            <a:miter lim="800000"/>
            <a:headEnd/>
            <a:tailEnd/>
          </a:ln>
        </p:spPr>
        <p:txBody>
          <a:bodyPr wrap="none">
            <a:spAutoFit/>
          </a:bodyPr>
          <a:lstStyle/>
          <a:p>
            <a:r>
              <a:rPr lang="ru-RU" sz="1200">
                <a:effectLst/>
              </a:rPr>
              <a:t>Ливия</a:t>
            </a:r>
          </a:p>
        </p:txBody>
      </p:sp>
      <p:sp>
        <p:nvSpPr>
          <p:cNvPr id="5152" name="Text Box 58"/>
          <p:cNvSpPr txBox="1">
            <a:spLocks noChangeArrowheads="1"/>
          </p:cNvSpPr>
          <p:nvPr/>
        </p:nvSpPr>
        <p:spPr bwMode="auto">
          <a:xfrm>
            <a:off x="1600200" y="5970588"/>
            <a:ext cx="663575" cy="274637"/>
          </a:xfrm>
          <a:prstGeom prst="rect">
            <a:avLst/>
          </a:prstGeom>
          <a:noFill/>
          <a:ln w="9525">
            <a:noFill/>
            <a:miter lim="800000"/>
            <a:headEnd/>
            <a:tailEnd/>
          </a:ln>
        </p:spPr>
        <p:txBody>
          <a:bodyPr wrap="none">
            <a:spAutoFit/>
          </a:bodyPr>
          <a:lstStyle/>
          <a:p>
            <a:r>
              <a:rPr lang="ru-RU" sz="1200">
                <a:effectLst/>
              </a:rPr>
              <a:t>Египет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idx="4294967295"/>
          </p:nvPr>
        </p:nvSpPr>
        <p:spPr>
          <a:xfrm>
            <a:off x="2149475" y="404813"/>
            <a:ext cx="6994525" cy="1012825"/>
          </a:xfrm>
        </p:spPr>
        <p:txBody>
          <a:bodyPr/>
          <a:lstStyle/>
          <a:p>
            <a:pPr marL="762000" indent="-762000" algn="r" eaLnBrk="1" hangingPunct="1"/>
            <a:r>
              <a:rPr lang="ru-RU" sz="3000" b="1" dirty="0" smtClean="0">
                <a:solidFill>
                  <a:srgbClr val="008000"/>
                </a:solidFill>
              </a:rPr>
              <a:t>Экономика</a:t>
            </a:r>
            <a:br>
              <a:rPr lang="ru-RU" sz="3000" b="1" dirty="0" smtClean="0">
                <a:solidFill>
                  <a:srgbClr val="008000"/>
                </a:solidFill>
              </a:rPr>
            </a:br>
            <a:r>
              <a:rPr lang="ru-RU" sz="2000" b="1" dirty="0" smtClean="0">
                <a:solidFill>
                  <a:schemeClr val="tx1"/>
                </a:solidFill>
              </a:rPr>
              <a:t>Промышленность</a:t>
            </a:r>
          </a:p>
        </p:txBody>
      </p:sp>
      <p:pic>
        <p:nvPicPr>
          <p:cNvPr id="21514" name="Picture 22" descr="gerb"/>
          <p:cNvPicPr>
            <a:picLocks noGrp="1" noChangeAspect="1" noChangeArrowheads="1"/>
          </p:cNvPicPr>
          <p:nvPr>
            <p:ph sz="quarter" idx="4294967295"/>
          </p:nvPr>
        </p:nvPicPr>
        <p:blipFill>
          <a:blip r:embed="rId2" cstate="print"/>
          <a:srcRect/>
          <a:stretch>
            <a:fillRect/>
          </a:stretch>
        </p:blipFill>
        <p:spPr>
          <a:xfrm>
            <a:off x="899592" y="260648"/>
            <a:ext cx="1152128" cy="1216433"/>
          </a:xfrm>
          <a:noFill/>
        </p:spPr>
      </p:pic>
      <p:sp>
        <p:nvSpPr>
          <p:cNvPr id="63512" name="Rectangle 24"/>
          <p:cNvSpPr>
            <a:spLocks noChangeArrowheads="1"/>
          </p:cNvSpPr>
          <p:nvPr/>
        </p:nvSpPr>
        <p:spPr bwMode="auto">
          <a:xfrm>
            <a:off x="0" y="5661025"/>
            <a:ext cx="9001125" cy="647700"/>
          </a:xfrm>
          <a:prstGeom prst="rect">
            <a:avLst/>
          </a:prstGeom>
          <a:noFill/>
          <a:ln w="9525">
            <a:noFill/>
            <a:miter lim="800000"/>
            <a:headEnd/>
            <a:tailEnd/>
          </a:ln>
        </p:spPr>
        <p:txBody>
          <a:bodyPr/>
          <a:lstStyle/>
          <a:p>
            <a:pPr marL="609600" indent="-609600">
              <a:spcBef>
                <a:spcPct val="20000"/>
              </a:spcBef>
            </a:pPr>
            <a:r>
              <a:rPr lang="ru-RU" sz="1400" dirty="0">
                <a:effectLst/>
              </a:rPr>
              <a:t>                  Основные фонды </a:t>
            </a:r>
            <a:r>
              <a:rPr lang="ru-RU" sz="1400" dirty="0" smtClean="0">
                <a:effectLst/>
              </a:rPr>
              <a:t>коммерческих </a:t>
            </a:r>
            <a:r>
              <a:rPr lang="ru-RU" sz="1400" dirty="0">
                <a:effectLst/>
              </a:rPr>
              <a:t>организаций в </a:t>
            </a:r>
            <a:r>
              <a:rPr lang="ru-RU" sz="1400" dirty="0" smtClean="0">
                <a:effectLst/>
              </a:rPr>
              <a:t>2011 </a:t>
            </a:r>
            <a:r>
              <a:rPr lang="ru-RU" sz="1400" dirty="0">
                <a:effectLst/>
              </a:rPr>
              <a:t>году </a:t>
            </a:r>
            <a:r>
              <a:rPr lang="ru-RU" sz="1400" dirty="0" smtClean="0">
                <a:effectLst/>
              </a:rPr>
              <a:t>составили 604,3 </a:t>
            </a:r>
            <a:r>
              <a:rPr lang="ru-RU" sz="1400" dirty="0">
                <a:effectLst/>
              </a:rPr>
              <a:t>млрд. рублей. </a:t>
            </a:r>
          </a:p>
        </p:txBody>
      </p:sp>
      <p:sp>
        <p:nvSpPr>
          <p:cNvPr id="63518" name="Rectangle 30"/>
          <p:cNvSpPr>
            <a:spLocks noChangeArrowheads="1"/>
          </p:cNvSpPr>
          <p:nvPr/>
        </p:nvSpPr>
        <p:spPr bwMode="auto">
          <a:xfrm>
            <a:off x="468313" y="1700213"/>
            <a:ext cx="647700" cy="36734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ru-RU">
              <a:solidFill>
                <a:schemeClr val="tx1"/>
              </a:solidFill>
            </a:endParaRPr>
          </a:p>
        </p:txBody>
      </p:sp>
      <p:sp>
        <p:nvSpPr>
          <p:cNvPr id="21518" name="Text Box 31"/>
          <p:cNvSpPr txBox="1">
            <a:spLocks noChangeArrowheads="1"/>
          </p:cNvSpPr>
          <p:nvPr/>
        </p:nvSpPr>
        <p:spPr bwMode="auto">
          <a:xfrm>
            <a:off x="482600" y="1773238"/>
            <a:ext cx="201613" cy="3667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endParaRPr lang="ru-RU">
              <a:solidFill>
                <a:schemeClr val="tx1"/>
              </a:solidFill>
            </a:endParaRPr>
          </a:p>
        </p:txBody>
      </p:sp>
      <p:sp>
        <p:nvSpPr>
          <p:cNvPr id="63520" name="Text Box 32"/>
          <p:cNvSpPr txBox="1">
            <a:spLocks noChangeArrowheads="1"/>
          </p:cNvSpPr>
          <p:nvPr/>
        </p:nvSpPr>
        <p:spPr bwMode="auto">
          <a:xfrm rot="16200000">
            <a:off x="-1077912" y="3246438"/>
            <a:ext cx="3673475" cy="5810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20000"/>
              </a:spcBef>
              <a:defRPr/>
            </a:pPr>
            <a:r>
              <a:rPr lang="ru-RU" sz="1600" b="1" dirty="0">
                <a:solidFill>
                  <a:schemeClr val="tx1"/>
                </a:solidFill>
              </a:rPr>
              <a:t>Основные виды экономической деятельности:</a:t>
            </a:r>
          </a:p>
        </p:txBody>
      </p:sp>
      <p:sp>
        <p:nvSpPr>
          <p:cNvPr id="63521" name="AutoShape 33"/>
          <p:cNvSpPr>
            <a:spLocks noChangeArrowheads="1"/>
          </p:cNvSpPr>
          <p:nvPr/>
        </p:nvSpPr>
        <p:spPr bwMode="auto">
          <a:xfrm>
            <a:off x="1187450" y="2636838"/>
            <a:ext cx="1008063" cy="1584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ru-RU">
              <a:solidFill>
                <a:schemeClr val="tx1"/>
              </a:solidFill>
            </a:endParaRPr>
          </a:p>
        </p:txBody>
      </p:sp>
      <p:sp>
        <p:nvSpPr>
          <p:cNvPr id="63522" name="AutoShape 34"/>
          <p:cNvSpPr>
            <a:spLocks noChangeArrowheads="1"/>
          </p:cNvSpPr>
          <p:nvPr/>
        </p:nvSpPr>
        <p:spPr bwMode="auto">
          <a:xfrm>
            <a:off x="2268538" y="1484313"/>
            <a:ext cx="4535487"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dirty="0">
                <a:solidFill>
                  <a:schemeClr val="tx1"/>
                </a:solidFill>
              </a:rPr>
              <a:t>добыча топливно-энергетических ресурсов</a:t>
            </a:r>
          </a:p>
        </p:txBody>
      </p:sp>
      <p:sp>
        <p:nvSpPr>
          <p:cNvPr id="63523" name="AutoShape 35"/>
          <p:cNvSpPr>
            <a:spLocks noChangeArrowheads="1"/>
          </p:cNvSpPr>
          <p:nvPr/>
        </p:nvSpPr>
        <p:spPr bwMode="auto">
          <a:xfrm>
            <a:off x="2268538" y="2924175"/>
            <a:ext cx="3671887"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производство кокса и нефтепродуктов</a:t>
            </a:r>
          </a:p>
        </p:txBody>
      </p:sp>
      <p:sp>
        <p:nvSpPr>
          <p:cNvPr id="63524" name="AutoShape 36"/>
          <p:cNvSpPr>
            <a:spLocks noChangeArrowheads="1"/>
          </p:cNvSpPr>
          <p:nvPr/>
        </p:nvSpPr>
        <p:spPr bwMode="auto">
          <a:xfrm>
            <a:off x="2268538" y="1844675"/>
            <a:ext cx="6264275"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dirty="0">
                <a:solidFill>
                  <a:schemeClr val="tx1"/>
                </a:solidFill>
              </a:rPr>
              <a:t>добыча полезных ископаемых, кроме</a:t>
            </a:r>
            <a:r>
              <a:rPr lang="en-US" sz="1300" b="1" dirty="0">
                <a:solidFill>
                  <a:schemeClr val="tx1"/>
                </a:solidFill>
              </a:rPr>
              <a:t> </a:t>
            </a:r>
            <a:r>
              <a:rPr lang="ru-RU" sz="1300" b="1" dirty="0">
                <a:solidFill>
                  <a:schemeClr val="tx1"/>
                </a:solidFill>
              </a:rPr>
              <a:t>топливно-энергетических ресурсов</a:t>
            </a:r>
          </a:p>
        </p:txBody>
      </p:sp>
      <p:sp>
        <p:nvSpPr>
          <p:cNvPr id="63525" name="AutoShape 37"/>
          <p:cNvSpPr>
            <a:spLocks noChangeArrowheads="1"/>
          </p:cNvSpPr>
          <p:nvPr/>
        </p:nvSpPr>
        <p:spPr bwMode="auto">
          <a:xfrm>
            <a:off x="2268538" y="2565400"/>
            <a:ext cx="6480175" cy="287338"/>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200" b="1" dirty="0">
                <a:solidFill>
                  <a:schemeClr val="tx1"/>
                </a:solidFill>
              </a:rPr>
              <a:t>металлургическое производство и производство</a:t>
            </a:r>
            <a:r>
              <a:rPr lang="en-US" sz="1200" b="1" dirty="0">
                <a:solidFill>
                  <a:schemeClr val="tx1"/>
                </a:solidFill>
              </a:rPr>
              <a:t> </a:t>
            </a:r>
            <a:r>
              <a:rPr lang="ru-RU" sz="1200" b="1" dirty="0">
                <a:solidFill>
                  <a:schemeClr val="tx1"/>
                </a:solidFill>
              </a:rPr>
              <a:t>готовых металлических изделий</a:t>
            </a:r>
          </a:p>
        </p:txBody>
      </p:sp>
      <p:sp>
        <p:nvSpPr>
          <p:cNvPr id="63526" name="AutoShape 38"/>
          <p:cNvSpPr>
            <a:spLocks noChangeArrowheads="1"/>
          </p:cNvSpPr>
          <p:nvPr/>
        </p:nvSpPr>
        <p:spPr bwMode="auto">
          <a:xfrm>
            <a:off x="2268538" y="3284538"/>
            <a:ext cx="2374900"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химическое производство</a:t>
            </a:r>
          </a:p>
        </p:txBody>
      </p:sp>
      <p:sp>
        <p:nvSpPr>
          <p:cNvPr id="63527" name="AutoShape 39"/>
          <p:cNvSpPr>
            <a:spLocks noChangeArrowheads="1"/>
          </p:cNvSpPr>
          <p:nvPr/>
        </p:nvSpPr>
        <p:spPr bwMode="auto">
          <a:xfrm>
            <a:off x="2268538" y="3644900"/>
            <a:ext cx="3598862"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производство машин и оборудования</a:t>
            </a:r>
          </a:p>
        </p:txBody>
      </p:sp>
      <p:sp>
        <p:nvSpPr>
          <p:cNvPr id="63528" name="AutoShape 40"/>
          <p:cNvSpPr>
            <a:spLocks noChangeArrowheads="1"/>
          </p:cNvSpPr>
          <p:nvPr/>
        </p:nvSpPr>
        <p:spPr bwMode="auto">
          <a:xfrm>
            <a:off x="2268538" y="4005263"/>
            <a:ext cx="6407150" cy="287337"/>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200" b="1">
                <a:solidFill>
                  <a:schemeClr val="tx1"/>
                </a:solidFill>
              </a:rPr>
              <a:t>производство электрооборудования,</a:t>
            </a:r>
            <a:r>
              <a:rPr lang="en-US" sz="1200" b="1">
                <a:solidFill>
                  <a:schemeClr val="tx1"/>
                </a:solidFill>
              </a:rPr>
              <a:t> </a:t>
            </a:r>
            <a:r>
              <a:rPr lang="ru-RU" sz="1200" b="1">
                <a:solidFill>
                  <a:schemeClr val="tx1"/>
                </a:solidFill>
              </a:rPr>
              <a:t>электронного и оптического оборудования</a:t>
            </a:r>
          </a:p>
        </p:txBody>
      </p:sp>
      <p:sp>
        <p:nvSpPr>
          <p:cNvPr id="63529" name="AutoShape 41"/>
          <p:cNvSpPr>
            <a:spLocks noChangeArrowheads="1"/>
          </p:cNvSpPr>
          <p:nvPr/>
        </p:nvSpPr>
        <p:spPr bwMode="auto">
          <a:xfrm>
            <a:off x="2268538" y="2205038"/>
            <a:ext cx="5399087" cy="287337"/>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dirty="0">
                <a:solidFill>
                  <a:schemeClr val="tx1"/>
                </a:solidFill>
              </a:rPr>
              <a:t>производство и распределение электроэнергии,</a:t>
            </a:r>
            <a:r>
              <a:rPr lang="en-US" sz="1300" b="1" dirty="0">
                <a:solidFill>
                  <a:schemeClr val="tx1"/>
                </a:solidFill>
              </a:rPr>
              <a:t> </a:t>
            </a:r>
            <a:r>
              <a:rPr lang="ru-RU" sz="1300" b="1" dirty="0">
                <a:solidFill>
                  <a:schemeClr val="tx1"/>
                </a:solidFill>
              </a:rPr>
              <a:t>газа и воды</a:t>
            </a:r>
          </a:p>
        </p:txBody>
      </p:sp>
      <p:sp>
        <p:nvSpPr>
          <p:cNvPr id="63538" name="AutoShape 50"/>
          <p:cNvSpPr>
            <a:spLocks noChangeArrowheads="1"/>
          </p:cNvSpPr>
          <p:nvPr/>
        </p:nvSpPr>
        <p:spPr bwMode="auto">
          <a:xfrm>
            <a:off x="2268538" y="4724400"/>
            <a:ext cx="5616575" cy="287338"/>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производство пищевых продуктов, включая напитки и табак</a:t>
            </a:r>
          </a:p>
        </p:txBody>
      </p:sp>
      <p:sp>
        <p:nvSpPr>
          <p:cNvPr id="63539" name="AutoShape 51"/>
          <p:cNvSpPr>
            <a:spLocks noChangeArrowheads="1"/>
          </p:cNvSpPr>
          <p:nvPr/>
        </p:nvSpPr>
        <p:spPr bwMode="auto">
          <a:xfrm>
            <a:off x="2268538" y="5084763"/>
            <a:ext cx="5832475" cy="2889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производство прочих неметаллических минеральных продуктов</a:t>
            </a:r>
          </a:p>
        </p:txBody>
      </p:sp>
      <p:sp>
        <p:nvSpPr>
          <p:cNvPr id="63540" name="AutoShape 52"/>
          <p:cNvSpPr>
            <a:spLocks noChangeArrowheads="1"/>
          </p:cNvSpPr>
          <p:nvPr/>
        </p:nvSpPr>
        <p:spPr bwMode="auto">
          <a:xfrm>
            <a:off x="2268538" y="4365625"/>
            <a:ext cx="4824412" cy="287338"/>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ru-RU" sz="1300" b="1">
                <a:solidFill>
                  <a:schemeClr val="tx1"/>
                </a:solidFill>
              </a:rPr>
              <a:t>производство транспортных средств и оборудования</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3521"/>
                                        </p:tgtEl>
                                        <p:attrNameLst>
                                          <p:attrName>style.visibility</p:attrName>
                                        </p:attrNameLst>
                                      </p:cBhvr>
                                      <p:to>
                                        <p:strVal val="visible"/>
                                      </p:to>
                                    </p:set>
                                    <p:animEffect transition="in" filter="fade">
                                      <p:cBhvr>
                                        <p:cTn id="7" dur="1000"/>
                                        <p:tgtEl>
                                          <p:spTgt spid="63521"/>
                                        </p:tgtEl>
                                      </p:cBhvr>
                                    </p:animEffect>
                                    <p:anim calcmode="lin" valueType="num">
                                      <p:cBhvr>
                                        <p:cTn id="8" dur="1000" fill="hold"/>
                                        <p:tgtEl>
                                          <p:spTgt spid="63521"/>
                                        </p:tgtEl>
                                        <p:attrNameLst>
                                          <p:attrName>style.rotation</p:attrName>
                                        </p:attrNameLst>
                                      </p:cBhvr>
                                      <p:tavLst>
                                        <p:tav tm="0">
                                          <p:val>
                                            <p:fltVal val="720"/>
                                          </p:val>
                                        </p:tav>
                                        <p:tav tm="100000">
                                          <p:val>
                                            <p:fltVal val="0"/>
                                          </p:val>
                                        </p:tav>
                                      </p:tavLst>
                                    </p:anim>
                                    <p:anim calcmode="lin" valueType="num">
                                      <p:cBhvr>
                                        <p:cTn id="9" dur="1000" fill="hold"/>
                                        <p:tgtEl>
                                          <p:spTgt spid="63521"/>
                                        </p:tgtEl>
                                        <p:attrNameLst>
                                          <p:attrName>ppt_h</p:attrName>
                                        </p:attrNameLst>
                                      </p:cBhvr>
                                      <p:tavLst>
                                        <p:tav tm="0">
                                          <p:val>
                                            <p:fltVal val="0"/>
                                          </p:val>
                                        </p:tav>
                                        <p:tav tm="100000">
                                          <p:val>
                                            <p:strVal val="#ppt_h"/>
                                          </p:val>
                                        </p:tav>
                                      </p:tavLst>
                                    </p:anim>
                                    <p:anim calcmode="lin" valueType="num">
                                      <p:cBhvr>
                                        <p:cTn id="10" dur="1000" fill="hold"/>
                                        <p:tgtEl>
                                          <p:spTgt spid="63521"/>
                                        </p:tgtEl>
                                        <p:attrNameLst>
                                          <p:attrName>ppt_w</p:attrName>
                                        </p:attrNameLst>
                                      </p:cBhvr>
                                      <p:tavLst>
                                        <p:tav tm="0">
                                          <p:val>
                                            <p:fltVal val="0"/>
                                          </p:val>
                                        </p:tav>
                                        <p:tav tm="100000">
                                          <p:val>
                                            <p:strVal val="#ppt_w"/>
                                          </p:val>
                                        </p:tav>
                                      </p:tavLst>
                                    </p:anim>
                                  </p:childTnLst>
                                </p:cTn>
                              </p:par>
                              <p:par>
                                <p:cTn id="11" presetID="55" presetClass="entr" presetSubtype="0" fill="hold" grpId="0" nodeType="withEffect">
                                  <p:stCondLst>
                                    <p:cond delay="0"/>
                                  </p:stCondLst>
                                  <p:childTnLst>
                                    <p:set>
                                      <p:cBhvr>
                                        <p:cTn id="12" dur="1" fill="hold">
                                          <p:stCondLst>
                                            <p:cond delay="0"/>
                                          </p:stCondLst>
                                        </p:cTn>
                                        <p:tgtEl>
                                          <p:spTgt spid="63512"/>
                                        </p:tgtEl>
                                        <p:attrNameLst>
                                          <p:attrName>style.visibility</p:attrName>
                                        </p:attrNameLst>
                                      </p:cBhvr>
                                      <p:to>
                                        <p:strVal val="visible"/>
                                      </p:to>
                                    </p:set>
                                    <p:anim calcmode="lin" valueType="num">
                                      <p:cBhvr>
                                        <p:cTn id="13" dur="1000" fill="hold"/>
                                        <p:tgtEl>
                                          <p:spTgt spid="63512"/>
                                        </p:tgtEl>
                                        <p:attrNameLst>
                                          <p:attrName>ppt_w</p:attrName>
                                        </p:attrNameLst>
                                      </p:cBhvr>
                                      <p:tavLst>
                                        <p:tav tm="0">
                                          <p:val>
                                            <p:strVal val="#ppt_w*0.70"/>
                                          </p:val>
                                        </p:tav>
                                        <p:tav tm="100000">
                                          <p:val>
                                            <p:strVal val="#ppt_w"/>
                                          </p:val>
                                        </p:tav>
                                      </p:tavLst>
                                    </p:anim>
                                    <p:anim calcmode="lin" valueType="num">
                                      <p:cBhvr>
                                        <p:cTn id="14" dur="1000" fill="hold"/>
                                        <p:tgtEl>
                                          <p:spTgt spid="63512"/>
                                        </p:tgtEl>
                                        <p:attrNameLst>
                                          <p:attrName>ppt_h</p:attrName>
                                        </p:attrNameLst>
                                      </p:cBhvr>
                                      <p:tavLst>
                                        <p:tav tm="0">
                                          <p:val>
                                            <p:strVal val="#ppt_h"/>
                                          </p:val>
                                        </p:tav>
                                        <p:tav tm="100000">
                                          <p:val>
                                            <p:strVal val="#ppt_h"/>
                                          </p:val>
                                        </p:tav>
                                      </p:tavLst>
                                    </p:anim>
                                    <p:animEffect transition="in" filter="fade">
                                      <p:cBhvr>
                                        <p:cTn id="15" dur="1000"/>
                                        <p:tgtEl>
                                          <p:spTgt spid="63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2" grpId="0"/>
      <p:bldP spid="635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fontAlgn="auto" hangingPunct="1">
              <a:spcAft>
                <a:spcPts val="0"/>
              </a:spcAft>
              <a:defRPr/>
            </a:pPr>
            <a:r>
              <a:rPr lang="ru-RU" sz="2800" b="1" dirty="0" smtClean="0">
                <a:latin typeface="Times New Roman" pitchFamily="18" charset="0"/>
                <a:cs typeface="Times New Roman" pitchFamily="18" charset="0"/>
              </a:rPr>
              <a:t>Трудности учащихся:</a:t>
            </a:r>
          </a:p>
        </p:txBody>
      </p:sp>
      <p:sp>
        <p:nvSpPr>
          <p:cNvPr id="18435" name="Содержимое 2"/>
          <p:cNvSpPr>
            <a:spLocks noGrp="1"/>
          </p:cNvSpPr>
          <p:nvPr>
            <p:ph idx="1"/>
          </p:nvPr>
        </p:nvSpPr>
        <p:spPr/>
        <p:txBody>
          <a:bodyPr/>
          <a:lstStyle/>
          <a:p>
            <a:pPr algn="just" eaLnBrk="1" hangingPunct="1">
              <a:buFont typeface="Franklin Gothic Book" pitchFamily="34" charset="0"/>
              <a:buChar char="●"/>
            </a:pPr>
            <a:r>
              <a:rPr lang="ru-RU" sz="2400" smtClean="0"/>
              <a:t> </a:t>
            </a:r>
            <a:r>
              <a:rPr lang="ru-RU" sz="2400" smtClean="0">
                <a:latin typeface="Times New Roman" pitchFamily="18" charset="0"/>
                <a:cs typeface="Times New Roman" pitchFamily="18" charset="0"/>
              </a:rPr>
              <a:t>намечать ведущие и текущие (промежуточные) цели и задачи;</a:t>
            </a:r>
          </a:p>
          <a:p>
            <a:pPr algn="just" eaLnBrk="1" hangingPunct="1">
              <a:buFont typeface="Franklin Gothic Book" pitchFamily="34" charset="0"/>
              <a:buChar char="●"/>
            </a:pPr>
            <a:r>
              <a:rPr lang="ru-RU" sz="2400" smtClean="0">
                <a:latin typeface="Times New Roman" pitchFamily="18" charset="0"/>
                <a:cs typeface="Times New Roman" pitchFamily="18" charset="0"/>
              </a:rPr>
              <a:t>искать пути их решения, выбирая оптимальный при наличии альтернативы;</a:t>
            </a:r>
          </a:p>
          <a:p>
            <a:pPr algn="just" eaLnBrk="1" hangingPunct="1">
              <a:buFont typeface="Franklin Gothic Book" pitchFamily="34" charset="0"/>
              <a:buChar char="●"/>
            </a:pPr>
            <a:r>
              <a:rPr lang="ru-RU" sz="2400" smtClean="0">
                <a:latin typeface="Times New Roman" pitchFamily="18" charset="0"/>
                <a:cs typeface="Times New Roman" pitchFamily="18" charset="0"/>
              </a:rPr>
              <a:t>  осуществлять и аргументировать выбор;</a:t>
            </a:r>
          </a:p>
          <a:p>
            <a:pPr algn="just" eaLnBrk="1" hangingPunct="1">
              <a:buFont typeface="Franklin Gothic Book" pitchFamily="34" charset="0"/>
              <a:buChar char="●"/>
            </a:pPr>
            <a:r>
              <a:rPr lang="ru-RU" sz="2400" smtClean="0">
                <a:latin typeface="Times New Roman" pitchFamily="18" charset="0"/>
                <a:cs typeface="Times New Roman" pitchFamily="18" charset="0"/>
              </a:rPr>
              <a:t>предусмотреть последствия выбора;</a:t>
            </a:r>
          </a:p>
          <a:p>
            <a:pPr algn="just" eaLnBrk="1" hangingPunct="1">
              <a:buFont typeface="Franklin Gothic Book" pitchFamily="34" charset="0"/>
              <a:buChar char="●"/>
            </a:pPr>
            <a:r>
              <a:rPr lang="ru-RU" sz="2400" smtClean="0">
                <a:latin typeface="Times New Roman" pitchFamily="18" charset="0"/>
                <a:cs typeface="Times New Roman" pitchFamily="18" charset="0"/>
              </a:rPr>
              <a:t> действовать самостоятельно (без подсказки);</a:t>
            </a:r>
          </a:p>
          <a:p>
            <a:pPr algn="just" eaLnBrk="1" hangingPunct="1">
              <a:buFont typeface="Franklin Gothic Book" pitchFamily="34" charset="0"/>
              <a:buChar char="●"/>
            </a:pPr>
            <a:r>
              <a:rPr lang="ru-RU" sz="2400" smtClean="0">
                <a:latin typeface="Times New Roman" pitchFamily="18" charset="0"/>
                <a:cs typeface="Times New Roman" pitchFamily="18" charset="0"/>
              </a:rPr>
              <a:t>  сравнивать полученное с требуемым;</a:t>
            </a:r>
          </a:p>
          <a:p>
            <a:pPr algn="just" eaLnBrk="1" hangingPunct="1">
              <a:buFont typeface="Franklin Gothic Book" pitchFamily="34" charset="0"/>
              <a:buChar char="●"/>
            </a:pPr>
            <a:r>
              <a:rPr lang="ru-RU" sz="2400" smtClean="0">
                <a:latin typeface="Times New Roman" pitchFamily="18" charset="0"/>
                <a:cs typeface="Times New Roman" pitchFamily="18" charset="0"/>
              </a:rPr>
              <a:t>объективно оценивать процесс (саму деятельность) и результат проектирования.</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eaLnBrk="1" fontAlgn="auto" hangingPunct="1">
              <a:spcAft>
                <a:spcPts val="0"/>
              </a:spcAft>
              <a:defRPr/>
            </a:pPr>
            <a:r>
              <a:rPr lang="ru-RU" sz="2800" b="1" dirty="0" smtClean="0">
                <a:latin typeface="Times New Roman" pitchFamily="18" charset="0"/>
                <a:cs typeface="Times New Roman" pitchFamily="18" charset="0"/>
              </a:rPr>
              <a:t>Преподаватель в проектной деятельности</a:t>
            </a:r>
          </a:p>
        </p:txBody>
      </p:sp>
      <p:sp>
        <p:nvSpPr>
          <p:cNvPr id="3" name="Содержимое 2"/>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1. Самое сложное для преподавателя в ходе проектирования - это роль независимого консультанта. Трудно удержаться от подсказок, особенно если педагог видит, что учащиеся выполняют что-то неверно.</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2. Возможно проведение семинара - консультации для коллективного и обобщенного рассмотрения проблемы, возникающей у значительного количества обучающих.</a:t>
            </a:r>
          </a:p>
          <a:p>
            <a:pPr algn="just" eaLnBrk="1" fontAlgn="auto" hangingPunct="1">
              <a:spcAft>
                <a:spcPts val="0"/>
              </a:spcAft>
              <a:buFont typeface="Arial" pitchFamily="34" charset="0"/>
              <a:buNone/>
              <a:defRPr/>
            </a:pPr>
            <a:endParaRPr lang="ru-RU"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92696"/>
            <a:ext cx="8352929" cy="1728192"/>
          </a:xfrm>
        </p:spPr>
        <p:txBody>
          <a:bodyPr rtlCol="0">
            <a:normAutofit/>
          </a:bodyPr>
          <a:lstStyle/>
          <a:p>
            <a:pPr algn="just" eaLnBrk="1" fontAlgn="auto" hangingPunct="1">
              <a:spcAft>
                <a:spcPts val="0"/>
              </a:spcAft>
              <a:buFont typeface="Arial" pitchFamily="34" charset="0"/>
              <a:buNone/>
              <a:defRPr/>
            </a:pPr>
            <a:r>
              <a:rPr lang="ru-RU" sz="2400" dirty="0" smtClean="0">
                <a:latin typeface="Times New Roman" pitchFamily="18" charset="0"/>
                <a:cs typeface="Times New Roman" pitchFamily="18" charset="0"/>
              </a:rPr>
              <a:t>Реализация метода проектов и исследовательского метода на практике ведет к изменению позиции преподавателя. </a:t>
            </a:r>
          </a:p>
          <a:p>
            <a:pPr algn="just" eaLnBrk="1" fontAlgn="auto" hangingPunct="1">
              <a:spcAft>
                <a:spcPts val="0"/>
              </a:spcAft>
              <a:buFont typeface="Arial" pitchFamily="34" charset="0"/>
              <a:buNone/>
              <a:defRPr/>
            </a:pPr>
            <a:r>
              <a:rPr lang="ru-RU" sz="2400" dirty="0" smtClean="0">
                <a:latin typeface="Times New Roman" pitchFamily="18" charset="0"/>
                <a:cs typeface="Times New Roman" pitchFamily="18" charset="0"/>
              </a:rPr>
              <a:t>Из носителя готовых знаний он превращается в организатора познавательной деятельности обучающихся. </a:t>
            </a:r>
          </a:p>
        </p:txBody>
      </p:sp>
      <p:pic>
        <p:nvPicPr>
          <p:cNvPr id="4" name="Рисунок 3" descr="05-economic_023.jpg"/>
          <p:cNvPicPr>
            <a:picLocks noChangeAspect="1"/>
          </p:cNvPicPr>
          <p:nvPr/>
        </p:nvPicPr>
        <p:blipFill>
          <a:blip r:embed="rId2" cstate="print"/>
          <a:srcRect l="8186" t="13847" r="8186" b="1332"/>
          <a:stretch>
            <a:fillRect/>
          </a:stretch>
        </p:blipFill>
        <p:spPr>
          <a:xfrm>
            <a:off x="827584" y="2852936"/>
            <a:ext cx="2304256" cy="3513990"/>
          </a:xfrm>
          <a:prstGeom prst="rect">
            <a:avLst/>
          </a:prstGeom>
        </p:spPr>
      </p:pic>
      <p:sp>
        <p:nvSpPr>
          <p:cNvPr id="5" name="Прямоугольник 4"/>
          <p:cNvSpPr/>
          <p:nvPr/>
        </p:nvSpPr>
        <p:spPr>
          <a:xfrm>
            <a:off x="3563888" y="2492896"/>
            <a:ext cx="4968552" cy="3785652"/>
          </a:xfrm>
          <a:prstGeom prst="rect">
            <a:avLst/>
          </a:prstGeom>
        </p:spPr>
        <p:txBody>
          <a:bodyPr wrap="square">
            <a:spAutoFit/>
          </a:bodyPr>
          <a:lstStyle/>
          <a:p>
            <a:pPr algn="just" eaLnBrk="1" fontAlgn="auto" hangingPunct="1">
              <a:spcAft>
                <a:spcPts val="0"/>
              </a:spcAft>
              <a:buFont typeface="Arial" pitchFamily="34" charset="0"/>
              <a:buNone/>
              <a:defRPr/>
            </a:pPr>
            <a:r>
              <a:rPr lang="ru-RU" sz="2400" dirty="0" smtClean="0">
                <a:latin typeface="Times New Roman" pitchFamily="18" charset="0"/>
                <a:cs typeface="Times New Roman" pitchFamily="18" charset="0"/>
              </a:rPr>
              <a:t>Изменяется и психологический климат на уроке, так как преподавателю приходится переориентировать свою учебно-воспитательную работу и работу обучающихся на разнообразные виды самостоятельной деятельности, на приоритет деятельности исследовательского, поискового, творческого характера.</a:t>
            </a:r>
          </a:p>
        </p:txBody>
      </p:sp>
      <p:sp>
        <p:nvSpPr>
          <p:cNvPr id="7" name="Прямоугольник 6"/>
          <p:cNvSpPr/>
          <p:nvPr/>
        </p:nvSpPr>
        <p:spPr>
          <a:xfrm>
            <a:off x="3923928" y="260648"/>
            <a:ext cx="1198020" cy="461665"/>
          </a:xfrm>
          <a:prstGeom prst="rect">
            <a:avLst/>
          </a:prstGeom>
        </p:spPr>
        <p:txBody>
          <a:bodyPr wrap="none">
            <a:spAutoFit/>
          </a:bodyPr>
          <a:lstStyle/>
          <a:p>
            <a:r>
              <a:rPr lang="ru-RU" sz="2400" b="1" dirty="0" smtClean="0">
                <a:latin typeface="Times New Roman" pitchFamily="18" charset="0"/>
                <a:cs typeface="Times New Roman" pitchFamily="18" charset="0"/>
              </a:rPr>
              <a:t>Вывод:</a:t>
            </a:r>
            <a:endParaRPr lang="ru-RU" sz="24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404664"/>
            <a:ext cx="7776864" cy="3970318"/>
          </a:xfrm>
          <a:prstGeom prst="rect">
            <a:avLst/>
          </a:prstGeom>
        </p:spPr>
        <p:txBody>
          <a:bodyPr wrap="square">
            <a:spAutoFit/>
          </a:bodyPr>
          <a:lstStyle/>
          <a:p>
            <a:pPr algn="ctr"/>
            <a:r>
              <a:rPr lang="ru-RU" b="1" dirty="0" smtClean="0">
                <a:latin typeface="Times New Roman" pitchFamily="18" charset="0"/>
                <a:cs typeface="Times New Roman" pitchFamily="18" charset="0"/>
              </a:rPr>
              <a:t>Литература:</a:t>
            </a:r>
          </a:p>
          <a:p>
            <a:pPr algn="just"/>
            <a:r>
              <a:rPr lang="ru-RU" dirty="0" smtClean="0">
                <a:latin typeface="Times New Roman" pitchFamily="18" charset="0"/>
                <a:cs typeface="Times New Roman" pitchFamily="18" charset="0"/>
              </a:rPr>
              <a:t>1.   Леонтович А.В. Исследовательская деятельность как способ формирования мировоззрения. // Народное образование, № 10, 1999.</a:t>
            </a:r>
          </a:p>
          <a:p>
            <a:pPr algn="just"/>
            <a:r>
              <a:rPr lang="ru-RU" dirty="0" smtClean="0">
                <a:latin typeface="Times New Roman" pitchFamily="18" charset="0"/>
                <a:cs typeface="Times New Roman" pitchFamily="18" charset="0"/>
              </a:rPr>
              <a:t>2.   Новые педагогические и информационные технологии в системе образования / под ред. Е.С. Полат-М.:2000</a:t>
            </a:r>
          </a:p>
          <a:p>
            <a:pPr algn="just"/>
            <a:r>
              <a:rPr lang="ru-RU" dirty="0" smtClean="0">
                <a:latin typeface="Times New Roman" pitchFamily="18" charset="0"/>
                <a:cs typeface="Times New Roman" pitchFamily="18" charset="0"/>
              </a:rPr>
              <a:t>3.   Пахомова Н.Ю. Проектное обучение — что это? // Методист, №1, 2004. - с. 42.</a:t>
            </a:r>
          </a:p>
          <a:p>
            <a:pPr algn="just"/>
            <a:r>
              <a:rPr lang="ru-RU" dirty="0" smtClean="0">
                <a:latin typeface="Times New Roman" pitchFamily="18" charset="0"/>
                <a:cs typeface="Times New Roman" pitchFamily="18" charset="0"/>
              </a:rPr>
              <a:t>4.   Развитие исследовательской деятельности учащихся. Методический сборник. — М.: Народное образование, 2001. — 272 с.</a:t>
            </a:r>
          </a:p>
          <a:p>
            <a:pPr algn="just"/>
            <a:r>
              <a:rPr lang="ru-RU" dirty="0" smtClean="0">
                <a:latin typeface="Times New Roman" pitchFamily="18" charset="0"/>
                <a:cs typeface="Times New Roman" pitchFamily="18" charset="0"/>
              </a:rPr>
              <a:t>5. </a:t>
            </a:r>
            <a:r>
              <a:rPr lang="en-US" dirty="0" smtClean="0">
                <a:latin typeface="Times New Roman" pitchFamily="18" charset="0"/>
                <a:cs typeface="Times New Roman" pitchFamily="18" charset="0"/>
              </a:rPr>
              <a:t>http://metod.sch61.edusite.ru/p17aa1.html</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6. http://www.edc.samara.ru/~school82/proekt_dejat.htm</a:t>
            </a: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p:txBody>
      </p:sp>
    </p:spTree>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normAutofit/>
          </a:bodyPr>
          <a:lstStyle/>
          <a:p>
            <a:pPr eaLnBrk="1" fontAlgn="auto" hangingPunct="1">
              <a:spcAft>
                <a:spcPts val="0"/>
              </a:spcAft>
              <a:defRPr/>
            </a:pPr>
            <a:r>
              <a:rPr lang="ru-RU" sz="2800" b="1" dirty="0" smtClean="0">
                <a:latin typeface="Times New Roman" pitchFamily="18" charset="0"/>
                <a:cs typeface="Times New Roman" pitchFamily="18" charset="0"/>
              </a:rPr>
              <a:t>В данной работе  преследуются следующие цели:</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p:txBody>
      </p:sp>
      <p:sp>
        <p:nvSpPr>
          <p:cNvPr id="12291" name="Содержимое 2"/>
          <p:cNvSpPr>
            <a:spLocks noGrp="1"/>
          </p:cNvSpPr>
          <p:nvPr>
            <p:ph idx="1"/>
          </p:nvPr>
        </p:nvSpPr>
        <p:spPr>
          <a:xfrm>
            <a:off x="467544" y="1196752"/>
            <a:ext cx="8258175" cy="1756792"/>
          </a:xfrm>
        </p:spPr>
        <p:txBody>
          <a:bodyPr/>
          <a:lstStyle/>
          <a:p>
            <a:pPr marL="0" indent="15875" algn="just" eaLnBrk="1" hangingPunct="1">
              <a:buFont typeface="Arial" charset="0"/>
              <a:buNone/>
            </a:pPr>
            <a:r>
              <a:rPr lang="ru-RU" dirty="0" smtClean="0">
                <a:latin typeface="Times New Roman" pitchFamily="18" charset="0"/>
                <a:cs typeface="Times New Roman" pitchFamily="18" charset="0"/>
              </a:rPr>
              <a:t>Показать возможности использования методов проектов в профессиональной деятельности преподавателя экономики.</a:t>
            </a:r>
          </a:p>
          <a:p>
            <a:pPr eaLnBrk="1" hangingPunct="1">
              <a:buFont typeface="Wingdings 2" pitchFamily="18" charset="2"/>
              <a:buNone/>
            </a:pPr>
            <a:endParaRPr lang="ru-RU" dirty="0" smtClean="0"/>
          </a:p>
        </p:txBody>
      </p:sp>
      <p:pic>
        <p:nvPicPr>
          <p:cNvPr id="4" name="Рисунок 3" descr="EkAPK-1.jpg"/>
          <p:cNvPicPr>
            <a:picLocks noChangeAspect="1"/>
          </p:cNvPicPr>
          <p:nvPr/>
        </p:nvPicPr>
        <p:blipFill>
          <a:blip r:embed="rId2" cstate="print"/>
          <a:stretch>
            <a:fillRect/>
          </a:stretch>
        </p:blipFill>
        <p:spPr>
          <a:xfrm>
            <a:off x="2195736" y="3068960"/>
            <a:ext cx="4176464" cy="3132348"/>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67544" y="332656"/>
            <a:ext cx="8229600" cy="648072"/>
          </a:xfrm>
        </p:spPr>
        <p:txBody>
          <a:bodyPr/>
          <a:lstStyle/>
          <a:p>
            <a:pPr eaLnBrk="1" fontAlgn="auto" hangingPunct="1">
              <a:spcAft>
                <a:spcPts val="0"/>
              </a:spcAft>
              <a:defRPr/>
            </a:pPr>
            <a:r>
              <a:rPr lang="ru-RU" sz="2800" b="1" dirty="0" smtClean="0">
                <a:latin typeface="Times New Roman" pitchFamily="18" charset="0"/>
                <a:cs typeface="Times New Roman" pitchFamily="18" charset="0"/>
              </a:rPr>
              <a:t>Преимущества этой технологии : </a:t>
            </a:r>
          </a:p>
        </p:txBody>
      </p:sp>
      <p:sp>
        <p:nvSpPr>
          <p:cNvPr id="3" name="Содержимое 2"/>
          <p:cNvSpPr>
            <a:spLocks noGrp="1"/>
          </p:cNvSpPr>
          <p:nvPr>
            <p:ph idx="1"/>
          </p:nvPr>
        </p:nvSpPr>
        <p:spPr>
          <a:xfrm>
            <a:off x="395536" y="1124744"/>
            <a:ext cx="4320480" cy="4525963"/>
          </a:xfrm>
        </p:spPr>
        <p:txBody>
          <a:bodyPr rtlCol="0">
            <a:normAutofit fontScale="85000" lnSpcReduction="10000"/>
          </a:bodyPr>
          <a:lstStyle/>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энтузиазм в работе,</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 заинтересованность обучаемых, </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связь с реальной жизнью, </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научная пытливость,</a:t>
            </a:r>
          </a:p>
          <a:p>
            <a:pPr algn="just"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умение работать в группе, </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самоконтроль, </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лучшая закрепленность знаний, </a:t>
            </a:r>
          </a:p>
          <a:p>
            <a:pPr eaLnBrk="1" fontAlgn="auto" hangingPunct="1">
              <a:spcAft>
                <a:spcPts val="0"/>
              </a:spcAft>
              <a:buFont typeface="Arial" pitchFamily="34" charset="0"/>
              <a:buChar char="•"/>
              <a:defRPr/>
            </a:pPr>
            <a:r>
              <a:rPr lang="ru-RU" sz="3000" dirty="0" smtClean="0">
                <a:latin typeface="Times New Roman" pitchFamily="18" charset="0"/>
                <a:cs typeface="Times New Roman" pitchFamily="18" charset="0"/>
              </a:rPr>
              <a:t>дисциплинированность.</a:t>
            </a:r>
          </a:p>
          <a:p>
            <a:pPr eaLnBrk="1" fontAlgn="auto" hangingPunct="1">
              <a:spcAft>
                <a:spcPts val="0"/>
              </a:spcAft>
              <a:buFont typeface="Arial" pitchFamily="34" charset="0"/>
              <a:buChar char="•"/>
              <a:defRPr/>
            </a:pPr>
            <a:endParaRPr lang="ru-RU" dirty="0" smtClean="0"/>
          </a:p>
        </p:txBody>
      </p:sp>
      <p:pic>
        <p:nvPicPr>
          <p:cNvPr id="4" name="Рисунок 3" descr="151854285.jpg"/>
          <p:cNvPicPr>
            <a:picLocks noChangeAspect="1"/>
          </p:cNvPicPr>
          <p:nvPr/>
        </p:nvPicPr>
        <p:blipFill>
          <a:blip r:embed="rId2" cstate="print"/>
          <a:stretch>
            <a:fillRect/>
          </a:stretch>
        </p:blipFill>
        <p:spPr>
          <a:xfrm>
            <a:off x="4644008" y="1124744"/>
            <a:ext cx="4320480" cy="504056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eaLnBrk="1" fontAlgn="auto" hangingPunct="1">
              <a:spcAft>
                <a:spcPts val="0"/>
              </a:spcAft>
              <a:defRPr/>
            </a:pPr>
            <a:r>
              <a:rPr lang="ru-RU" sz="2800" b="1" dirty="0" smtClean="0">
                <a:latin typeface="Times New Roman" pitchFamily="18" charset="0"/>
                <a:cs typeface="Times New Roman" pitchFamily="18" charset="0"/>
              </a:rPr>
              <a:t>Этапы выполнения проекта</a:t>
            </a:r>
            <a:br>
              <a:rPr lang="ru-RU" sz="2800" b="1" dirty="0" smtClean="0">
                <a:latin typeface="Times New Roman" pitchFamily="18" charset="0"/>
                <a:cs typeface="Times New Roman" pitchFamily="18" charset="0"/>
              </a:rPr>
            </a:br>
            <a:endParaRPr lang="ru-RU" sz="2800" b="1" dirty="0" smtClean="0">
              <a:latin typeface="Times New Roman" pitchFamily="18" charset="0"/>
              <a:cs typeface="Times New Roman" pitchFamily="18" charset="0"/>
            </a:endParaRPr>
          </a:p>
        </p:txBody>
      </p:sp>
      <p:sp>
        <p:nvSpPr>
          <p:cNvPr id="17411" name="Содержимое 2"/>
          <p:cNvSpPr>
            <a:spLocks noGrp="1"/>
          </p:cNvSpPr>
          <p:nvPr>
            <p:ph idx="1"/>
          </p:nvPr>
        </p:nvSpPr>
        <p:spPr>
          <a:xfrm>
            <a:off x="457200" y="1000125"/>
            <a:ext cx="8229600" cy="5126038"/>
          </a:xfrm>
        </p:spPr>
        <p:txBody>
          <a:bodyPr/>
          <a:lstStyle/>
          <a:p>
            <a:pPr algn="just" eaLnBrk="1" hangingPunct="1">
              <a:buFont typeface="Arial" charset="0"/>
              <a:buNone/>
            </a:pPr>
            <a:r>
              <a:rPr lang="ru-RU" sz="2000" dirty="0" smtClean="0">
                <a:solidFill>
                  <a:srgbClr val="FF0000"/>
                </a:solidFill>
                <a:latin typeface="Times New Roman" pitchFamily="18" charset="0"/>
                <a:cs typeface="Times New Roman" pitchFamily="18" charset="0"/>
              </a:rPr>
              <a:t>1. Начинание </a:t>
            </a:r>
            <a:r>
              <a:rPr lang="ru-RU" sz="2000" dirty="0" smtClean="0">
                <a:latin typeface="Times New Roman" pitchFamily="18" charset="0"/>
                <a:cs typeface="Times New Roman" pitchFamily="18" charset="0"/>
              </a:rPr>
              <a:t>- определение     темы, уточнение целей, выбор рабочей группы</a:t>
            </a:r>
          </a:p>
          <a:p>
            <a:pPr algn="just" eaLnBrk="1" hangingPunct="1">
              <a:buFont typeface="Arial" charset="0"/>
              <a:buNone/>
            </a:pPr>
            <a:r>
              <a:rPr lang="ru-RU" sz="2000" dirty="0" smtClean="0">
                <a:solidFill>
                  <a:srgbClr val="FF0000"/>
                </a:solidFill>
                <a:latin typeface="Times New Roman" pitchFamily="18" charset="0"/>
                <a:cs typeface="Times New Roman" pitchFamily="18" charset="0"/>
              </a:rPr>
              <a:t>2. Планирование </a:t>
            </a:r>
            <a:r>
              <a:rPr lang="ru-RU" sz="2000" dirty="0" smtClean="0">
                <a:latin typeface="Times New Roman" pitchFamily="18" charset="0"/>
                <a:cs typeface="Times New Roman" pitchFamily="18" charset="0"/>
              </a:rPr>
              <a:t>- анализ проблемы, определение источников информации,     постановка задач и выбор критериев оценки результатов,    распределение ролей в команде</a:t>
            </a:r>
          </a:p>
          <a:p>
            <a:pPr algn="just" eaLnBrk="1" hangingPunct="1">
              <a:buFont typeface="Arial" charset="0"/>
              <a:buNone/>
            </a:pPr>
            <a:r>
              <a:rPr lang="ru-RU" sz="2000" dirty="0" smtClean="0">
                <a:solidFill>
                  <a:srgbClr val="FF0000"/>
                </a:solidFill>
                <a:latin typeface="Times New Roman" pitchFamily="18" charset="0"/>
                <a:cs typeface="Times New Roman" pitchFamily="18" charset="0"/>
              </a:rPr>
              <a:t>3. Принятие решения - </a:t>
            </a:r>
            <a:r>
              <a:rPr lang="ru-RU" sz="2000" dirty="0" smtClean="0">
                <a:latin typeface="Times New Roman" pitchFamily="18" charset="0"/>
                <a:cs typeface="Times New Roman" pitchFamily="18" charset="0"/>
              </a:rPr>
              <a:t>сбор и уточнение информации, обсуждение альтернатив («мозговой штурм»), выбор оптимального варианта, уточнение планов деятельности</a:t>
            </a:r>
          </a:p>
          <a:p>
            <a:pPr algn="just" eaLnBrk="1" hangingPunct="1">
              <a:buFont typeface="Arial" charset="0"/>
              <a:buNone/>
            </a:pPr>
            <a:r>
              <a:rPr lang="ru-RU" sz="2000" dirty="0" smtClean="0">
                <a:solidFill>
                  <a:srgbClr val="FF0000"/>
                </a:solidFill>
                <a:latin typeface="Times New Roman" pitchFamily="18" charset="0"/>
                <a:cs typeface="Times New Roman" pitchFamily="18" charset="0"/>
              </a:rPr>
              <a:t>4. Выполнение проекта</a:t>
            </a:r>
            <a:endParaRPr lang="ru-RU" sz="2000" dirty="0" smtClean="0">
              <a:latin typeface="Times New Roman" pitchFamily="18" charset="0"/>
              <a:cs typeface="Times New Roman" pitchFamily="18" charset="0"/>
            </a:endParaRPr>
          </a:p>
          <a:p>
            <a:pPr algn="just" eaLnBrk="1" hangingPunct="1">
              <a:buFont typeface="Arial" charset="0"/>
              <a:buNone/>
            </a:pPr>
            <a:r>
              <a:rPr lang="ru-RU" sz="2000" dirty="0" smtClean="0">
                <a:solidFill>
                  <a:srgbClr val="FF0000"/>
                </a:solidFill>
                <a:latin typeface="Times New Roman" pitchFamily="18" charset="0"/>
                <a:cs typeface="Times New Roman" pitchFamily="18" charset="0"/>
              </a:rPr>
              <a:t>5. Оценка результатов - </a:t>
            </a:r>
            <a:r>
              <a:rPr lang="ru-RU" sz="2000" dirty="0" smtClean="0">
                <a:latin typeface="Times New Roman" pitchFamily="18" charset="0"/>
                <a:cs typeface="Times New Roman" pitchFamily="18" charset="0"/>
              </a:rPr>
              <a:t>анализ выполнения проекта, достигнутых результатов (успехов и неудач) и причин этого, анализ достижения поставленной цели</a:t>
            </a:r>
          </a:p>
          <a:p>
            <a:pPr algn="just" eaLnBrk="1" hangingPunct="1">
              <a:buFont typeface="Arial" charset="0"/>
              <a:buNone/>
            </a:pPr>
            <a:r>
              <a:rPr lang="ru-RU" sz="2000" dirty="0" smtClean="0">
                <a:solidFill>
                  <a:srgbClr val="FF0000"/>
                </a:solidFill>
                <a:latin typeface="Times New Roman" pitchFamily="18" charset="0"/>
                <a:cs typeface="Times New Roman" pitchFamily="18" charset="0"/>
              </a:rPr>
              <a:t>6. Защита   проекта - </a:t>
            </a:r>
            <a:r>
              <a:rPr lang="ru-RU" sz="2000" dirty="0" smtClean="0">
                <a:latin typeface="Times New Roman" pitchFamily="18" charset="0"/>
                <a:cs typeface="Times New Roman" pitchFamily="18" charset="0"/>
              </a:rPr>
              <a:t>подготовка доклада, обоснование процесса проектирования, объяснение полученных результатов, коллективная защита проекта, оценка.</a:t>
            </a:r>
          </a:p>
          <a:p>
            <a:pPr eaLnBrk="1" hangingPunct="1">
              <a:buFont typeface="Arial" charset="0"/>
              <a:buNone/>
            </a:pPr>
            <a:endParaRPr lang="ru-RU" sz="1800" dirty="0" smtClean="0"/>
          </a:p>
          <a:p>
            <a:pPr eaLnBrk="1" hangingPunct="1">
              <a:buFont typeface="Arial" charset="0"/>
              <a:buNone/>
            </a:pPr>
            <a:endParaRPr lang="ru-RU" sz="1800" dirty="0" smtClean="0"/>
          </a:p>
          <a:p>
            <a:pPr eaLnBrk="1" hangingPunct="1">
              <a:buFont typeface="Arial" charset="0"/>
              <a:buNone/>
            </a:pPr>
            <a:endParaRPr lang="ru-RU" sz="1800" dirty="0" smtClean="0"/>
          </a:p>
          <a:p>
            <a:pPr eaLnBrk="1" hangingPunct="1">
              <a:buFont typeface="Arial" charset="0"/>
              <a:buNone/>
            </a:pPr>
            <a:endParaRPr lang="ru-RU" sz="1800" dirty="0" smtClean="0"/>
          </a:p>
          <a:p>
            <a:pPr eaLnBrk="1" hangingPunct="1">
              <a:buFont typeface="Arial" charset="0"/>
              <a:buNone/>
            </a:pPr>
            <a:endParaRPr lang="ru-RU" sz="18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352928" cy="4093428"/>
          </a:xfrm>
          <a:prstGeom prst="rect">
            <a:avLst/>
          </a:prstGeom>
        </p:spPr>
        <p:txBody>
          <a:bodyPr wrap="square">
            <a:spAutoFit/>
          </a:bodyPr>
          <a:lstStyle/>
          <a:p>
            <a:pPr algn="just"/>
            <a:r>
              <a:rPr lang="ru-RU" sz="2000" dirty="0" smtClean="0">
                <a:latin typeface="Times New Roman" pitchFamily="18" charset="0"/>
                <a:cs typeface="Times New Roman" pitchFamily="18" charset="0"/>
              </a:rPr>
              <a:t>В своей педагогической практике чаще всего использую такие виды проектов, как информационные, игровые, исследовательские, творческие. </a:t>
            </a: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Обучающиеся, начиная изучать данную дисциплину, имеют очень небольшой опыт. Они открыты для новой информации и меняют убеждения в соответствии с новой полученной информацией.</a:t>
            </a: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Обучающиеся часто не могут соотнести экономические понятия с реальной жизнью. Они мыслят конкретными категориями и воспринимают информацию через практику, например, трогая что-то руками или пробуя в действии.</a:t>
            </a: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5" name="Рисунок 4" descr="05-economic_001.png"/>
          <p:cNvPicPr>
            <a:picLocks noChangeAspect="1"/>
          </p:cNvPicPr>
          <p:nvPr/>
        </p:nvPicPr>
        <p:blipFill>
          <a:blip r:embed="rId2" cstate="print"/>
          <a:stretch>
            <a:fillRect/>
          </a:stretch>
        </p:blipFill>
        <p:spPr>
          <a:xfrm>
            <a:off x="899592" y="4077072"/>
            <a:ext cx="1984425" cy="2164085"/>
          </a:xfrm>
          <a:prstGeom prst="rect">
            <a:avLst/>
          </a:prstGeom>
        </p:spPr>
      </p:pic>
      <p:pic>
        <p:nvPicPr>
          <p:cNvPr id="6" name="Рисунок 5" descr="05-economic_020.JPG"/>
          <p:cNvPicPr>
            <a:picLocks noChangeAspect="1"/>
          </p:cNvPicPr>
          <p:nvPr/>
        </p:nvPicPr>
        <p:blipFill>
          <a:blip r:embed="rId3" cstate="print"/>
          <a:stretch>
            <a:fillRect/>
          </a:stretch>
        </p:blipFill>
        <p:spPr>
          <a:xfrm>
            <a:off x="4427984" y="3933056"/>
            <a:ext cx="3618792" cy="234124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08912"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Поэтому  в начале изучения экономики используя игровой подход к изучению тем. Изучая тему «</a:t>
            </a:r>
            <a:r>
              <a:rPr lang="ru-RU" sz="2000" b="1" dirty="0" smtClean="0">
                <a:latin typeface="Times New Roman" pitchFamily="18" charset="0"/>
                <a:cs typeface="Times New Roman" pitchFamily="18" charset="0"/>
              </a:rPr>
              <a:t>Потребности. Выбор и альтернативная стоимость. Ограниченность ресурсов</a:t>
            </a:r>
            <a:r>
              <a:rPr lang="ru-RU" sz="2000" dirty="0" smtClean="0">
                <a:latin typeface="Times New Roman" pitchFamily="18" charset="0"/>
                <a:cs typeface="Times New Roman" pitchFamily="18" charset="0"/>
              </a:rPr>
              <a:t>» для лучшего усвоения этих понятий </a:t>
            </a:r>
            <a:r>
              <a:rPr lang="ru-RU" sz="2000" b="1" dirty="0" smtClean="0">
                <a:latin typeface="Times New Roman" pitchFamily="18" charset="0"/>
                <a:cs typeface="Times New Roman" pitchFamily="18" charset="0"/>
              </a:rPr>
              <a:t>провожу игру «Ограниченный ресурс». </a:t>
            </a:r>
            <a:endParaRPr lang="ru-RU" sz="2000" dirty="0">
              <a:latin typeface="Times New Roman" pitchFamily="18" charset="0"/>
              <a:cs typeface="Times New Roman" pitchFamily="18" charset="0"/>
            </a:endParaRPr>
          </a:p>
        </p:txBody>
      </p:sp>
      <p:sp>
        <p:nvSpPr>
          <p:cNvPr id="3" name="Rectangle 2"/>
          <p:cNvSpPr txBox="1">
            <a:spLocks noChangeArrowheads="1"/>
          </p:cNvSpPr>
          <p:nvPr/>
        </p:nvSpPr>
        <p:spPr>
          <a:xfrm>
            <a:off x="0" y="1988840"/>
            <a:ext cx="9144000" cy="1196975"/>
          </a:xfrm>
          <a:prstGeom prst="rect">
            <a:avLst/>
          </a:prstGeom>
          <a:solidFill>
            <a:srgbClr val="FFCC99"/>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1" u="none" strike="noStrike" kern="1200" cap="none" spc="0" normalizeH="0" baseline="0" noProof="0" smtClean="0">
                <a:ln>
                  <a:noFill/>
                </a:ln>
                <a:solidFill>
                  <a:srgbClr val="C00000"/>
                </a:solidFill>
                <a:effectLst/>
                <a:uLnTx/>
                <a:uFillTx/>
                <a:latin typeface="+mj-lt"/>
                <a:ea typeface="+mj-ea"/>
                <a:cs typeface="+mj-cs"/>
              </a:rPr>
              <a:t>Игра «Ограниченность ресурсов»</a:t>
            </a:r>
            <a:endParaRPr kumimoji="0" lang="ru-RU" sz="2800" b="1" i="1" u="none" strike="noStrike" kern="1200" cap="none" spc="0" normalizeH="0" baseline="0" noProof="0" smtClean="0">
              <a:ln>
                <a:noFill/>
              </a:ln>
              <a:solidFill>
                <a:srgbClr val="C00000"/>
              </a:solidFill>
              <a:effectLst/>
              <a:uLnTx/>
              <a:uFillTx/>
              <a:latin typeface="Arial Black" pitchFamily="34" charset="0"/>
              <a:ea typeface="+mj-ea"/>
              <a:cs typeface="+mj-cs"/>
            </a:endParaRPr>
          </a:p>
        </p:txBody>
      </p:sp>
      <p:sp>
        <p:nvSpPr>
          <p:cNvPr id="4" name="Прямоугольник 5"/>
          <p:cNvSpPr>
            <a:spLocks noChangeArrowheads="1"/>
          </p:cNvSpPr>
          <p:nvPr/>
        </p:nvSpPr>
        <p:spPr bwMode="auto">
          <a:xfrm>
            <a:off x="539552" y="3356992"/>
            <a:ext cx="8064500" cy="769441"/>
          </a:xfrm>
          <a:prstGeom prst="rect">
            <a:avLst/>
          </a:prstGeom>
          <a:noFill/>
          <a:ln w="9525">
            <a:noFill/>
            <a:miter lim="800000"/>
            <a:headEnd/>
            <a:tailEnd/>
          </a:ln>
        </p:spPr>
        <p:txBody>
          <a:bodyPr>
            <a:spAutoFit/>
          </a:bodyPr>
          <a:lstStyle/>
          <a:p>
            <a:pPr algn="ctr"/>
            <a:r>
              <a:rPr lang="ru-RU" sz="2400" b="1" i="1" dirty="0">
                <a:latin typeface="Georgia" pitchFamily="18" charset="0"/>
              </a:rPr>
              <a:t>на</a:t>
            </a:r>
            <a:r>
              <a:rPr lang="ru-RU" sz="2400" b="1" i="1" dirty="0"/>
              <a:t> </a:t>
            </a:r>
            <a:r>
              <a:rPr lang="ru-RU" sz="2400" b="1" i="1" dirty="0">
                <a:latin typeface="Georgia" pitchFamily="18" charset="0"/>
              </a:rPr>
              <a:t>тетрадном</a:t>
            </a:r>
            <a:r>
              <a:rPr lang="ru-RU" sz="2400" b="1" i="1" dirty="0"/>
              <a:t> </a:t>
            </a:r>
            <a:r>
              <a:rPr lang="ru-RU" sz="2400" b="1" i="1" dirty="0">
                <a:latin typeface="Georgia" pitchFamily="18" charset="0"/>
              </a:rPr>
              <a:t>листе</a:t>
            </a:r>
            <a:r>
              <a:rPr lang="ru-RU" sz="2400" b="1" i="1" dirty="0"/>
              <a:t> </a:t>
            </a:r>
            <a:r>
              <a:rPr lang="ru-RU" sz="2400" b="1" i="1" dirty="0">
                <a:latin typeface="Georgia" pitchFamily="18" charset="0"/>
              </a:rPr>
              <a:t>разместить</a:t>
            </a:r>
          </a:p>
          <a:p>
            <a:pPr algn="ctr"/>
            <a:endParaRPr lang="ru-RU" sz="2000" b="1" dirty="0">
              <a:latin typeface="Arial Black" pitchFamily="34" charset="0"/>
            </a:endParaRPr>
          </a:p>
        </p:txBody>
      </p:sp>
      <p:sp>
        <p:nvSpPr>
          <p:cNvPr id="5" name="Прямоугольник 4"/>
          <p:cNvSpPr/>
          <p:nvPr/>
        </p:nvSpPr>
        <p:spPr>
          <a:xfrm>
            <a:off x="899592" y="4293096"/>
            <a:ext cx="17272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tx1"/>
                </a:solidFill>
              </a:rPr>
              <a:t>4*4</a:t>
            </a:r>
          </a:p>
        </p:txBody>
      </p:sp>
      <p:sp>
        <p:nvSpPr>
          <p:cNvPr id="6" name="Равнобедренный треугольник 5"/>
          <p:cNvSpPr/>
          <p:nvPr/>
        </p:nvSpPr>
        <p:spPr>
          <a:xfrm>
            <a:off x="2843808" y="4509120"/>
            <a:ext cx="3096343" cy="187220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tx1"/>
                </a:solidFill>
              </a:rPr>
              <a:t>3*3*3</a:t>
            </a:r>
            <a:endParaRPr lang="ru-RU" b="1" dirty="0">
              <a:solidFill>
                <a:schemeClr val="tx1"/>
              </a:solidFill>
            </a:endParaRPr>
          </a:p>
        </p:txBody>
      </p:sp>
      <p:sp>
        <p:nvSpPr>
          <p:cNvPr id="7" name="Прямоугольный треугольник 6"/>
          <p:cNvSpPr/>
          <p:nvPr/>
        </p:nvSpPr>
        <p:spPr>
          <a:xfrm>
            <a:off x="6300192" y="3933056"/>
            <a:ext cx="2016224" cy="2591445"/>
          </a:xfrm>
          <a:prstGeom prst="r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rPr>
              <a:t>2*5*6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8136904" cy="3170099"/>
          </a:xfrm>
          <a:prstGeom prst="rect">
            <a:avLst/>
          </a:prstGeom>
        </p:spPr>
        <p:txBody>
          <a:bodyPr wrap="square">
            <a:spAutoFit/>
          </a:bodyPr>
          <a:lstStyle/>
          <a:p>
            <a:pPr algn="just"/>
            <a:r>
              <a:rPr lang="ru-RU" sz="2000" b="1" dirty="0" smtClean="0">
                <a:latin typeface="Times New Roman" pitchFamily="18" charset="0"/>
                <a:cs typeface="Times New Roman" pitchFamily="18" charset="0"/>
              </a:rPr>
              <a:t>	По теме «Процесс производства» </a:t>
            </a:r>
            <a:r>
              <a:rPr lang="ru-RU" sz="2000" dirty="0" smtClean="0">
                <a:latin typeface="Times New Roman" pitchFamily="18" charset="0"/>
                <a:cs typeface="Times New Roman" pitchFamily="18" charset="0"/>
              </a:rPr>
              <a:t>после моего объяснения также группами описывают этапы производства какого-то товара. Обычно это тесно переплетается с профессиональным обучение. Полный проект производства вместе с расчетом стоимости товара мы делаем на примере производства, к примеру группа 11-9 «Винегрет овощной». </a:t>
            </a:r>
          </a:p>
          <a:p>
            <a:pPr algn="just"/>
            <a:r>
              <a:rPr lang="ru-RU" sz="2000" dirty="0" smtClean="0">
                <a:latin typeface="Times New Roman" pitchFamily="18" charset="0"/>
                <a:cs typeface="Times New Roman" pitchFamily="18" charset="0"/>
              </a:rPr>
              <a:t>	Далее, рассчитав собственную стоимость, они могут ее сравнить с ценой винегрета в столовой. Эта связь с жизнью очень поднимает их заинтересованность в обучении и получении новых знаний.</a:t>
            </a:r>
            <a:endParaRPr lang="ru-RU" sz="2000" dirty="0">
              <a:latin typeface="Times New Roman" pitchFamily="18" charset="0"/>
              <a:cs typeface="Times New Roman" pitchFamily="18" charset="0"/>
            </a:endParaRPr>
          </a:p>
        </p:txBody>
      </p:sp>
      <p:pic>
        <p:nvPicPr>
          <p:cNvPr id="3" name="Рисунок 2" descr="27092012802.JPG"/>
          <p:cNvPicPr>
            <a:picLocks noChangeAspect="1"/>
          </p:cNvPicPr>
          <p:nvPr/>
        </p:nvPicPr>
        <p:blipFill>
          <a:blip r:embed="rId2" cstate="print"/>
          <a:stretch>
            <a:fillRect/>
          </a:stretch>
        </p:blipFill>
        <p:spPr>
          <a:xfrm>
            <a:off x="2555776" y="3534476"/>
            <a:ext cx="5184576" cy="2916324"/>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8136904" cy="1323439"/>
          </a:xfrm>
          <a:prstGeom prst="rect">
            <a:avLst/>
          </a:prstGeom>
        </p:spPr>
        <p:txBody>
          <a:bodyPr wrap="square">
            <a:spAutoFit/>
          </a:bodyPr>
          <a:lstStyle/>
          <a:p>
            <a:pPr algn="just"/>
            <a:r>
              <a:rPr lang="ru-RU" sz="2000" b="1" dirty="0" smtClean="0">
                <a:latin typeface="Times New Roman" pitchFamily="18" charset="0"/>
                <a:cs typeface="Times New Roman" pitchFamily="18" charset="0"/>
              </a:rPr>
              <a:t>	По теме </a:t>
            </a:r>
            <a:r>
              <a:rPr lang="ru-RU" sz="2000" b="1" dirty="0" smtClean="0">
                <a:latin typeface="Times New Roman" pitchFamily="18" charset="0"/>
                <a:cs typeface="Times New Roman" pitchFamily="18" charset="0"/>
              </a:rPr>
              <a:t>«Основные </a:t>
            </a:r>
            <a:r>
              <a:rPr lang="ru-RU" sz="2000" b="1" dirty="0" smtClean="0">
                <a:latin typeface="Times New Roman" pitchFamily="18" charset="0"/>
                <a:cs typeface="Times New Roman" pitchFamily="18" charset="0"/>
              </a:rPr>
              <a:t>фонды предприятия»</a:t>
            </a:r>
            <a:r>
              <a:rPr lang="ru-RU" sz="2000" dirty="0" smtClean="0">
                <a:latin typeface="Times New Roman" pitchFamily="18" charset="0"/>
                <a:cs typeface="Times New Roman" pitchFamily="18" charset="0"/>
              </a:rPr>
              <a:t> учащиеся получают задания найти пути улучшения использования основных фондов. Что позволяет творчески мыслить, развивать предпринимательские способности, креативное мышление.</a:t>
            </a:r>
            <a:r>
              <a:rPr lang="ru-RU" sz="2000" b="1"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4" name="Рисунок 3" descr="IMAG0431.JPG"/>
          <p:cNvPicPr>
            <a:picLocks noChangeAspect="1"/>
          </p:cNvPicPr>
          <p:nvPr/>
        </p:nvPicPr>
        <p:blipFill>
          <a:blip r:embed="rId2" cstate="print"/>
          <a:srcRect t="3801"/>
          <a:stretch>
            <a:fillRect/>
          </a:stretch>
        </p:blipFill>
        <p:spPr>
          <a:xfrm>
            <a:off x="1763688" y="2132856"/>
            <a:ext cx="5760640" cy="4156274"/>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920880" cy="2308324"/>
          </a:xfrm>
          <a:prstGeom prst="rect">
            <a:avLst/>
          </a:prstGeom>
        </p:spPr>
        <p:txBody>
          <a:bodyPr wrap="square">
            <a:spAutoFit/>
          </a:bodyPr>
          <a:lstStyle/>
          <a:p>
            <a:pPr algn="just"/>
            <a:r>
              <a:rPr lang="ru-RU" sz="2400" b="1" dirty="0" smtClean="0">
                <a:latin typeface="Times New Roman" pitchFamily="18" charset="0"/>
                <a:cs typeface="Times New Roman" pitchFamily="18" charset="0"/>
              </a:rPr>
              <a:t>Тема «Бюджет семьи». </a:t>
            </a:r>
            <a:r>
              <a:rPr lang="ru-RU" sz="2400" dirty="0" smtClean="0">
                <a:latin typeface="Times New Roman" pitchFamily="18" charset="0"/>
                <a:cs typeface="Times New Roman" pitchFamily="18" charset="0"/>
              </a:rPr>
              <a:t>Здесь много возможностей для творческих заданий. Одним из них является задание «Составить семейный бюджет». Но надо не просто составить семейный бюджет, надо изыскать пути сбережения, способы увеличения доходной части бюджета, рассчитать экономические издержки.</a:t>
            </a:r>
            <a:endParaRPr lang="ru-RU" sz="2400" dirty="0">
              <a:latin typeface="Times New Roman" pitchFamily="18" charset="0"/>
              <a:cs typeface="Times New Roman" pitchFamily="18" charset="0"/>
            </a:endParaRPr>
          </a:p>
        </p:txBody>
      </p:sp>
      <p:pic>
        <p:nvPicPr>
          <p:cNvPr id="3" name="Рисунок 2" descr="27092012787.JPG"/>
          <p:cNvPicPr>
            <a:picLocks noChangeAspect="1"/>
          </p:cNvPicPr>
          <p:nvPr/>
        </p:nvPicPr>
        <p:blipFill>
          <a:blip r:embed="rId2" cstate="print"/>
          <a:srcRect l="13775" t="10801" r="25588" b="27600"/>
          <a:stretch>
            <a:fillRect/>
          </a:stretch>
        </p:blipFill>
        <p:spPr>
          <a:xfrm>
            <a:off x="1619672" y="3202689"/>
            <a:ext cx="5688632" cy="3250647"/>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745</Words>
  <Application>Microsoft Office PowerPoint</Application>
  <PresentationFormat>Экран (4:3)</PresentationFormat>
  <Paragraphs>102</Paragraphs>
  <Slides>17</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17</vt:i4>
      </vt:variant>
    </vt:vector>
  </HeadingPairs>
  <TitlesOfParts>
    <vt:vector size="21" baseType="lpstr">
      <vt:lpstr>Тема Office</vt:lpstr>
      <vt:lpstr>1_Тема Office</vt:lpstr>
      <vt:lpstr>Точечный рисунок</vt:lpstr>
      <vt:lpstr>CorelDRAW</vt:lpstr>
      <vt:lpstr>Слайд 1</vt:lpstr>
      <vt:lpstr>В данной работе  преследуются следующие цели: </vt:lpstr>
      <vt:lpstr>Преимущества этой технологии : </vt:lpstr>
      <vt:lpstr>Этапы выполнения проекта </vt:lpstr>
      <vt:lpstr>Слайд 5</vt:lpstr>
      <vt:lpstr>Слайд 6</vt:lpstr>
      <vt:lpstr>Слайд 7</vt:lpstr>
      <vt:lpstr>Слайд 8</vt:lpstr>
      <vt:lpstr>Слайд 9</vt:lpstr>
      <vt:lpstr>Слайд 10</vt:lpstr>
      <vt:lpstr>Слайд 11</vt:lpstr>
      <vt:lpstr>-</vt:lpstr>
      <vt:lpstr>Экономика Промышленность</vt:lpstr>
      <vt:lpstr>Трудности учащихся:</vt:lpstr>
      <vt:lpstr>Преподаватель в проектной деятельности</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 проектов на уроках экономики».</dc:title>
  <dc:creator>Даша</dc:creator>
  <cp:lastModifiedBy>-</cp:lastModifiedBy>
  <cp:revision>46</cp:revision>
  <dcterms:created xsi:type="dcterms:W3CDTF">2009-11-20T14:53:20Z</dcterms:created>
  <dcterms:modified xsi:type="dcterms:W3CDTF">2013-03-27T13:25:53Z</dcterms:modified>
</cp:coreProperties>
</file>