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59" r:id="rId3"/>
    <p:sldId id="291" r:id="rId4"/>
    <p:sldId id="261" r:id="rId5"/>
    <p:sldId id="292" r:id="rId6"/>
    <p:sldId id="263" r:id="rId7"/>
    <p:sldId id="293" r:id="rId8"/>
    <p:sldId id="266" r:id="rId9"/>
    <p:sldId id="294" r:id="rId10"/>
    <p:sldId id="269" r:id="rId11"/>
    <p:sldId id="295" r:id="rId12"/>
    <p:sldId id="296" r:id="rId13"/>
    <p:sldId id="274" r:id="rId14"/>
    <p:sldId id="297" r:id="rId15"/>
    <p:sldId id="277" r:id="rId16"/>
    <p:sldId id="280" r:id="rId17"/>
    <p:sldId id="298" r:id="rId18"/>
    <p:sldId id="282" r:id="rId19"/>
    <p:sldId id="302" r:id="rId20"/>
    <p:sldId id="284" r:id="rId21"/>
    <p:sldId id="286" r:id="rId22"/>
    <p:sldId id="299" r:id="rId23"/>
    <p:sldId id="288" r:id="rId24"/>
    <p:sldId id="300" r:id="rId25"/>
    <p:sldId id="301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45" autoAdjust="0"/>
    <p:restoredTop sz="93122" autoAdjust="0"/>
  </p:normalViewPr>
  <p:slideViewPr>
    <p:cSldViewPr>
      <p:cViewPr>
        <p:scale>
          <a:sx n="100" d="100"/>
          <a:sy n="100" d="100"/>
        </p:scale>
        <p:origin x="-204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6B81F5B-DDE1-484C-8C88-80FD87BF825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1476A5C-A4BF-4A63-ABAC-3518F79E2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F5B-DDE1-484C-8C88-80FD87BF825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6A5C-A4BF-4A63-ABAC-3518F79E2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F5B-DDE1-484C-8C88-80FD87BF825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6A5C-A4BF-4A63-ABAC-3518F79E2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6B81F5B-DDE1-484C-8C88-80FD87BF825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6A5C-A4BF-4A63-ABAC-3518F79E2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6B81F5B-DDE1-484C-8C88-80FD87BF825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1476A5C-A4BF-4A63-ABAC-3518F79E286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6B81F5B-DDE1-484C-8C88-80FD87BF825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1476A5C-A4BF-4A63-ABAC-3518F79E2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6B81F5B-DDE1-484C-8C88-80FD87BF825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1476A5C-A4BF-4A63-ABAC-3518F79E2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1F5B-DDE1-484C-8C88-80FD87BF825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6A5C-A4BF-4A63-ABAC-3518F79E2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6B81F5B-DDE1-484C-8C88-80FD87BF825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1476A5C-A4BF-4A63-ABAC-3518F79E2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6B81F5B-DDE1-484C-8C88-80FD87BF825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1476A5C-A4BF-4A63-ABAC-3518F79E2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6B81F5B-DDE1-484C-8C88-80FD87BF825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1476A5C-A4BF-4A63-ABAC-3518F79E2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6B81F5B-DDE1-484C-8C88-80FD87BF825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1476A5C-A4BF-4A63-ABAC-3518F79E28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99032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Техника безопасности на уроках физкультуры. </a:t>
            </a:r>
            <a:br>
              <a:rPr lang="ru-RU" sz="2400" dirty="0" smtClean="0"/>
            </a:br>
            <a:r>
              <a:rPr lang="ru-RU" sz="2400" dirty="0" smtClean="0"/>
              <a:t>Выполнена учителем физкультуры ГБОУ школы № 569 Невского района С-Петербурга Лоскутовым Константином Сергеевичем.</a:t>
            </a:r>
            <a:endParaRPr lang="ru-RU" sz="2400" dirty="0"/>
          </a:p>
        </p:txBody>
      </p:sp>
      <p:pic>
        <p:nvPicPr>
          <p:cNvPr id="3074" name="Picture 2" descr="C:\Documents and Settings\Кастелянша\Рабочий стол\sport_tabl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399032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>4. Учащимся запрещается:</a:t>
            </a:r>
            <a:br>
              <a:rPr lang="ru-RU" sz="2200" dirty="0" smtClean="0"/>
            </a:br>
            <a:r>
              <a:rPr lang="ru-RU" sz="2200" dirty="0" smtClean="0"/>
              <a:t>- запрещается самостоятельно брать спортивный инвентарь, находящийся в спортивном зале и тренерской комнате;</a:t>
            </a:r>
            <a:br>
              <a:rPr lang="ru-RU" sz="2200" dirty="0" smtClean="0"/>
            </a:br>
            <a:r>
              <a:rPr lang="ru-RU" sz="2200" dirty="0" smtClean="0"/>
              <a:t>- запрещается выполнение любых упражнений на перекладине и шведских стенках без разрешения учителя;</a:t>
            </a:r>
            <a:br>
              <a:rPr lang="ru-RU" sz="2200" dirty="0" smtClean="0"/>
            </a:br>
            <a:r>
              <a:rPr lang="ru-RU" sz="2200" dirty="0" smtClean="0"/>
              <a:t>- запрещается виснуть на баскетбольных кольцах и крепеже баскетбольных щитов;</a:t>
            </a:r>
            <a:br>
              <a:rPr lang="ru-RU" sz="2200" dirty="0" smtClean="0"/>
            </a:br>
            <a:r>
              <a:rPr lang="ru-RU" sz="2200" dirty="0" smtClean="0"/>
              <a:t>- запрещается перемещать ворота без разрешения учителя;</a:t>
            </a:r>
            <a:br>
              <a:rPr lang="ru-RU" sz="2200" dirty="0" smtClean="0"/>
            </a:br>
            <a:r>
              <a:rPr lang="ru-RU" sz="2200" dirty="0" smtClean="0"/>
              <a:t>- запрещается висеть на воротах;</a:t>
            </a:r>
            <a:br>
              <a:rPr lang="ru-RU" sz="2200" dirty="0" smtClean="0"/>
            </a:br>
            <a:r>
              <a:rPr lang="ru-RU" sz="2200" dirty="0" smtClean="0"/>
              <a:t>- запрещается покидать место проведения занятий без разрешения учителя;</a:t>
            </a:r>
            <a:br>
              <a:rPr lang="ru-RU" sz="2200" dirty="0" smtClean="0"/>
            </a:br>
            <a:r>
              <a:rPr lang="ru-RU" sz="2200" dirty="0" smtClean="0"/>
              <a:t>- запрещается толкаться, ставить подножки в строю и движении;</a:t>
            </a:r>
            <a:br>
              <a:rPr lang="ru-RU" sz="2200" dirty="0" smtClean="0"/>
            </a:br>
            <a:r>
              <a:rPr lang="ru-RU" sz="2200" dirty="0" smtClean="0"/>
              <a:t>- жевать жевательную резинку на уроке;</a:t>
            </a:r>
            <a:br>
              <a:rPr lang="ru-RU" sz="2200" dirty="0" smtClean="0"/>
            </a:br>
            <a:r>
              <a:rPr lang="ru-RU" sz="2200" dirty="0" smtClean="0"/>
              <a:t>- запрещается пить холодную воду до и после урока.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9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Documents and Settings\Кастелянша\Рабочий стол\Сжато\IMG_82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6895" y="0"/>
            <a:ext cx="9450895" cy="6303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9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Documents and Settings\Кастелянша\Рабочий стол\Сжато\IMG_83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06895" y="0"/>
            <a:ext cx="9450895" cy="6303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399032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5. Требование техники безопасности во время игры с мячом.</a:t>
            </a:r>
            <a:br>
              <a:rPr lang="ru-RU" sz="2000" dirty="0" smtClean="0"/>
            </a:br>
            <a:r>
              <a:rPr lang="ru-RU" sz="2000" dirty="0" smtClean="0"/>
              <a:t>- во время выполнения упражнения с мячами (теннисный, волейбольный, футбольный) учащийся обязан контролировать падение мяча, чтобы избежать умышленного </a:t>
            </a:r>
            <a:r>
              <a:rPr lang="ru-RU" sz="2000" dirty="0" err="1" smtClean="0"/>
              <a:t>травмирования</a:t>
            </a:r>
            <a:r>
              <a:rPr lang="ru-RU" sz="2000" dirty="0" smtClean="0"/>
              <a:t> других учащихся.</a:t>
            </a:r>
            <a:br>
              <a:rPr lang="ru-RU" sz="2000" dirty="0" smtClean="0"/>
            </a:br>
            <a:r>
              <a:rPr lang="ru-RU" sz="2000" dirty="0" smtClean="0"/>
              <a:t>- учащийся должен соизмерять силу броска мячом в игроков. Запрещается бросать мяч в голову играющим; вырывать мяч у игрока, первым овладевшим им; падать и ложиться на пол, </a:t>
            </a:r>
            <a:r>
              <a:rPr lang="ru-RU" sz="2000" dirty="0" err="1" smtClean="0"/>
              <a:t>уворачиваясь</a:t>
            </a:r>
            <a:r>
              <a:rPr lang="ru-RU" sz="2000" dirty="0" smtClean="0"/>
              <a:t> от мяча.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C:\Documents and Settings\Кастелянша\Рабочий стол\Сжато\SAM_36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8525" cy="6823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39903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6. Требования техники безопасности во время метания мяча.</a:t>
            </a:r>
            <a:br>
              <a:rPr lang="ru-RU" sz="3600" dirty="0" smtClean="0"/>
            </a:br>
            <a:r>
              <a:rPr lang="ru-RU" sz="3600" dirty="0" smtClean="0"/>
              <a:t>-  запрещается во время метания производить произвольные метания.</a:t>
            </a:r>
            <a:br>
              <a:rPr lang="ru-RU" sz="3600" dirty="0" smtClean="0"/>
            </a:br>
            <a:r>
              <a:rPr lang="ru-RU" sz="3600" dirty="0" smtClean="0"/>
              <a:t>- запрещается передавать мяч друг другу броском.</a:t>
            </a:r>
            <a:br>
              <a:rPr lang="ru-RU" sz="3600" dirty="0" smtClean="0"/>
            </a:br>
            <a:r>
              <a:rPr lang="ru-RU" sz="3600" dirty="0" smtClean="0"/>
              <a:t>- запрещается пересекать зону метания.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39903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>7. Требования техники безопасности во время бега.</a:t>
            </a:r>
            <a:br>
              <a:rPr lang="ru-RU" sz="3100" dirty="0" smtClean="0"/>
            </a:br>
            <a:r>
              <a:rPr lang="ru-RU" sz="3100" dirty="0" smtClean="0"/>
              <a:t>- во время бега на длинные дистанции учащийся должен смотреть вперед.</a:t>
            </a:r>
            <a:br>
              <a:rPr lang="ru-RU" sz="3100" dirty="0" smtClean="0"/>
            </a:br>
            <a:r>
              <a:rPr lang="ru-RU" sz="3100" dirty="0" smtClean="0"/>
              <a:t>- во время бега в колонне необходимо соблюдать достаточный интервал.</a:t>
            </a:r>
            <a:br>
              <a:rPr lang="ru-RU" sz="3100" dirty="0" smtClean="0"/>
            </a:br>
            <a:r>
              <a:rPr lang="ru-RU" sz="3100" dirty="0" smtClean="0"/>
              <a:t>- учащийся должен избегать столкновений.</a:t>
            </a:r>
            <a:br>
              <a:rPr lang="ru-RU" sz="3100" dirty="0" smtClean="0"/>
            </a:br>
            <a:r>
              <a:rPr lang="ru-RU" sz="3100" dirty="0" smtClean="0"/>
              <a:t>Запрещается : </a:t>
            </a:r>
            <a:br>
              <a:rPr lang="ru-RU" sz="3100" dirty="0" smtClean="0"/>
            </a:br>
            <a:r>
              <a:rPr lang="ru-RU" sz="3100" dirty="0" smtClean="0"/>
              <a:t>- при старте ставить учащимся подножки;</a:t>
            </a:r>
            <a:br>
              <a:rPr lang="ru-RU" sz="3100" dirty="0" smtClean="0"/>
            </a:br>
            <a:r>
              <a:rPr lang="ru-RU" sz="3100" dirty="0" smtClean="0"/>
              <a:t>- задерживать соперников руками;</a:t>
            </a:r>
            <a:br>
              <a:rPr lang="ru-RU" sz="3100" dirty="0" smtClean="0"/>
            </a:br>
            <a:r>
              <a:rPr lang="ru-RU" sz="3100" dirty="0" smtClean="0"/>
              <a:t>- толкать и обгонять бегущих впереди товарищей.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9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C:\Documents and Settings\Кастелянша\Рабочий стол\Сжато\IMG_83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99792" y="285728"/>
            <a:ext cx="9343792" cy="6232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39903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8. Требования безопасности во время подвижных игр.</a:t>
            </a:r>
            <a:br>
              <a:rPr lang="ru-RU" sz="3600" dirty="0" smtClean="0"/>
            </a:br>
            <a:r>
              <a:rPr lang="ru-RU" sz="3600" dirty="0" smtClean="0"/>
              <a:t>- учащийся должен смотреть в направлении своего движения.</a:t>
            </a:r>
            <a:br>
              <a:rPr lang="ru-RU" sz="3600" dirty="0" smtClean="0"/>
            </a:br>
            <a:r>
              <a:rPr lang="ru-RU" sz="3600" dirty="0" smtClean="0"/>
              <a:t>- учащийся должен исключить резкие остановки.</a:t>
            </a:r>
            <a:br>
              <a:rPr lang="ru-RU" sz="3600" dirty="0" smtClean="0"/>
            </a:br>
            <a:r>
              <a:rPr lang="ru-RU" sz="3600" dirty="0" smtClean="0"/>
              <a:t>Запрещается:</a:t>
            </a:r>
            <a:br>
              <a:rPr lang="ru-RU" sz="3600" dirty="0" smtClean="0"/>
            </a:br>
            <a:r>
              <a:rPr lang="ru-RU" sz="3600" dirty="0" smtClean="0"/>
              <a:t>- толкать в спину впереди бегущих.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C:\Documents and Settings\Кастелянша\Рабочий стол\Сжато\IMG_82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17311" y="0"/>
            <a:ext cx="10361311" cy="6910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00037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Содержание:</a:t>
            </a:r>
            <a:br>
              <a:rPr lang="ru-RU" sz="2200" dirty="0" smtClean="0"/>
            </a:br>
            <a:r>
              <a:rPr lang="ru-RU" sz="2200" dirty="0" smtClean="0"/>
              <a:t> 1. Общие требования безопасности.</a:t>
            </a:r>
            <a:br>
              <a:rPr lang="ru-RU" sz="2200" dirty="0" smtClean="0"/>
            </a:br>
            <a:r>
              <a:rPr lang="ru-RU" sz="2200" dirty="0" smtClean="0"/>
              <a:t>2. Требования  техники безопасности перед началом урока.</a:t>
            </a:r>
            <a:br>
              <a:rPr lang="ru-RU" sz="2200" dirty="0" smtClean="0"/>
            </a:br>
            <a:r>
              <a:rPr lang="ru-RU" sz="2200" dirty="0" smtClean="0"/>
              <a:t>3. Требования техники безопасности во время урока.</a:t>
            </a:r>
            <a:br>
              <a:rPr lang="ru-RU" sz="2200" dirty="0" smtClean="0"/>
            </a:br>
            <a:r>
              <a:rPr lang="ru-RU" sz="2200" dirty="0" smtClean="0"/>
              <a:t>4. Учащимся запрещается.</a:t>
            </a:r>
            <a:br>
              <a:rPr lang="ru-RU" sz="2200" dirty="0" smtClean="0"/>
            </a:br>
            <a:r>
              <a:rPr lang="ru-RU" sz="2200" dirty="0" smtClean="0"/>
              <a:t>5. Требование техники безопасности во время игры с мячом.</a:t>
            </a:r>
            <a:br>
              <a:rPr lang="ru-RU" sz="2200" dirty="0" smtClean="0"/>
            </a:br>
            <a:r>
              <a:rPr lang="ru-RU" sz="2200" dirty="0" smtClean="0"/>
              <a:t>6. Требования техники безопасности во время метания .</a:t>
            </a:r>
            <a:br>
              <a:rPr lang="ru-RU" sz="2200" dirty="0" smtClean="0"/>
            </a:br>
            <a:r>
              <a:rPr lang="ru-RU" sz="2200" dirty="0" smtClean="0"/>
              <a:t>7. Требования техники безопасности во время бега.</a:t>
            </a:r>
            <a:br>
              <a:rPr lang="ru-RU" sz="2200" dirty="0" smtClean="0"/>
            </a:br>
            <a:r>
              <a:rPr lang="ru-RU" sz="2200" dirty="0" smtClean="0"/>
              <a:t>8. Требования техники безопасности во время подвижных игр.</a:t>
            </a:r>
            <a:br>
              <a:rPr lang="ru-RU" sz="2200" dirty="0" smtClean="0"/>
            </a:br>
            <a:r>
              <a:rPr lang="ru-RU" sz="2200" dirty="0" smtClean="0"/>
              <a:t>9. Требования техники безопасности во время эстафет.</a:t>
            </a:r>
            <a:br>
              <a:rPr lang="ru-RU" sz="2200" dirty="0" smtClean="0"/>
            </a:br>
            <a:r>
              <a:rPr lang="ru-RU" sz="2200" dirty="0" smtClean="0"/>
              <a:t>10. Требования техники безопасности при несчастных случаях и экстремальных ситуациях.</a:t>
            </a:r>
            <a:br>
              <a:rPr lang="ru-RU" sz="2200" dirty="0" smtClean="0"/>
            </a:br>
            <a:r>
              <a:rPr lang="ru-RU" sz="2200" dirty="0" smtClean="0"/>
              <a:t> 11. Требования техники безопасности по окончании урока.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399032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9. Требования техники безопасности во время эстафет:</a:t>
            </a:r>
            <a:br>
              <a:rPr lang="ru-RU" sz="2400" dirty="0" smtClean="0"/>
            </a:br>
            <a:r>
              <a:rPr lang="ru-RU" sz="2400" dirty="0" smtClean="0"/>
              <a:t>- учащийся должен выполнять эстафету по своей дорожке;</a:t>
            </a:r>
            <a:br>
              <a:rPr lang="ru-RU" sz="2400" dirty="0" smtClean="0"/>
            </a:br>
            <a:r>
              <a:rPr lang="ru-RU" sz="2400" dirty="0" smtClean="0"/>
              <a:t>- после передачи эстафеты встать в конец своей команды.</a:t>
            </a:r>
            <a:br>
              <a:rPr lang="ru-RU" sz="2400" dirty="0" smtClean="0"/>
            </a:br>
            <a:r>
              <a:rPr lang="ru-RU" sz="2400" dirty="0" smtClean="0"/>
              <a:t>Запрещается:</a:t>
            </a:r>
            <a:br>
              <a:rPr lang="ru-RU" sz="2400" dirty="0" smtClean="0"/>
            </a:br>
            <a:r>
              <a:rPr lang="ru-RU" sz="2400" dirty="0" smtClean="0"/>
              <a:t>- начинать эстафеты без сигнала педагога;</a:t>
            </a:r>
            <a:br>
              <a:rPr lang="ru-RU" sz="2400" dirty="0" smtClean="0"/>
            </a:br>
            <a:r>
              <a:rPr lang="ru-RU" sz="2400" dirty="0" smtClean="0"/>
              <a:t>- во время эстафеты выходить из строя;</a:t>
            </a:r>
            <a:br>
              <a:rPr lang="ru-RU" sz="2400" dirty="0" smtClean="0"/>
            </a:br>
            <a:r>
              <a:rPr lang="ru-RU" sz="2400" dirty="0" smtClean="0"/>
              <a:t>- продолжать эстафету до того, как впереди стоящий игрок передал вам эстафету касанием руки;</a:t>
            </a:r>
            <a:br>
              <a:rPr lang="ru-RU" sz="2400" dirty="0" smtClean="0"/>
            </a:br>
            <a:r>
              <a:rPr lang="ru-RU" sz="2400" dirty="0" smtClean="0"/>
              <a:t>- садиться на пол или залезать на спортивное оборудование.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399032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10. Требования безопасности при несчастных случаях и экстремальных ситуациях.</a:t>
            </a:r>
            <a:br>
              <a:rPr lang="ru-RU" sz="2800" dirty="0" smtClean="0"/>
            </a:br>
            <a:r>
              <a:rPr lang="ru-RU" sz="2800" dirty="0" smtClean="0"/>
              <a:t>- при получении травм или ухудшении самочувствия прекратить занятия и поставить в известность учителя.</a:t>
            </a:r>
            <a:br>
              <a:rPr lang="ru-RU" sz="2800" dirty="0" smtClean="0"/>
            </a:br>
            <a:r>
              <a:rPr lang="ru-RU" sz="2800" dirty="0" smtClean="0"/>
              <a:t>- с помощью учителя оказать травмированному первую медицинскую помощь, при необходимости вызвать «скорую помощь».</a:t>
            </a:r>
            <a:br>
              <a:rPr lang="ru-RU" sz="2800" dirty="0" smtClean="0"/>
            </a:br>
            <a:r>
              <a:rPr lang="ru-RU" sz="2800" dirty="0" smtClean="0"/>
              <a:t>- при возникновении пожара немедленно прекратить занятие и организованно покинуть место проведения занятия.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9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0" name="Picture 2" descr="C:\Documents and Settings\Кастелянша\Рабочий стол\Сжато\IMG_81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74690" y="0"/>
            <a:ext cx="971869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39903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/>
              <a:t>11. Требования безопасности по окончании занятий.</a:t>
            </a:r>
            <a:br>
              <a:rPr lang="ru-RU" sz="4000" dirty="0" smtClean="0"/>
            </a:br>
            <a:r>
              <a:rPr lang="ru-RU" sz="4000" dirty="0" smtClean="0"/>
              <a:t>- под руководством учителя убрать спортивный инвентарь в места его хранения.</a:t>
            </a:r>
            <a:br>
              <a:rPr lang="ru-RU" sz="4000" dirty="0" smtClean="0"/>
            </a:br>
            <a:r>
              <a:rPr lang="ru-RU" sz="4000" dirty="0" smtClean="0"/>
              <a:t>- организованно покинуть место проведения занятия.</a:t>
            </a:r>
            <a:br>
              <a:rPr lang="ru-RU" sz="4000" dirty="0" smtClean="0"/>
            </a:br>
            <a:r>
              <a:rPr lang="ru-RU" sz="4000" dirty="0" smtClean="0"/>
              <a:t>- переодеться в раздевалке, снять спортивный костюм и спортивную обувь.</a:t>
            </a:r>
            <a:br>
              <a:rPr lang="ru-RU" sz="4000" dirty="0" smtClean="0"/>
            </a:br>
            <a:r>
              <a:rPr lang="ru-RU" sz="4000" dirty="0" smtClean="0"/>
              <a:t>- вымыть руки с мылом.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Кастелянша\Рабочий стол\Сжато\IMG_83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00098" y="142852"/>
            <a:ext cx="9853482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9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C:\Documents and Settings\Кастелянша\Рабочий стол\Сжато\IMG_83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450895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>
              <a:buNone/>
            </a:pP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</a:t>
            </a:r>
          </a:p>
          <a:p>
            <a:pPr lvl="8">
              <a:buNone/>
            </a:pPr>
            <a:r>
              <a:rPr lang="ru-RU" sz="5400" dirty="0" smtClean="0"/>
              <a:t>       </a:t>
            </a: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</a:t>
            </a:r>
          </a:p>
          <a:p>
            <a:pPr lvl="8">
              <a:buNone/>
            </a:pPr>
            <a:r>
              <a:rPr lang="ru-RU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внимание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9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Кастелянша\Рабочий стол\Сжато\IMG_53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21138" y="0"/>
            <a:ext cx="9665138" cy="6446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399032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1. Общие требования техники  безопасности.</a:t>
            </a:r>
            <a:br>
              <a:rPr lang="ru-RU" sz="2800" dirty="0" smtClean="0"/>
            </a:br>
            <a:r>
              <a:rPr lang="ru-RU" sz="2800" dirty="0" smtClean="0"/>
              <a:t>- к урокам физкультуры допускаются учащиеся, прошедшие инструктаж по технике безопасности.</a:t>
            </a:r>
            <a:br>
              <a:rPr lang="ru-RU" sz="2800" dirty="0" smtClean="0"/>
            </a:br>
            <a:r>
              <a:rPr lang="ru-RU" sz="2800" dirty="0" smtClean="0"/>
              <a:t>- к урокам физкультуры допускаются учащиеся, имеющие допуск врача.</a:t>
            </a:r>
            <a:br>
              <a:rPr lang="ru-RU" sz="2800" dirty="0" smtClean="0"/>
            </a:br>
            <a:r>
              <a:rPr lang="ru-RU" sz="2800" dirty="0" smtClean="0"/>
              <a:t>- учащиеся обязаны иметь на уроке спортивную форму и чистую спортивную обувь. </a:t>
            </a:r>
            <a:br>
              <a:rPr lang="ru-RU" sz="2800" dirty="0" smtClean="0"/>
            </a:br>
            <a:r>
              <a:rPr lang="ru-RU" sz="2800" dirty="0" smtClean="0"/>
              <a:t>-спортивная форма должна соответствовать  температуре в спортивном зале.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9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Кастелянша\Рабочий стол\Сжато\IMG_81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604296" cy="6906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2. Требования  техники безопасности перед началом урока:</a:t>
            </a:r>
            <a:br>
              <a:rPr lang="ru-RU" sz="2200" dirty="0" smtClean="0"/>
            </a:br>
            <a:r>
              <a:rPr lang="ru-RU" sz="2200" dirty="0" smtClean="0"/>
              <a:t>- учащиеся переодеваются в специально отведенном месте – спортивной раздевалке;</a:t>
            </a:r>
            <a:br>
              <a:rPr lang="ru-RU" sz="2200" dirty="0" smtClean="0"/>
            </a:br>
            <a:r>
              <a:rPr lang="ru-RU" sz="2200" dirty="0" smtClean="0"/>
              <a:t>- в спортивной раздевалке запрещается открывать окна,  вставать на скамейки, мусорить, грубо вести себя по отношению к другим учащимся;</a:t>
            </a:r>
            <a:br>
              <a:rPr lang="ru-RU" sz="2200" dirty="0" smtClean="0"/>
            </a:br>
            <a:r>
              <a:rPr lang="ru-RU" sz="2200" dirty="0" smtClean="0"/>
              <a:t>- ценные вещи не рекомендуется оставлять в спортивной раздевалке, их следует передать освобожденным от занятий учащимся или учителю;</a:t>
            </a:r>
            <a:br>
              <a:rPr lang="ru-RU" sz="2200" dirty="0" smtClean="0"/>
            </a:br>
            <a:r>
              <a:rPr lang="ru-RU" sz="2200" dirty="0" smtClean="0"/>
              <a:t>- учащийся должен снять с себя предметы представляющие опасность для других занимающихся (серьги,  часы, браслеты,  кольца);</a:t>
            </a:r>
            <a:br>
              <a:rPr lang="ru-RU" sz="2200" dirty="0" smtClean="0"/>
            </a:br>
            <a:r>
              <a:rPr lang="ru-RU" sz="2200" dirty="0" smtClean="0"/>
              <a:t>- убрать из карманов спортивной формы колющиеся и другие посторонние предметы;</a:t>
            </a:r>
            <a:br>
              <a:rPr lang="ru-RU" sz="2200" dirty="0" smtClean="0"/>
            </a:br>
            <a:r>
              <a:rPr lang="ru-RU" sz="2200" dirty="0" smtClean="0"/>
              <a:t>- мобильным телефоном можно пользоваться только с разрешения учителя;</a:t>
            </a:r>
            <a:br>
              <a:rPr lang="ru-RU" sz="2200" dirty="0" smtClean="0"/>
            </a:br>
            <a:r>
              <a:rPr lang="ru-RU" sz="2200" dirty="0" smtClean="0"/>
              <a:t>- учащийся должен иметь коротко остриженные ногти; </a:t>
            </a:r>
            <a:br>
              <a:rPr lang="ru-RU" sz="2200" dirty="0" smtClean="0"/>
            </a:br>
            <a:r>
              <a:rPr lang="ru-RU" sz="2200" dirty="0" smtClean="0"/>
              <a:t>- учащийся обязан выходить из раздевалки по первому требованию педагога;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Documents and Settings\Кастелянша\Рабочий стол\Сжато\IMG_81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-119883"/>
            <a:ext cx="4651922" cy="6977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399032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>3. Требования техники безопасности во время урока.</a:t>
            </a:r>
            <a:br>
              <a:rPr lang="ru-RU" sz="2200" dirty="0" smtClean="0"/>
            </a:br>
            <a:r>
              <a:rPr lang="ru-RU" sz="2200" dirty="0" smtClean="0"/>
              <a:t>- со звонком на урок учащиеся собираются на построение в спортивном зале.</a:t>
            </a:r>
            <a:br>
              <a:rPr lang="ru-RU" sz="2200" dirty="0" smtClean="0"/>
            </a:br>
            <a:r>
              <a:rPr lang="ru-RU" sz="2200" dirty="0" smtClean="0"/>
              <a:t>- на уроках учащиеся обязаны выполнять только те упражнения, которые разрешил выполнять учитель.</a:t>
            </a:r>
            <a:br>
              <a:rPr lang="ru-RU" sz="2200" dirty="0" smtClean="0"/>
            </a:br>
            <a:r>
              <a:rPr lang="ru-RU" sz="2200" dirty="0" smtClean="0"/>
              <a:t>- учащиеся обязаны вести себя корректно по отношению к другим учащимся. В случае возникновения конфликтной ситуации между учащимися немедленно обратиться к учителю. </a:t>
            </a:r>
            <a:br>
              <a:rPr lang="ru-RU" sz="2200" dirty="0" smtClean="0"/>
            </a:br>
            <a:r>
              <a:rPr lang="ru-RU" sz="2200" dirty="0" smtClean="0"/>
              <a:t>- во время самостоятельного выполнения упражнений учащиеся должны учитывать свой уровень физической подготовленности и состояние здоровья.</a:t>
            </a:r>
            <a:br>
              <a:rPr lang="ru-RU" sz="2200" dirty="0" smtClean="0"/>
            </a:br>
            <a:r>
              <a:rPr lang="ru-RU" sz="2200" dirty="0" smtClean="0"/>
              <a:t>- при обнаружении поломок спортивного оборудования немедленно сообщать об этом учителю.</a:t>
            </a:r>
            <a:br>
              <a:rPr lang="ru-RU" sz="2200" dirty="0" smtClean="0"/>
            </a:br>
            <a:r>
              <a:rPr lang="ru-RU" sz="2200" dirty="0" smtClean="0"/>
              <a:t>- в случае плохого самочувствия на уроке учащийся должен незамедлительно сообщить об этом учителю. Он также обязан проинформировать  учителя о травме или плохом самочувствии, которые появились после урока.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9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Documents and Settings\Кастелянша\Рабочий стол\Сжато\SAM_36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776" y="-37332"/>
            <a:ext cx="9193776" cy="689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283</TotalTime>
  <Words>109</Words>
  <Application>Microsoft Office PowerPoint</Application>
  <PresentationFormat>Экран (4:3)</PresentationFormat>
  <Paragraphs>16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Техника безопасности на уроках физкультуры.  Выполнена учителем физкультуры ГБОУ школы № 569 Невского района С-Петербурга Лоскутовым Константином Сергеевичем.</vt:lpstr>
      <vt:lpstr>Содержание:  1. Общие требования безопасности. 2. Требования  техники безопасности перед началом урока. 3. Требования техники безопасности во время урока. 4. Учащимся запрещается. 5. Требование техники безопасности во время игры с мячом. 6. Требования техники безопасности во время метания . 7. Требования техники безопасности во время бега. 8. Требования техники безопасности во время подвижных игр. 9. Требования техники безопасности во время эстафет. 10. Требования техники безопасности при несчастных случаях и экстремальных ситуациях.  11. Требования техники безопасности по окончании урока. </vt:lpstr>
      <vt:lpstr>Слайд 3</vt:lpstr>
      <vt:lpstr>1. Общие требования техники  безопасности. - к урокам физкультуры допускаются учащиеся, прошедшие инструктаж по технике безопасности. - к урокам физкультуры допускаются учащиеся, имеющие допуск врача. - учащиеся обязаны иметь на уроке спортивную форму и чистую спортивную обувь.  -спортивная форма должна соответствовать  температуре в спортивном зале.</vt:lpstr>
      <vt:lpstr>Слайд 5</vt:lpstr>
      <vt:lpstr>2. Требования  техники безопасности перед началом урока: - учащиеся переодеваются в специально отведенном месте – спортивной раздевалке; - в спортивной раздевалке запрещается открывать окна,  вставать на скамейки, мусорить, грубо вести себя по отношению к другим учащимся; - ценные вещи не рекомендуется оставлять в спортивной раздевалке, их следует передать освобожденным от занятий учащимся или учителю; - учащийся должен снять с себя предметы представляющие опасность для других занимающихся (серьги,  часы, браслеты,  кольца); - убрать из карманов спортивной формы колющиеся и другие посторонние предметы; - мобильным телефоном можно пользоваться только с разрешения учителя; - учащийся должен иметь коротко остриженные ногти;  - учащийся обязан выходить из раздевалки по первому требованию педагога;  </vt:lpstr>
      <vt:lpstr>Слайд 7</vt:lpstr>
      <vt:lpstr>3. Требования техники безопасности во время урока. - со звонком на урок учащиеся собираются на построение в спортивном зале. - на уроках учащиеся обязаны выполнять только те упражнения, которые разрешил выполнять учитель. - учащиеся обязаны вести себя корректно по отношению к другим учащимся. В случае возникновения конфликтной ситуации между учащимися немедленно обратиться к учителю.  - во время самостоятельного выполнения упражнений учащиеся должны учитывать свой уровень физической подготовленности и состояние здоровья. - при обнаружении поломок спортивного оборудования немедленно сообщать об этом учителю. - в случае плохого самочувствия на уроке учащийся должен незамедлительно сообщить об этом учителю. Он также обязан проинформировать  учителя о травме или плохом самочувствии, которые появились после урока. </vt:lpstr>
      <vt:lpstr>Слайд 9</vt:lpstr>
      <vt:lpstr>4. Учащимся запрещается: - запрещается самостоятельно брать спортивный инвентарь, находящийся в спортивном зале и тренерской комнате; - запрещается выполнение любых упражнений на перекладине и шведских стенках без разрешения учителя; - запрещается виснуть на баскетбольных кольцах и крепеже баскетбольных щитов; - запрещается перемещать ворота без разрешения учителя; - запрещается висеть на воротах; - запрещается покидать место проведения занятий без разрешения учителя; - запрещается толкаться, ставить подножки в строю и движении; - жевать жевательную резинку на уроке; - запрещается пить холодную воду до и после урока. </vt:lpstr>
      <vt:lpstr>Слайд 11</vt:lpstr>
      <vt:lpstr>Слайд 12</vt:lpstr>
      <vt:lpstr>5. Требование техники безопасности во время игры с мячом. - во время выполнения упражнения с мячами (теннисный, волейбольный, футбольный) учащийся обязан контролировать падение мяча, чтобы избежать умышленного травмирования других учащихся. - учащийся должен соизмерять силу броска мячом в игроков. Запрещается бросать мяч в голову играющим; вырывать мяч у игрока, первым овладевшим им; падать и ложиться на пол, уворачиваясь от мяча.</vt:lpstr>
      <vt:lpstr>Слайд 14</vt:lpstr>
      <vt:lpstr>6. Требования техники безопасности во время метания мяча. -  запрещается во время метания производить произвольные метания. - запрещается передавать мяч друг другу броском. - запрещается пересекать зону метания. </vt:lpstr>
      <vt:lpstr>7. Требования техники безопасности во время бега. - во время бега на длинные дистанции учащийся должен смотреть вперед. - во время бега в колонне необходимо соблюдать достаточный интервал. - учащийся должен избегать столкновений. Запрещается :  - при старте ставить учащимся подножки; - задерживать соперников руками; - толкать и обгонять бегущих впереди товарищей.  </vt:lpstr>
      <vt:lpstr>Слайд 17</vt:lpstr>
      <vt:lpstr>8. Требования безопасности во время подвижных игр. - учащийся должен смотреть в направлении своего движения. - учащийся должен исключить резкие остановки. Запрещается: - толкать в спину впереди бегущих. </vt:lpstr>
      <vt:lpstr>Слайд 19</vt:lpstr>
      <vt:lpstr>9. Требования техники безопасности во время эстафет: - учащийся должен выполнять эстафету по своей дорожке; - после передачи эстафеты встать в конец своей команды. Запрещается: - начинать эстафеты без сигнала педагога; - во время эстафеты выходить из строя; - продолжать эстафету до того, как впереди стоящий игрок передал вам эстафету касанием руки; - садиться на пол или залезать на спортивное оборудование. </vt:lpstr>
      <vt:lpstr>10. Требования безопасности при несчастных случаях и экстремальных ситуациях. - при получении травм или ухудшении самочувствия прекратить занятия и поставить в известность учителя. - с помощью учителя оказать травмированному первую медицинскую помощь, при необходимости вызвать «скорую помощь». - при возникновении пожара немедленно прекратить занятие и организованно покинуть место проведения занятия. </vt:lpstr>
      <vt:lpstr>Слайд 22</vt:lpstr>
      <vt:lpstr>11. Требования безопасности по окончании занятий. - под руководством учителя убрать спортивный инвентарь в места его хранения. - организованно покинуть место проведения занятия. - переодеться в раздевалке, снять спортивный костюм и спортивную обувь. - вымыть руки с мылом. </vt:lpstr>
      <vt:lpstr>Слайд 24</vt:lpstr>
      <vt:lpstr>Слайд 25</vt:lpstr>
      <vt:lpstr>Слайд 26</vt:lpstr>
    </vt:vector>
  </TitlesOfParts>
  <Company>School_569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на уроках физической культуры.  Выполнена учителем физической культуры ГБОУ школы № 569 Невского района Санкт-Петербурга Лоскутовым Константином Сергеевичем. </dc:title>
  <dc:creator>DetSad_3</dc:creator>
  <cp:lastModifiedBy>DetSad_3</cp:lastModifiedBy>
  <cp:revision>35</cp:revision>
  <dcterms:created xsi:type="dcterms:W3CDTF">2013-04-29T12:32:02Z</dcterms:created>
  <dcterms:modified xsi:type="dcterms:W3CDTF">2014-05-23T10:50:19Z</dcterms:modified>
</cp:coreProperties>
</file>