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5A5A22-532B-4F93-A465-A4C4F824590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C8F3D1-2DB9-4F36-B71C-09EF0C4360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90;&#1077;&#1089;&#1090;&#1092;&#1080;&#1079;&#1080;&#1082;&#1072;1.ppsm" TargetMode="External"/><Relationship Id="rId5" Type="http://schemas.openxmlformats.org/officeDocument/2006/relationships/slide" Target="slide14.xml"/><Relationship Id="rId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0%BB%D0%B8%D0%B9-%D0%BD%D0%B5%D0%BE%D0%BD%D0%BE%D0%B2%D1%8B%D0%B9_%D0%BB%D0%B0%D0%B7%D0%B5%D1%80" TargetMode="External"/><Relationship Id="rId2" Type="http://schemas.openxmlformats.org/officeDocument/2006/relationships/hyperlink" Target="http://ru.wikipedia.org/w/index.php?title=%D0%A4%D0%B0%D0%B9%D0%BB:Laser_DSC09088.JPG&amp;filetimestamp=20050827155503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hyperlink" Target="http://commons.wikimedia.org/w/index.php?title=File:Laser_DSC09088.JPG&amp;filetimestamp=20050827155503&amp;uselang=r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1\Downloads\i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143380"/>
            <a:ext cx="4067944" cy="21903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Савина </a:t>
            </a:r>
            <a:r>
              <a:rPr lang="ru-RU" dirty="0" smtClean="0">
                <a:solidFill>
                  <a:schemeClr val="bg1"/>
                </a:solidFill>
              </a:rPr>
              <a:t>Анна </a:t>
            </a:r>
            <a:r>
              <a:rPr lang="ru-RU" dirty="0" smtClean="0">
                <a:solidFill>
                  <a:schemeClr val="bg1"/>
                </a:solidFill>
              </a:rPr>
              <a:t>Леонидовн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физики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МОБУ СОШ №19 МО </a:t>
            </a:r>
            <a:r>
              <a:rPr lang="ru-RU" dirty="0" err="1" smtClean="0">
                <a:solidFill>
                  <a:schemeClr val="bg1"/>
                </a:solidFill>
              </a:rPr>
              <a:t>Кореновский</a:t>
            </a:r>
            <a:r>
              <a:rPr lang="ru-RU" dirty="0" smtClean="0">
                <a:solidFill>
                  <a:schemeClr val="bg1"/>
                </a:solidFill>
              </a:rPr>
              <a:t> район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г. Кореновск, ул. Октябрьская д.1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844824"/>
            <a:ext cx="3141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ЛАЗЕРЫ</a:t>
            </a:r>
            <a:endParaRPr lang="ru-RU" sz="54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Полупроводниковый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лазер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,-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(лазерный диод)построенный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на базе диода. Его работа основана на возникновении инверсии населённостей в области </a:t>
            </a:r>
            <a:r>
              <a:rPr lang="ru-RU" sz="2000" b="1" i="1" dirty="0" err="1">
                <a:latin typeface="Arial" pitchFamily="34" charset="0"/>
                <a:cs typeface="Arial" pitchFamily="34" charset="0"/>
              </a:rPr>
              <a:t>p-n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 перехода при инжекции носителей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заряда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51845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Когда на анод обычного диода подаётся положительный потенциал, то говорят, что диод 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смещён в прямом направлении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При этом дырки из p-области инжектируются в n-область 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p-n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перехода, а электроны из n-области инжектируются в p-область полупроводника. Если электрон и дырка оказываются «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вблизи»,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то они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могут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рекомбинировать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с выделением энергии в виде фотона определённой длины волны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фонона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Такой процесс называется спонтанным излучением и является основным источником излучения в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светодиодах.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" descr="C:\Users\1\Downloads\300px-Diode_la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6440" y="2708920"/>
            <a:ext cx="3697560" cy="2897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0136"/>
            <a:ext cx="486003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Лазеры на красителях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.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+mj-lt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Тип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лазеров, использующий в качестве активной среды раствор флюоресцирующих с образованием широких спектров органических красителей. Лазерные переходы осуществляются между различными колебательными подуровнями первого возбуждённого и основного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синглетных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электронных состояний. Накачка оптическая, могут работать в непрерывном и импульсном режимах. Основной особенностью является возможность перестройки длины волны излучения в широком диапазоне. Применяются в спектроскопических исследованиях</a:t>
            </a:r>
          </a:p>
        </p:txBody>
      </p:sp>
      <p:pic>
        <p:nvPicPr>
          <p:cNvPr id="23554" name="Picture 2" descr="C:\Users\1\Downloads\300px-Dye_laser_SF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3" y="1052736"/>
            <a:ext cx="4290053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7693"/>
            <a:ext cx="482453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Газовые лазеры 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— </a:t>
            </a:r>
            <a:r>
              <a:rPr lang="ru-RU" sz="2000" b="1" i="1" dirty="0" err="1">
                <a:latin typeface="Arial" pitchFamily="34" charset="0"/>
                <a:cs typeface="Arial" pitchFamily="34" charset="0"/>
              </a:rPr>
              <a:t>лазеры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, активной средой которых является смесь газов и паров.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Отличаются высокой мощностью,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монохроматичностью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а также узкой направленностью излучения.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Работают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непрерывном и импульсном режимах. В зависимости от системы накачки газовые лазеры разделяют на газоразрядные лазеры, газовые лазеры с оптическим возбуждением и возбуждением заряженными частицами (например, лазеры с ядерной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накачкой,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начале 80-х проводились испытания систем противоракетной обороны на их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основе,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однако, без особого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успеха),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газодинамические и химические лазеры. </a:t>
            </a:r>
          </a:p>
        </p:txBody>
      </p:sp>
      <p:pic>
        <p:nvPicPr>
          <p:cNvPr id="24578" name="Picture 2" descr="C:\Users\1\Downloads\200px-Carbon_Monoxide_Laser_19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7287" y="1628800"/>
            <a:ext cx="4246713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Лазеры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на свободных электронах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—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лазеры, активной средой которых является поток свободных электронов, колеблющихся во внешнем электромагнитном поле (за счёт чего осуществляется излучение) и распространяющихся с 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релятивистской скоростью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в направлении излучения.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Основной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особенностью является возможность плавной широкодиапазонной перестройки частоты генерации.</a:t>
            </a:r>
          </a:p>
        </p:txBody>
      </p:sp>
      <p:pic>
        <p:nvPicPr>
          <p:cNvPr id="25602" name="Picture 2" descr="C:\Users\1\Downloads\275px-FEL_princip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3356992"/>
            <a:ext cx="7632097" cy="2664296"/>
          </a:xfrm>
          <a:prstGeom prst="rect">
            <a:avLst/>
          </a:prstGeom>
          <a:noFill/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7884368" y="6093296"/>
            <a:ext cx="1259632" cy="764704"/>
          </a:xfrm>
          <a:prstGeom prst="actionButtonBackPrevious">
            <a:avLst/>
          </a:prstGeom>
          <a:scene3d>
            <a:camera prst="orthographicFront"/>
            <a:lightRig rig="glow" dir="tl">
              <a:rot lat="0" lon="0" rev="900000"/>
            </a:lightRig>
          </a:scene3d>
          <a:sp3d extrusionH="234950" prstMaterial="powder">
            <a:bevelT w="133350" h="57150" prst="softRound"/>
            <a:bevelB w="50800" h="1016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1\Downloads\300px-Apple_LaserWriter_Pro_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2743200" cy="2614613"/>
          </a:xfrm>
          <a:prstGeom prst="rect">
            <a:avLst/>
          </a:prstGeom>
          <a:noFill/>
        </p:spPr>
      </p:pic>
      <p:pic>
        <p:nvPicPr>
          <p:cNvPr id="26628" name="Picture 4" descr="C:\Users\1\Downloads\120px-Laser_pointer_p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573016"/>
            <a:ext cx="2592288" cy="19498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/>
          <a:lstStyle/>
          <a:p>
            <a:r>
              <a:rPr lang="ru-RU" dirty="0" smtClean="0"/>
              <a:t>Применение лазеров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268760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бытовых приборах – проигрыватели компакт –дисков, лазерные принтеры, считыватели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штрих-кодов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лазерные указки, лазерное шоу…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C:\Users\1\Downloads\250px-Classical_spectacular_laser_effec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699358"/>
            <a:ext cx="3231232" cy="2158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промышленности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В промышленности лазеры используются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для резки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 сварки и пайки деталей из различных материалов. Высокая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температура излучения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позволяет сваривать материалы, которые невозможно сварить обычными способами (к примеру, керамику и металл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C:\Users\1\Downloads\220px-Laser_cut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73016"/>
            <a:ext cx="3096344" cy="2294109"/>
          </a:xfrm>
          <a:prstGeom prst="rect">
            <a:avLst/>
          </a:prstGeom>
          <a:noFill/>
        </p:spPr>
      </p:pic>
      <p:pic>
        <p:nvPicPr>
          <p:cNvPr id="27651" name="Picture 3" descr="C:\Users\1\Downloads\240px-GMAW.welding.af.n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05064"/>
            <a:ext cx="2304256" cy="2603714"/>
          </a:xfrm>
          <a:prstGeom prst="rect">
            <a:avLst/>
          </a:prstGeom>
          <a:noFill/>
        </p:spPr>
      </p:pic>
      <p:pic>
        <p:nvPicPr>
          <p:cNvPr id="27652" name="Picture 4" descr="C:\Users\1\Downloads\Desolder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645024"/>
            <a:ext cx="3394110" cy="2390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Лазерная обработка материалов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Луч лазера может быть сфокусирован в точку диаметром порядка микрона, что позволяет использовать его в микроэлектронике (так называемое лазерное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скрайбирование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Лазеры используются для получения поверхностных покрытий материалов (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лазерное легирование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лазерная наплавка, вакуумно-лазерное напыление) с целью повышения их износостойкости.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645024"/>
            <a:ext cx="91440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5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   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В </a:t>
            </a:r>
            <a:r>
              <a:rPr lang="ru-RU" sz="4500" dirty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медицине 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лазеры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применяются как бескровные скальпели, используются при лечении офтальмологических заболеваний (катаракта, отслоение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сетчатки, лазерная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коррекция зрения и др.). Широкое применение получили также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 косметологии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(лазерная эпиляция, лечение сосудистых и пигментных дефектов кожи,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лазерное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удаление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татуировок и пигментных пятен)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В оптике</a:t>
            </a:r>
            <a:endParaRPr lang="ru-RU" sz="4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40768"/>
            <a:ext cx="57961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Лазеры применяются в голографии для создания самих голограмм и получения голографического объёмного изображения.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Некоторые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лазеры, например лазеры на красителях, способны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генерировать монохроматический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свет практически любой длины волны, при этом импульсы излучения могут достигать 10</a:t>
            </a:r>
            <a:r>
              <a:rPr lang="ru-RU" sz="2000" baseline="30000" dirty="0">
                <a:latin typeface="Arial" pitchFamily="34" charset="0"/>
                <a:cs typeface="Arial" pitchFamily="34" charset="0"/>
              </a:rPr>
              <a:t>−16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с, а следовательно и огромных мощностей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Эти свойства используются в спектроскопии, а также при изучении нелинейных оптических эффектов. </a:t>
            </a:r>
          </a:p>
        </p:txBody>
      </p:sp>
      <p:pic>
        <p:nvPicPr>
          <p:cNvPr id="28674" name="Picture 2" descr="C:\Users\1\Downloads\220px-Holomous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196752"/>
            <a:ext cx="3312368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32656"/>
            <a:ext cx="4788024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dirty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Лазерная 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локация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36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космических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объектов уточнила значения ряда фундаментальных астрономических постоянных и способствовала уточнению параметров </a:t>
            </a:r>
            <a:r>
              <a:rPr lang="ru-RU" sz="2000" u="sng" dirty="0">
                <a:latin typeface="Arial" pitchFamily="34" charset="0"/>
                <a:cs typeface="Arial" pitchFamily="34" charset="0"/>
              </a:rPr>
              <a:t>космической навигации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расширила представления о строении атмосферы и поверхности планет Солнечной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системы.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 астрономических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телескопах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снабженных адаптивной оптической системой коррекции атмосферных искажений, лазер применяют для создания искусственных опорных звезд в верхних слоях атмосферы.</a:t>
            </a:r>
          </a:p>
        </p:txBody>
      </p:sp>
      <p:pic>
        <p:nvPicPr>
          <p:cNvPr id="29698" name="Picture 2" descr="C:\Users\1\Downloads\220px-Lunokho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536819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4392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 настоящее время бурно развивается так называемая 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лазерная связь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Известно, что чем выше несущая частота канала связи, тем больше его пропускная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способность.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Лазерная связь осуществляется как по открытым, так и по закрытым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световодным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структурам, например,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 оптическому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волокну. Свет за счёт явления полного внутреннего отражения может распространяться по нему на большие расстояния, практически не ослабевая</a:t>
            </a:r>
          </a:p>
        </p:txBody>
      </p:sp>
      <p:pic>
        <p:nvPicPr>
          <p:cNvPr id="30722" name="Picture 2" descr="C:\Users\1\Downloads\Fibreop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764704"/>
            <a:ext cx="3563888" cy="5386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примере лазера показать, как развитие квантовой теории приводит к прогрессу в самых различных областях техники.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204864"/>
            <a:ext cx="396043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sz="2000" dirty="0" smtClean="0">
                <a:latin typeface="Arial" pitchFamily="34" charset="0"/>
                <a:cs typeface="Arial" pitchFamily="34" charset="0"/>
              </a:rPr>
              <a:t>Мир должен быть благодарен тому, что в большей степени направление его современного развития определяется изобретением лазера 50 лет тому назад. Лазер настолько проник в нашу жизнь, что мы теперь и представить себе не можем ее другой. А кто поспорит?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www.nanometer.ru/2010/07/10/lazer_zhizn_mir_215114/PROP_IMG_images_1/Laserwel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132856"/>
            <a:ext cx="2190750" cy="1819276"/>
          </a:xfrm>
          <a:prstGeom prst="rect">
            <a:avLst/>
          </a:prstGeom>
          <a:noFill/>
        </p:spPr>
      </p:pic>
      <p:pic>
        <p:nvPicPr>
          <p:cNvPr id="1028" name="Picture 4" descr="http://www.nanometer.ru/2010/07/10/lazer_zhizn_mir_215114/PROP_IMG_images_2/TrumpfScannerWeldingCO2La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836712"/>
            <a:ext cx="2181225" cy="1981201"/>
          </a:xfrm>
          <a:prstGeom prst="rect">
            <a:avLst/>
          </a:prstGeom>
          <a:noFill/>
        </p:spPr>
      </p:pic>
      <p:pic>
        <p:nvPicPr>
          <p:cNvPr id="1030" name="Picture 6" descr="http://www.nanometer.ru/2010/07/10/lazer_zhizn_mir_215114/PROP_IMG_images_3/Fiberoptic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379" y="3140968"/>
            <a:ext cx="2193621" cy="1656184"/>
          </a:xfrm>
          <a:prstGeom prst="rect">
            <a:avLst/>
          </a:prstGeom>
          <a:noFill/>
        </p:spPr>
      </p:pic>
      <p:pic>
        <p:nvPicPr>
          <p:cNvPr id="1032" name="Picture 8" descr="закры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221088"/>
            <a:ext cx="2382218" cy="1584176"/>
          </a:xfrm>
          <a:prstGeom prst="rect">
            <a:avLst/>
          </a:prstGeom>
          <a:noFill/>
        </p:spPr>
      </p:pic>
      <p:sp>
        <p:nvSpPr>
          <p:cNvPr id="8" name="Управляющая кнопка: назад 7">
            <a:hlinkClick r:id="rId6" action="ppaction://hlinksldjump" highlightClick="1"/>
          </p:cNvPr>
          <p:cNvSpPr/>
          <p:nvPr/>
        </p:nvSpPr>
        <p:spPr>
          <a:xfrm>
            <a:off x="7884368" y="6093296"/>
            <a:ext cx="1259632" cy="764704"/>
          </a:xfrm>
          <a:prstGeom prst="actionButtonBackPrevious">
            <a:avLst/>
          </a:prstGeom>
          <a:scene3d>
            <a:camera prst="orthographicFront"/>
            <a:lightRig rig="glow" dir="tl">
              <a:rot lat="0" lon="0" rev="900000"/>
            </a:lightRig>
          </a:scene3d>
          <a:sp3d extrusionH="234950" prstMaterial="powder">
            <a:bevelT w="133350" h="57150" prst="softRound"/>
            <a:bevelB w="50800" h="1016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084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>
                <a:hlinkClick r:id="rId2"/>
              </a:rPr>
              <a:t>ru.</a:t>
            </a:r>
            <a:r>
              <a:rPr lang="en-US" sz="3200" b="1" dirty="0" smtClean="0">
                <a:hlinkClick r:id="rId2"/>
              </a:rPr>
              <a:t>wikipedia</a:t>
            </a:r>
            <a:r>
              <a:rPr lang="en-US" sz="3200" dirty="0" smtClean="0">
                <a:hlinkClick r:id="rId2"/>
              </a:rPr>
              <a:t>.org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068960"/>
            <a:ext cx="83529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Волков В.А. Методика преподавания физики в 11 классе – М.: ВАКО, 2006 -464с</a:t>
            </a:r>
            <a:r>
              <a:rPr lang="ru-RU" sz="3600" dirty="0" smtClean="0">
                <a:solidFill>
                  <a:schemeClr val="tx2"/>
                </a:solidFill>
              </a:rPr>
              <a:t>.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hlinkClick r:id="rId2" action="ppaction://hlinksldjump"/>
              </a:rPr>
              <a:t>Спонтанное и вынужденное излучение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  <a:hlinkClick r:id="rId3" action="ppaction://hlinksldjump"/>
              </a:rPr>
              <a:t>Принцип действия лазера, его устройство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  <a:hlinkClick r:id="rId4" action="ppaction://hlinksldjump"/>
              </a:rPr>
              <a:t>Виды лазеров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  <a:hlinkClick r:id="rId5" action="ppaction://hlinksldjump"/>
              </a:rPr>
              <a:t>Применение лазеров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  <a:hlinkClick r:id="rId6" action="ppaction://hlinkpres?slideindex=1&amp;slidetitle="/>
              </a:rPr>
              <a:t>Тестирование по теме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Спонтанное и вынужденное излучение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44824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Вы́нужденное</a:t>
            </a:r>
            <a:r>
              <a:rPr lang="ru-RU" sz="2400" b="1" dirty="0"/>
              <a:t> </a:t>
            </a:r>
            <a:r>
              <a:rPr lang="ru-RU" sz="2400" b="1" dirty="0" smtClean="0"/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излуче́ние</a:t>
            </a:r>
            <a:r>
              <a:rPr lang="ru-RU" sz="2400" dirty="0"/>
              <a:t>, </a:t>
            </a:r>
            <a:r>
              <a:rPr lang="ru-RU" sz="2400" dirty="0" smtClean="0"/>
              <a:t> </a:t>
            </a:r>
            <a:r>
              <a:rPr lang="ru-RU" sz="2400" b="1" dirty="0" err="1" smtClean="0"/>
              <a:t>индуци́рованное</a:t>
            </a:r>
            <a:r>
              <a:rPr lang="ru-RU" sz="2400" b="1" dirty="0" smtClean="0"/>
              <a:t> </a:t>
            </a:r>
            <a:r>
              <a:rPr lang="ru-RU" sz="2400" b="1" dirty="0"/>
              <a:t>излучение</a:t>
            </a:r>
            <a:r>
              <a:rPr lang="ru-RU" sz="2400" dirty="0"/>
              <a:t> </a:t>
            </a:r>
            <a:r>
              <a:rPr lang="ru-RU" sz="2400" dirty="0" smtClean="0"/>
              <a:t>—  </a:t>
            </a:r>
            <a:r>
              <a:rPr lang="ru-RU" sz="2400" dirty="0" err="1" smtClean="0"/>
              <a:t>излучение</a:t>
            </a:r>
            <a:r>
              <a:rPr lang="ru-RU" sz="2400" dirty="0" smtClean="0"/>
              <a:t> атома, возникающее при его переходе на более низкий энергетический уровень под действием внешнего электромагнитного излучения.</a:t>
            </a:r>
            <a:r>
              <a:rPr lang="ru-RU" sz="2400" dirty="0"/>
              <a:t> </a:t>
            </a:r>
            <a:r>
              <a:rPr lang="ru-RU" sz="2400" dirty="0" smtClean="0"/>
              <a:t>(</a:t>
            </a:r>
            <a:r>
              <a:rPr lang="ru-RU" sz="2400" dirty="0" smtClean="0">
                <a:hlinkClick r:id="rId2" action="ppaction://hlinksldjump"/>
              </a:rPr>
              <a:t>СХЕМА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86104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Спонтанное</a:t>
            </a:r>
            <a:r>
              <a:rPr lang="ru-RU" sz="2400" b="1" dirty="0" smtClean="0"/>
              <a:t> излучение </a:t>
            </a:r>
            <a:r>
              <a:rPr lang="ru-RU" sz="2400" dirty="0" smtClean="0"/>
              <a:t>– </a:t>
            </a:r>
            <a:r>
              <a:rPr lang="ru-RU" sz="2400" dirty="0" err="1" smtClean="0"/>
              <a:t>излучение</a:t>
            </a:r>
            <a:r>
              <a:rPr lang="ru-RU" sz="2400" dirty="0" smtClean="0"/>
              <a:t>, испускаемое при самопроизвольном  переходе атома из одного состояния в другое. (</a:t>
            </a:r>
            <a:r>
              <a:rPr lang="ru-RU" sz="2400" dirty="0" smtClean="0">
                <a:hlinkClick r:id="rId3" action="ppaction://hlinksldjump"/>
              </a:rPr>
              <a:t>СХЕМА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7884368" y="6093296"/>
            <a:ext cx="1259632" cy="764704"/>
          </a:xfrm>
          <a:prstGeom prst="actionButtonBackPrevious">
            <a:avLst/>
          </a:prstGeom>
          <a:scene3d>
            <a:camera prst="orthographicFront"/>
            <a:lightRig rig="glow" dir="tl">
              <a:rot lat="0" lon="0" rev="900000"/>
            </a:lightRig>
          </a:scene3d>
          <a:sp3d extrusionH="234950" prstMaterial="powder">
            <a:bevelT w="133350" h="57150" prst="softRound"/>
            <a:bevelB w="50800" h="1016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510px-Stimulated_Emission_ru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01" y="1052736"/>
            <a:ext cx="8976998" cy="4752528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7884368" y="6093296"/>
            <a:ext cx="1259632" cy="764704"/>
          </a:xfrm>
          <a:prstGeom prst="actionButtonBackPrevious">
            <a:avLst/>
          </a:prstGeom>
          <a:scene3d>
            <a:camera prst="orthographicFront"/>
            <a:lightRig rig="glow" dir="tl">
              <a:rot lat="0" lon="0" rev="900000"/>
            </a:lightRig>
          </a:scene3d>
          <a:sp3d extrusionH="234950" prstMaterial="powder">
            <a:bevelT w="133350" h="57150" prst="softRound"/>
            <a:bevelB w="50800" h="1016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wnloads\510px-Spontaneous_Emission_ru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514" y="980728"/>
            <a:ext cx="9196514" cy="4868743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884368" y="6093296"/>
            <a:ext cx="1259632" cy="764704"/>
          </a:xfrm>
          <a:prstGeom prst="actionButtonBackPrevious">
            <a:avLst/>
          </a:prstGeom>
          <a:scene3d>
            <a:camera prst="orthographicFront"/>
            <a:lightRig rig="glow" dir="tl">
              <a:rot lat="0" lon="0" rev="900000"/>
            </a:lightRig>
          </a:scene3d>
          <a:sp3d extrusionH="234950" prstMaterial="powder">
            <a:bevelT w="133350" h="57150" prst="softRound"/>
            <a:bevelB w="50800" h="1016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4896544" cy="83671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Принцип действия лазера</a:t>
            </a:r>
            <a:endParaRPr lang="ru-RU" sz="32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51920" y="1311148"/>
            <a:ext cx="5292080" cy="47397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Физической основой работы лазера служит явление вынужденного (индуцированного) излучения. Суть явления состоит в том, что возбуждённый атом способен излучить фотон под действием другого фотона без его поглощения, если энергия последнего равняется разности энергий уровней атома до и после излучения. При этом излучённый фотон когерентен фотону, вызвавшему излучение (является его «точной копией»). Таким образом происходит усиление света. Этим явление отличается от спонтанного излучения, в котором излучаемые фотоны имеют случайные направления распространения, поляризацию и фазу.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  <a:hlinkClick r:id="rId2" tooltip="Увеличить"/>
              </a:rPr>
              <a:t>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Arial" charset="0"/>
              <a:hlinkClick r:id="rId3" tooltip="Гелий-неоновый лазер"/>
            </a:endParaRPr>
          </a:p>
        </p:txBody>
      </p:sp>
      <p:pic>
        <p:nvPicPr>
          <p:cNvPr id="5123" name="Picture 3" descr="http://upload.wikimedia.org/wikipedia/commons/thumb/4/4b/Laser_DSC09088.JPG/250px-Laser_DSC0908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56792"/>
            <a:ext cx="3717013" cy="3672408"/>
          </a:xfrm>
          <a:prstGeom prst="rect">
            <a:avLst/>
          </a:prstGeom>
          <a:noFill/>
        </p:spPr>
      </p:pic>
      <p:pic>
        <p:nvPicPr>
          <p:cNvPr id="5124" name="Picture 4" descr="http://bits.wikimedia.org/static-1.21wmf6/skins/common/images/magnify-clip.png">
            <a:hlinkClick r:id="rId2" tooltip="Увеличить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0650" y="174625"/>
            <a:ext cx="142875" cy="10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1\Downloads\Laser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5616624" cy="39622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4725144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На схеме обозначены: 1 — активная среда; 2 — энергия накачки лазера; 3 — непрозрачное зеркало; 4 — полупрозрачное зеркало; 5 — лазерный луч.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лазера</a:t>
            </a:r>
            <a:endParaRPr lang="ru-RU" dirty="0"/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7884368" y="6093296"/>
            <a:ext cx="1259632" cy="764704"/>
          </a:xfrm>
          <a:prstGeom prst="actionButtonBackPrevious">
            <a:avLst/>
          </a:prstGeom>
          <a:scene3d>
            <a:camera prst="orthographicFront"/>
            <a:lightRig rig="glow" dir="tl">
              <a:rot lat="0" lon="0" rev="900000"/>
            </a:lightRig>
          </a:scene3d>
          <a:sp3d extrusionH="234950" prstMaterial="powder">
            <a:bevelT w="133350" h="57150" prst="softRound"/>
            <a:bevelB w="50800" h="1016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05800" cy="1143000"/>
          </a:xfrm>
        </p:spPr>
        <p:txBody>
          <a:bodyPr/>
          <a:lstStyle/>
          <a:p>
            <a:r>
              <a:rPr lang="ru-RU" dirty="0" smtClean="0"/>
              <a:t>Виды лазеров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25689"/>
            <a:ext cx="4680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Arial" pitchFamily="34" charset="0"/>
                <a:cs typeface="Arial" pitchFamily="34" charset="0"/>
              </a:rPr>
              <a:t>Твердоте́льный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ла́зер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— 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лазер, в котором в качестве активной среды используется вещество, находящееся в твёрдом состоянии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Разновидностями твердотельного лазера являются волоконный лазер и полупроводниковый лазер. К твердотельным относятся также лазеры, в которых в качестве активной среды используются различные стекла и кристаллы, активированные редкоземельными элементами. Самым первым твердотельным лазером был излучатель на рубине, накачка осуществлялась газоразрядной лампой.</a:t>
            </a:r>
          </a:p>
        </p:txBody>
      </p:sp>
      <p:pic>
        <p:nvPicPr>
          <p:cNvPr id="3073" name="Picture 1" descr="C:\Users\1\Downloads\300px-RGB_la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16832"/>
            <a:ext cx="3600400" cy="3420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13a1cea625e35eb595b22bd03d01ed654e59"/>
  <p:tag name="ISPRING_RESOURCE_PATHS_HASH_2" val="edbb5ccd34e4885469ca32b96ab2ff17dd2af2b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249</Words>
  <Application>Microsoft Office PowerPoint</Application>
  <PresentationFormat>Экран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Цель:</vt:lpstr>
      <vt:lpstr>Содержание урока</vt:lpstr>
      <vt:lpstr>Спонтанное и вынужденное излучение</vt:lpstr>
      <vt:lpstr>Слайд 5</vt:lpstr>
      <vt:lpstr>Слайд 6</vt:lpstr>
      <vt:lpstr>Принцип действия лазера</vt:lpstr>
      <vt:lpstr>Устройство лазера</vt:lpstr>
      <vt:lpstr>Виды лазеров</vt:lpstr>
      <vt:lpstr>Слайд 10</vt:lpstr>
      <vt:lpstr>Слайд 11</vt:lpstr>
      <vt:lpstr>Слайд 12</vt:lpstr>
      <vt:lpstr>Слайд 13</vt:lpstr>
      <vt:lpstr>Применение лазеров</vt:lpstr>
      <vt:lpstr>В промышленности</vt:lpstr>
      <vt:lpstr>Лазерная обработка материалов</vt:lpstr>
      <vt:lpstr>В оптике</vt:lpstr>
      <vt:lpstr>Слайд 18</vt:lpstr>
      <vt:lpstr>Слайд 19</vt:lpstr>
      <vt:lpstr>Слайд 20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ЛАЗЕРЫ</dc:title>
  <dc:creator>1</dc:creator>
  <cp:lastModifiedBy>Аня</cp:lastModifiedBy>
  <cp:revision>40</cp:revision>
  <dcterms:created xsi:type="dcterms:W3CDTF">2013-01-04T07:37:29Z</dcterms:created>
  <dcterms:modified xsi:type="dcterms:W3CDTF">2013-04-04T12:50:47Z</dcterms:modified>
</cp:coreProperties>
</file>