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02.09.2011</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02.09.2011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02.09.2011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02.09.2011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02.09.2011</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02.09.2011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02.09.2011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02.09.2011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02.09.2011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02.09.2011</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02.09.2011</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B106E36-FD25-4E2D-B0AA-010F637433A0}" type="datetimeFigureOut">
              <a:rPr lang="ru-RU" smtClean="0"/>
              <a:pPr/>
              <a:t>02.09.2011</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5C68B6-61C2-468F-89AB-4B9F7531AA68}"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1143000"/>
          </a:xfrm>
        </p:spPr>
        <p:txBody>
          <a:bodyPr>
            <a:noAutofit/>
          </a:bodyPr>
          <a:lstStyle/>
          <a:p>
            <a:pPr algn="ctr"/>
            <a:r>
              <a:rPr lang="ru-RU" sz="8000" b="1" i="1" dirty="0" smtClean="0">
                <a:solidFill>
                  <a:schemeClr val="tx1"/>
                </a:solidFill>
                <a:latin typeface="Monotype Corsiva" pitchFamily="66" charset="0"/>
              </a:rPr>
              <a:t>Деньги</a:t>
            </a:r>
            <a:endParaRPr lang="ru-RU" sz="8000" b="1" i="1" dirty="0">
              <a:solidFill>
                <a:schemeClr val="tx1"/>
              </a:solidFill>
              <a:latin typeface="Monotype Corsiva" pitchFamily="66" charset="0"/>
            </a:endParaRPr>
          </a:p>
        </p:txBody>
      </p:sp>
      <p:pic>
        <p:nvPicPr>
          <p:cNvPr id="1026" name="Picture 2"/>
          <p:cNvPicPr>
            <a:picLocks noGrp="1" noChangeAspect="1" noChangeArrowheads="1"/>
          </p:cNvPicPr>
          <p:nvPr>
            <p:ph idx="1"/>
          </p:nvPr>
        </p:nvPicPr>
        <p:blipFill>
          <a:blip r:embed="rId2"/>
          <a:stretch>
            <a:fillRect/>
          </a:stretch>
        </p:blipFill>
        <p:spPr bwMode="auto">
          <a:xfrm>
            <a:off x="285720" y="1857364"/>
            <a:ext cx="1982813" cy="199336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6715140" y="4429132"/>
            <a:ext cx="1781175" cy="17907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2857488" y="4572008"/>
            <a:ext cx="1781175" cy="1790700"/>
          </a:xfrm>
          <a:prstGeom prst="rect">
            <a:avLst/>
          </a:prstGeom>
          <a:noFill/>
          <a:ln w="9525">
            <a:noFill/>
            <a:miter lim="800000"/>
            <a:headEnd/>
            <a:tailEnd/>
          </a:ln>
          <a:effectLst/>
        </p:spPr>
      </p:pic>
      <p:sp>
        <p:nvSpPr>
          <p:cNvPr id="7" name="TextBox 6"/>
          <p:cNvSpPr txBox="1"/>
          <p:nvPr/>
        </p:nvSpPr>
        <p:spPr>
          <a:xfrm>
            <a:off x="2285984" y="1785926"/>
            <a:ext cx="5500726" cy="2677656"/>
          </a:xfrm>
          <a:prstGeom prst="rect">
            <a:avLst/>
          </a:prstGeom>
          <a:noFill/>
        </p:spPr>
        <p:txBody>
          <a:bodyPr wrap="square" rtlCol="0">
            <a:spAutoFit/>
          </a:bodyPr>
          <a:lstStyle/>
          <a:p>
            <a:pPr algn="just"/>
            <a:r>
              <a:rPr lang="ru-RU" sz="2000" i="1" dirty="0" smtClean="0"/>
              <a:t>	</a:t>
            </a:r>
            <a:r>
              <a:rPr lang="ru-RU" sz="2400" i="1" dirty="0" smtClean="0"/>
              <a:t>Деньги – это единственный товар, который нельзя использовать, кроме как освободиться от них. Они не накормят вас, не оденут, ни дадут приюта пока вы не истратите их. Люди почти всё делают для денег и деньги почти всё делают для людей.</a:t>
            </a:r>
            <a:endParaRPr lang="ru-RU" sz="24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214282" y="357166"/>
            <a:ext cx="8643938" cy="1000125"/>
          </a:xfrm>
        </p:spPr>
        <p:txBody>
          <a:bodyPr>
            <a:normAutofit/>
          </a:bodyPr>
          <a:lstStyle/>
          <a:p>
            <a:pPr algn="ctr"/>
            <a:r>
              <a:rPr lang="ru-RU" b="1" i="1" dirty="0" smtClean="0">
                <a:solidFill>
                  <a:schemeClr val="tx1"/>
                </a:solidFill>
                <a:latin typeface="Monotype Corsiva" pitchFamily="66" charset="0"/>
              </a:rPr>
              <a:t>Происхождение и сущность денег</a:t>
            </a:r>
            <a:endParaRPr lang="ru-RU" b="1" i="1" dirty="0">
              <a:solidFill>
                <a:schemeClr val="tx1"/>
              </a:solidFill>
              <a:latin typeface="Monotype Corsiva" pitchFamily="66" charset="0"/>
            </a:endParaRPr>
          </a:p>
        </p:txBody>
      </p:sp>
      <p:sp>
        <p:nvSpPr>
          <p:cNvPr id="7" name="TextBox 6"/>
          <p:cNvSpPr txBox="1"/>
          <p:nvPr/>
        </p:nvSpPr>
        <p:spPr>
          <a:xfrm>
            <a:off x="785786" y="1928802"/>
            <a:ext cx="7786742" cy="3046988"/>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marL="342900" indent="-342900">
              <a:buAutoNum type="arabicPeriod"/>
            </a:pPr>
            <a:r>
              <a:rPr lang="ru-RU" sz="3600" dirty="0" smtClean="0"/>
              <a:t>Возникновение бартерного обмена</a:t>
            </a:r>
          </a:p>
          <a:p>
            <a:pPr marL="2238375" indent="-2238375"/>
            <a:r>
              <a:rPr lang="ru-RU" sz="4000" dirty="0" smtClean="0">
                <a:solidFill>
                  <a:schemeClr val="bg1"/>
                </a:solidFill>
              </a:rPr>
              <a:t>БАРТЕР – это обмен товара на. товар без посредства денег. (Т - Т</a:t>
            </a:r>
            <a:r>
              <a:rPr lang="ru-RU" sz="3200" dirty="0" smtClean="0">
                <a:solidFill>
                  <a:schemeClr val="bg1"/>
                </a:solidFill>
              </a:rPr>
              <a:t>1</a:t>
            </a:r>
            <a:r>
              <a:rPr lang="ru-RU" sz="4000" dirty="0" smtClean="0">
                <a:solidFill>
                  <a:schemeClr val="bg1"/>
                </a:solidFill>
              </a:rPr>
              <a:t>)</a:t>
            </a:r>
            <a:endParaRPr lang="ru-RU" sz="40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214282" y="357166"/>
            <a:ext cx="8643938" cy="1000125"/>
          </a:xfrm>
        </p:spPr>
        <p:txBody>
          <a:bodyPr>
            <a:normAutofit/>
          </a:bodyPr>
          <a:lstStyle/>
          <a:p>
            <a:pPr algn="ctr"/>
            <a:r>
              <a:rPr lang="ru-RU" b="1" i="1" dirty="0" smtClean="0">
                <a:solidFill>
                  <a:schemeClr val="tx1"/>
                </a:solidFill>
                <a:latin typeface="Monotype Corsiva" pitchFamily="66" charset="0"/>
              </a:rPr>
              <a:t>Происхождение и сущность денег</a:t>
            </a:r>
            <a:endParaRPr lang="ru-RU" b="1" i="1" dirty="0">
              <a:solidFill>
                <a:schemeClr val="tx1"/>
              </a:solidFill>
              <a:latin typeface="Monotype Corsiva" pitchFamily="66" charset="0"/>
            </a:endParaRPr>
          </a:p>
        </p:txBody>
      </p:sp>
      <p:sp>
        <p:nvSpPr>
          <p:cNvPr id="7" name="TextBox 6"/>
          <p:cNvSpPr txBox="1"/>
          <p:nvPr/>
        </p:nvSpPr>
        <p:spPr>
          <a:xfrm>
            <a:off x="785786" y="1928802"/>
            <a:ext cx="7786742" cy="427809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marL="342900" indent="-342900"/>
            <a:r>
              <a:rPr lang="ru-RU" sz="3600" dirty="0" smtClean="0"/>
              <a:t>2. Закрепление за золотом роли всеобщего эквивалента</a:t>
            </a:r>
          </a:p>
          <a:p>
            <a:pPr marL="2238375" indent="-2238375"/>
            <a:r>
              <a:rPr lang="ru-RU" sz="3600" dirty="0" smtClean="0">
                <a:solidFill>
                  <a:schemeClr val="bg1"/>
                </a:solidFill>
              </a:rPr>
              <a:t>ЭКВИВАЛЕНТ – это измеритель с помощью которого можно было сопоставить товары.</a:t>
            </a:r>
          </a:p>
          <a:p>
            <a:pPr marL="1704975" indent="-1704975"/>
            <a:r>
              <a:rPr lang="ru-RU" sz="2800" u="sng" dirty="0" smtClean="0">
                <a:solidFill>
                  <a:schemeClr val="tx1"/>
                </a:solidFill>
              </a:rPr>
              <a:t>Свойства:</a:t>
            </a:r>
            <a:r>
              <a:rPr lang="ru-RU" sz="2800" dirty="0" smtClean="0">
                <a:solidFill>
                  <a:schemeClr val="tx1"/>
                </a:solidFill>
              </a:rPr>
              <a:t> высокая стоимость, длительность хранения, делимость.</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214282" y="357166"/>
            <a:ext cx="8643938" cy="1000125"/>
          </a:xfrm>
        </p:spPr>
        <p:txBody>
          <a:bodyPr>
            <a:normAutofit/>
          </a:bodyPr>
          <a:lstStyle/>
          <a:p>
            <a:pPr algn="ctr"/>
            <a:r>
              <a:rPr lang="ru-RU" b="1" i="1" dirty="0" smtClean="0">
                <a:solidFill>
                  <a:schemeClr val="tx1"/>
                </a:solidFill>
                <a:latin typeface="Monotype Corsiva" pitchFamily="66" charset="0"/>
              </a:rPr>
              <a:t>Происхождение и сущность денег</a:t>
            </a:r>
            <a:endParaRPr lang="ru-RU" b="1" i="1" dirty="0">
              <a:solidFill>
                <a:schemeClr val="tx1"/>
              </a:solidFill>
              <a:latin typeface="Monotype Corsiva" pitchFamily="66" charset="0"/>
            </a:endParaRPr>
          </a:p>
        </p:txBody>
      </p:sp>
      <p:sp>
        <p:nvSpPr>
          <p:cNvPr id="7" name="TextBox 6"/>
          <p:cNvSpPr txBox="1"/>
          <p:nvPr/>
        </p:nvSpPr>
        <p:spPr>
          <a:xfrm>
            <a:off x="785786" y="1928802"/>
            <a:ext cx="7786742" cy="415498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marL="342900" indent="-342900"/>
            <a:r>
              <a:rPr lang="ru-RU" sz="3600" dirty="0" smtClean="0"/>
              <a:t>3. Появление монет</a:t>
            </a:r>
          </a:p>
          <a:p>
            <a:r>
              <a:rPr lang="ru-RU" sz="3600" dirty="0" smtClean="0">
                <a:solidFill>
                  <a:schemeClr val="bg1"/>
                </a:solidFill>
              </a:rPr>
              <a:t>МОНЕТА – это слиток металла определённой формы, вес и проба которого официально </a:t>
            </a:r>
            <a:r>
              <a:rPr lang="ru-RU" sz="3600" dirty="0" err="1" smtClean="0">
                <a:solidFill>
                  <a:schemeClr val="bg1"/>
                </a:solidFill>
              </a:rPr>
              <a:t>подтверж-дены</a:t>
            </a:r>
            <a:r>
              <a:rPr lang="ru-RU" sz="3600" dirty="0" smtClean="0">
                <a:solidFill>
                  <a:schemeClr val="bg1"/>
                </a:solidFill>
              </a:rPr>
              <a:t> штемпелем государства.</a:t>
            </a:r>
          </a:p>
          <a:p>
            <a:pPr marL="1704975" indent="-1704975"/>
            <a:r>
              <a:rPr lang="ru-RU" sz="2800" u="sng" dirty="0" smtClean="0">
                <a:solidFill>
                  <a:schemeClr val="tx1"/>
                </a:solidFill>
              </a:rPr>
              <a:t>Виды монет:</a:t>
            </a:r>
            <a:r>
              <a:rPr lang="ru-RU" sz="2800" dirty="0" smtClean="0">
                <a:solidFill>
                  <a:schemeClr val="tx1"/>
                </a:solidFill>
              </a:rPr>
              <a:t> сребреники, гривны, деньга, копейка, полушка, рубль, алтын, полтина, червонец и т.д.</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214282" y="357166"/>
            <a:ext cx="8643938" cy="1000125"/>
          </a:xfrm>
        </p:spPr>
        <p:txBody>
          <a:bodyPr>
            <a:normAutofit/>
          </a:bodyPr>
          <a:lstStyle/>
          <a:p>
            <a:pPr algn="ctr"/>
            <a:r>
              <a:rPr lang="ru-RU" b="1" i="1" dirty="0" smtClean="0">
                <a:solidFill>
                  <a:schemeClr val="tx1"/>
                </a:solidFill>
                <a:latin typeface="Monotype Corsiva" pitchFamily="66" charset="0"/>
              </a:rPr>
              <a:t>Происхождение и сущность денег</a:t>
            </a:r>
            <a:endParaRPr lang="ru-RU" b="1" i="1" dirty="0">
              <a:solidFill>
                <a:schemeClr val="tx1"/>
              </a:solidFill>
              <a:latin typeface="Monotype Corsiva" pitchFamily="66" charset="0"/>
            </a:endParaRPr>
          </a:p>
        </p:txBody>
      </p:sp>
      <p:sp>
        <p:nvSpPr>
          <p:cNvPr id="7" name="TextBox 6"/>
          <p:cNvSpPr txBox="1"/>
          <p:nvPr/>
        </p:nvSpPr>
        <p:spPr>
          <a:xfrm>
            <a:off x="785786" y="1928802"/>
            <a:ext cx="7786742" cy="341632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marL="342900" indent="-342900"/>
            <a:r>
              <a:rPr lang="ru-RU" sz="3600" dirty="0" smtClean="0"/>
              <a:t>4. Появление бумажных денег</a:t>
            </a:r>
          </a:p>
          <a:p>
            <a:r>
              <a:rPr lang="ru-RU" sz="3600" dirty="0" smtClean="0">
                <a:solidFill>
                  <a:schemeClr val="bg1"/>
                </a:solidFill>
              </a:rPr>
              <a:t>БУМАЖНЫЕ ДЕНЬГИ – это деньги, которые объявлены </a:t>
            </a:r>
            <a:r>
              <a:rPr lang="ru-RU" sz="3600" dirty="0" err="1" smtClean="0">
                <a:solidFill>
                  <a:schemeClr val="bg1"/>
                </a:solidFill>
              </a:rPr>
              <a:t>правительст-вом</a:t>
            </a:r>
            <a:r>
              <a:rPr lang="ru-RU" sz="3600" dirty="0" smtClean="0">
                <a:solidFill>
                  <a:schemeClr val="bg1"/>
                </a:solidFill>
              </a:rPr>
              <a:t> как обязательное к приёму средство обращения и законное средство платежа.</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214282" y="357166"/>
            <a:ext cx="8643938" cy="1000125"/>
          </a:xfrm>
        </p:spPr>
        <p:txBody>
          <a:bodyPr>
            <a:normAutofit/>
          </a:bodyPr>
          <a:lstStyle/>
          <a:p>
            <a:pPr algn="ctr"/>
            <a:r>
              <a:rPr lang="ru-RU" b="1" i="1" dirty="0" smtClean="0">
                <a:solidFill>
                  <a:schemeClr val="tx1"/>
                </a:solidFill>
                <a:latin typeface="Monotype Corsiva" pitchFamily="66" charset="0"/>
              </a:rPr>
              <a:t>Происхождение и сущность денег</a:t>
            </a:r>
            <a:endParaRPr lang="ru-RU" b="1" i="1" dirty="0">
              <a:solidFill>
                <a:schemeClr val="tx1"/>
              </a:solidFill>
              <a:latin typeface="Monotype Corsiva" pitchFamily="66" charset="0"/>
            </a:endParaRPr>
          </a:p>
        </p:txBody>
      </p:sp>
      <p:sp>
        <p:nvSpPr>
          <p:cNvPr id="7" name="TextBox 6"/>
          <p:cNvSpPr txBox="1"/>
          <p:nvPr/>
        </p:nvSpPr>
        <p:spPr>
          <a:xfrm>
            <a:off x="785786" y="1928802"/>
            <a:ext cx="7786742" cy="120032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marL="342900" indent="-342900"/>
            <a:r>
              <a:rPr lang="ru-RU" sz="3600" dirty="0" smtClean="0"/>
              <a:t>5. Появление электронных</a:t>
            </a:r>
            <a:r>
              <a:rPr lang="en-US" sz="3600" dirty="0" smtClean="0"/>
              <a:t> </a:t>
            </a:r>
            <a:r>
              <a:rPr lang="ru-RU" sz="3600" dirty="0" smtClean="0"/>
              <a:t>видов платежей денег</a:t>
            </a:r>
          </a:p>
        </p:txBody>
      </p:sp>
      <p:pic>
        <p:nvPicPr>
          <p:cNvPr id="2050" name="Picture 2"/>
          <p:cNvPicPr>
            <a:picLocks noChangeAspect="1" noChangeArrowheads="1"/>
          </p:cNvPicPr>
          <p:nvPr/>
        </p:nvPicPr>
        <p:blipFill>
          <a:blip r:embed="rId2"/>
          <a:srcRect/>
          <a:stretch>
            <a:fillRect/>
          </a:stretch>
        </p:blipFill>
        <p:spPr bwMode="auto">
          <a:xfrm>
            <a:off x="4572000" y="3286124"/>
            <a:ext cx="3357586" cy="318628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214282" y="357166"/>
            <a:ext cx="8643938" cy="1000125"/>
          </a:xfrm>
        </p:spPr>
        <p:txBody>
          <a:bodyPr>
            <a:normAutofit/>
          </a:bodyPr>
          <a:lstStyle/>
          <a:p>
            <a:pPr algn="ctr"/>
            <a:r>
              <a:rPr lang="ru-RU" b="1" i="1" dirty="0" smtClean="0">
                <a:solidFill>
                  <a:schemeClr val="tx1"/>
                </a:solidFill>
                <a:latin typeface="Monotype Corsiva" pitchFamily="66" charset="0"/>
              </a:rPr>
              <a:t>Происхождение и сущность денег</a:t>
            </a:r>
            <a:endParaRPr lang="ru-RU" b="1" i="1" dirty="0">
              <a:solidFill>
                <a:schemeClr val="tx1"/>
              </a:solidFill>
              <a:latin typeface="Monotype Corsiva" pitchFamily="66" charset="0"/>
            </a:endParaRPr>
          </a:p>
        </p:txBody>
      </p:sp>
      <p:sp>
        <p:nvSpPr>
          <p:cNvPr id="7" name="TextBox 6"/>
          <p:cNvSpPr txBox="1"/>
          <p:nvPr/>
        </p:nvSpPr>
        <p:spPr>
          <a:xfrm>
            <a:off x="785786" y="1357298"/>
            <a:ext cx="7786742" cy="255454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marL="342900" indent="-342900"/>
            <a:r>
              <a:rPr lang="ru-RU" sz="4000" dirty="0" smtClean="0">
                <a:solidFill>
                  <a:schemeClr val="bg1"/>
                </a:solidFill>
              </a:rPr>
              <a:t>ДЕНЬГИ – это особый товар, выполняющий роль всеобщего эквивалента в процессе обмена товаров и услуг.</a:t>
            </a:r>
          </a:p>
        </p:txBody>
      </p:sp>
      <p:sp>
        <p:nvSpPr>
          <p:cNvPr id="5" name="TextBox 4"/>
          <p:cNvSpPr txBox="1"/>
          <p:nvPr/>
        </p:nvSpPr>
        <p:spPr>
          <a:xfrm>
            <a:off x="785786" y="4214818"/>
            <a:ext cx="7786742" cy="2062103"/>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ru-RU" sz="3200" u="sng" dirty="0" smtClean="0">
                <a:solidFill>
                  <a:schemeClr val="bg1"/>
                </a:solidFill>
              </a:rPr>
              <a:t>Сущность</a:t>
            </a:r>
            <a:r>
              <a:rPr lang="ru-RU" sz="3200" dirty="0" smtClean="0">
                <a:solidFill>
                  <a:schemeClr val="bg1"/>
                </a:solidFill>
              </a:rPr>
              <a:t> денег проявляется через:</a:t>
            </a:r>
          </a:p>
          <a:p>
            <a:pPr>
              <a:buFont typeface="Arial" pitchFamily="34" charset="0"/>
              <a:buChar char="•"/>
            </a:pPr>
            <a:r>
              <a:rPr lang="ru-RU" sz="3200" dirty="0" smtClean="0">
                <a:solidFill>
                  <a:schemeClr val="bg1"/>
                </a:solidFill>
              </a:rPr>
              <a:t>всеобщую </a:t>
            </a:r>
            <a:r>
              <a:rPr lang="ru-RU" sz="3200" dirty="0" err="1" smtClean="0">
                <a:solidFill>
                  <a:schemeClr val="bg1"/>
                </a:solidFill>
              </a:rPr>
              <a:t>обмениваемость</a:t>
            </a:r>
            <a:r>
              <a:rPr lang="ru-RU" sz="3200" dirty="0" smtClean="0">
                <a:solidFill>
                  <a:schemeClr val="bg1"/>
                </a:solidFill>
              </a:rPr>
              <a:t>,</a:t>
            </a:r>
          </a:p>
          <a:p>
            <a:pPr>
              <a:buFont typeface="Arial" pitchFamily="34" charset="0"/>
              <a:buChar char="•"/>
            </a:pPr>
            <a:r>
              <a:rPr lang="ru-RU" sz="3200" dirty="0" smtClean="0">
                <a:solidFill>
                  <a:schemeClr val="bg1"/>
                </a:solidFill>
              </a:rPr>
              <a:t>самостоятельную меновую стоимость,</a:t>
            </a:r>
          </a:p>
          <a:p>
            <a:pPr>
              <a:buFont typeface="Arial" pitchFamily="34" charset="0"/>
              <a:buChar char="•"/>
            </a:pPr>
            <a:r>
              <a:rPr lang="ru-RU" sz="3200" dirty="0" smtClean="0">
                <a:solidFill>
                  <a:schemeClr val="bg1"/>
                </a:solidFill>
              </a:rPr>
              <a:t>вещную меру труда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7422" y="285728"/>
            <a:ext cx="4786346" cy="646331"/>
          </a:xfrm>
          <a:prstGeom prst="rect">
            <a:avLst/>
          </a:prstGeom>
          <a:noFill/>
        </p:spPr>
        <p:txBody>
          <a:bodyPr wrap="square" rtlCol="0">
            <a:spAutoFit/>
          </a:bodyPr>
          <a:lstStyle/>
          <a:p>
            <a:pPr algn="ctr"/>
            <a:r>
              <a:rPr lang="ru-RU" sz="3600" i="1" dirty="0" smtClean="0">
                <a:latin typeface="Monotype Corsiva" pitchFamily="66" charset="0"/>
              </a:rPr>
              <a:t>Виды денег</a:t>
            </a:r>
            <a:endParaRPr lang="ru-RU" sz="3600" i="1" dirty="0">
              <a:latin typeface="Monotype Corsiva" pitchFamily="66" charset="0"/>
            </a:endParaRPr>
          </a:p>
        </p:txBody>
      </p:sp>
      <p:sp>
        <p:nvSpPr>
          <p:cNvPr id="3" name="Скругленный прямоугольник 2"/>
          <p:cNvSpPr/>
          <p:nvPr/>
        </p:nvSpPr>
        <p:spPr>
          <a:xfrm>
            <a:off x="3643306" y="857232"/>
            <a:ext cx="2286016"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3643306" y="1071546"/>
            <a:ext cx="2214578" cy="707886"/>
          </a:xfrm>
          <a:prstGeom prst="rect">
            <a:avLst/>
          </a:prstGeom>
          <a:noFill/>
        </p:spPr>
        <p:txBody>
          <a:bodyPr wrap="square" rtlCol="0">
            <a:spAutoFit/>
          </a:bodyPr>
          <a:lstStyle/>
          <a:p>
            <a:pPr algn="ctr"/>
            <a:r>
              <a:rPr lang="ru-RU" sz="4000" dirty="0" smtClean="0">
                <a:solidFill>
                  <a:schemeClr val="bg1"/>
                </a:solidFill>
              </a:rPr>
              <a:t>ДЕНЬГИ</a:t>
            </a:r>
            <a:endParaRPr lang="ru-RU" sz="4000" dirty="0">
              <a:solidFill>
                <a:schemeClr val="bg1"/>
              </a:solidFill>
            </a:endParaRPr>
          </a:p>
        </p:txBody>
      </p:sp>
      <p:sp>
        <p:nvSpPr>
          <p:cNvPr id="5" name="Скругленный прямоугольник 4"/>
          <p:cNvSpPr/>
          <p:nvPr/>
        </p:nvSpPr>
        <p:spPr>
          <a:xfrm>
            <a:off x="785786" y="1357298"/>
            <a:ext cx="2286016"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6429388" y="1357298"/>
            <a:ext cx="2286016"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785786" y="1428736"/>
            <a:ext cx="2214578" cy="584775"/>
          </a:xfrm>
          <a:prstGeom prst="rect">
            <a:avLst/>
          </a:prstGeom>
          <a:noFill/>
        </p:spPr>
        <p:txBody>
          <a:bodyPr wrap="square" rtlCol="0">
            <a:spAutoFit/>
          </a:bodyPr>
          <a:lstStyle/>
          <a:p>
            <a:pPr algn="ctr"/>
            <a:r>
              <a:rPr lang="ru-RU" sz="3200" dirty="0" smtClean="0">
                <a:solidFill>
                  <a:schemeClr val="bg1"/>
                </a:solidFill>
              </a:rPr>
              <a:t>наличные</a:t>
            </a:r>
            <a:endParaRPr lang="ru-RU" sz="3200" dirty="0">
              <a:solidFill>
                <a:schemeClr val="bg1"/>
              </a:solidFill>
            </a:endParaRPr>
          </a:p>
        </p:txBody>
      </p:sp>
      <p:sp>
        <p:nvSpPr>
          <p:cNvPr id="8" name="TextBox 7"/>
          <p:cNvSpPr txBox="1"/>
          <p:nvPr/>
        </p:nvSpPr>
        <p:spPr>
          <a:xfrm>
            <a:off x="6357950" y="1571612"/>
            <a:ext cx="2500330" cy="523220"/>
          </a:xfrm>
          <a:prstGeom prst="rect">
            <a:avLst/>
          </a:prstGeom>
          <a:noFill/>
        </p:spPr>
        <p:txBody>
          <a:bodyPr wrap="square" rtlCol="0">
            <a:spAutoFit/>
          </a:bodyPr>
          <a:lstStyle/>
          <a:p>
            <a:pPr algn="ctr"/>
            <a:r>
              <a:rPr lang="ru-RU" sz="2800" dirty="0" smtClean="0">
                <a:solidFill>
                  <a:schemeClr val="bg1"/>
                </a:solidFill>
              </a:rPr>
              <a:t>безналичные</a:t>
            </a:r>
            <a:endParaRPr lang="ru-RU" sz="2800" dirty="0">
              <a:solidFill>
                <a:schemeClr val="bg1"/>
              </a:solidFill>
            </a:endParaRPr>
          </a:p>
        </p:txBody>
      </p:sp>
      <p:cxnSp>
        <p:nvCxnSpPr>
          <p:cNvPr id="11" name="Прямая со стрелкой 10"/>
          <p:cNvCxnSpPr>
            <a:endCxn id="7" idx="3"/>
          </p:cNvCxnSpPr>
          <p:nvPr/>
        </p:nvCxnSpPr>
        <p:spPr>
          <a:xfrm rot="10800000" flipV="1">
            <a:off x="3000364" y="1285860"/>
            <a:ext cx="642942" cy="435264"/>
          </a:xfrm>
          <a:prstGeom prst="straightConnector1">
            <a:avLst/>
          </a:prstGeom>
          <a:ln cmpd="sng">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rot="16200000" flipH="1">
            <a:off x="5929322" y="1214422"/>
            <a:ext cx="500066" cy="500066"/>
          </a:xfrm>
          <a:prstGeom prst="straightConnector1">
            <a:avLst/>
          </a:prstGeom>
          <a:ln cmpd="sng">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21" name="Группа 20"/>
          <p:cNvGrpSpPr/>
          <p:nvPr/>
        </p:nvGrpSpPr>
        <p:grpSpPr>
          <a:xfrm>
            <a:off x="6357950" y="2286786"/>
            <a:ext cx="2500330" cy="1570842"/>
            <a:chOff x="6357950" y="2286786"/>
            <a:chExt cx="2500330" cy="1570842"/>
          </a:xfrm>
        </p:grpSpPr>
        <p:grpSp>
          <p:nvGrpSpPr>
            <p:cNvPr id="20" name="Группа 19"/>
            <p:cNvGrpSpPr/>
            <p:nvPr/>
          </p:nvGrpSpPr>
          <p:grpSpPr>
            <a:xfrm>
              <a:off x="6572264" y="2286786"/>
              <a:ext cx="2143140" cy="1570842"/>
              <a:chOff x="6572264" y="2286786"/>
              <a:chExt cx="2143140" cy="1570842"/>
            </a:xfrm>
          </p:grpSpPr>
          <p:cxnSp>
            <p:nvCxnSpPr>
              <p:cNvPr id="15" name="Прямая со стрелкой 14"/>
              <p:cNvCxnSpPr/>
              <p:nvPr/>
            </p:nvCxnSpPr>
            <p:spPr>
              <a:xfrm rot="5400000">
                <a:off x="7358082" y="2500306"/>
                <a:ext cx="428628" cy="1588"/>
              </a:xfrm>
              <a:prstGeom prst="straightConnector1">
                <a:avLst/>
              </a:prstGeom>
              <a:ln cmpd="sng">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8" name="Овал 17"/>
              <p:cNvSpPr/>
              <p:nvPr/>
            </p:nvSpPr>
            <p:spPr>
              <a:xfrm>
                <a:off x="6572264" y="2714620"/>
                <a:ext cx="2143140" cy="1143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9" name="TextBox 18"/>
            <p:cNvSpPr txBox="1"/>
            <p:nvPr/>
          </p:nvSpPr>
          <p:spPr>
            <a:xfrm>
              <a:off x="6357950" y="2786058"/>
              <a:ext cx="2500330" cy="954107"/>
            </a:xfrm>
            <a:prstGeom prst="rect">
              <a:avLst/>
            </a:prstGeom>
            <a:noFill/>
          </p:spPr>
          <p:txBody>
            <a:bodyPr wrap="square" rtlCol="0">
              <a:spAutoFit/>
            </a:bodyPr>
            <a:lstStyle/>
            <a:p>
              <a:pPr algn="ctr"/>
              <a:r>
                <a:rPr lang="ru-RU" sz="2800" dirty="0" smtClean="0">
                  <a:solidFill>
                    <a:schemeClr val="bg1"/>
                  </a:solidFill>
                </a:rPr>
                <a:t>Кредитная карточка</a:t>
              </a:r>
              <a:endParaRPr lang="ru-RU" sz="2800" dirty="0">
                <a:solidFill>
                  <a:schemeClr val="bg1"/>
                </a:solidFill>
              </a:endParaRPr>
            </a:p>
          </p:txBody>
        </p:sp>
      </p:grpSp>
      <p:grpSp>
        <p:nvGrpSpPr>
          <p:cNvPr id="22" name="Группа 21"/>
          <p:cNvGrpSpPr/>
          <p:nvPr/>
        </p:nvGrpSpPr>
        <p:grpSpPr>
          <a:xfrm>
            <a:off x="642910" y="2357430"/>
            <a:ext cx="2500330" cy="1570842"/>
            <a:chOff x="6429388" y="2286786"/>
            <a:chExt cx="2500330" cy="1570842"/>
          </a:xfrm>
        </p:grpSpPr>
        <p:grpSp>
          <p:nvGrpSpPr>
            <p:cNvPr id="23" name="Группа 22"/>
            <p:cNvGrpSpPr/>
            <p:nvPr/>
          </p:nvGrpSpPr>
          <p:grpSpPr>
            <a:xfrm>
              <a:off x="6572264" y="2286786"/>
              <a:ext cx="2143140" cy="1570842"/>
              <a:chOff x="6572264" y="2286786"/>
              <a:chExt cx="2143140" cy="1570842"/>
            </a:xfrm>
          </p:grpSpPr>
          <p:cxnSp>
            <p:nvCxnSpPr>
              <p:cNvPr id="25" name="Прямая со стрелкой 24"/>
              <p:cNvCxnSpPr/>
              <p:nvPr/>
            </p:nvCxnSpPr>
            <p:spPr>
              <a:xfrm rot="5400000">
                <a:off x="7358082" y="2500306"/>
                <a:ext cx="428628" cy="1588"/>
              </a:xfrm>
              <a:prstGeom prst="straightConnector1">
                <a:avLst/>
              </a:prstGeom>
              <a:ln cmpd="sng">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6" name="Овал 25"/>
              <p:cNvSpPr/>
              <p:nvPr/>
            </p:nvSpPr>
            <p:spPr>
              <a:xfrm>
                <a:off x="6572264" y="2714620"/>
                <a:ext cx="2143140" cy="1143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24" name="TextBox 23"/>
            <p:cNvSpPr txBox="1"/>
            <p:nvPr/>
          </p:nvSpPr>
          <p:spPr>
            <a:xfrm>
              <a:off x="6429388" y="3001166"/>
              <a:ext cx="2500330" cy="461665"/>
            </a:xfrm>
            <a:prstGeom prst="rect">
              <a:avLst/>
            </a:prstGeom>
            <a:noFill/>
          </p:spPr>
          <p:txBody>
            <a:bodyPr wrap="square" rtlCol="0">
              <a:spAutoFit/>
            </a:bodyPr>
            <a:lstStyle/>
            <a:p>
              <a:pPr algn="ctr"/>
              <a:r>
                <a:rPr lang="ru-RU" sz="2400" dirty="0" smtClean="0">
                  <a:solidFill>
                    <a:schemeClr val="bg1"/>
                  </a:solidFill>
                </a:rPr>
                <a:t>Символические</a:t>
              </a:r>
              <a:endParaRPr lang="ru-RU" sz="2400" dirty="0">
                <a:solidFill>
                  <a:schemeClr val="bg1"/>
                </a:solidFill>
              </a:endParaRPr>
            </a:p>
          </p:txBody>
        </p:sp>
      </p:grpSp>
      <p:grpSp>
        <p:nvGrpSpPr>
          <p:cNvPr id="44" name="Группа 43"/>
          <p:cNvGrpSpPr/>
          <p:nvPr/>
        </p:nvGrpSpPr>
        <p:grpSpPr>
          <a:xfrm>
            <a:off x="2928926" y="2285992"/>
            <a:ext cx="2928958" cy="2714644"/>
            <a:chOff x="2928926" y="2285992"/>
            <a:chExt cx="2928958" cy="2714644"/>
          </a:xfrm>
        </p:grpSpPr>
        <p:grpSp>
          <p:nvGrpSpPr>
            <p:cNvPr id="28" name="Группа 27"/>
            <p:cNvGrpSpPr/>
            <p:nvPr/>
          </p:nvGrpSpPr>
          <p:grpSpPr>
            <a:xfrm>
              <a:off x="2928926" y="2285992"/>
              <a:ext cx="2714644" cy="2714644"/>
              <a:chOff x="6000760" y="2143910"/>
              <a:chExt cx="2714644" cy="2714644"/>
            </a:xfrm>
          </p:grpSpPr>
          <p:cxnSp>
            <p:nvCxnSpPr>
              <p:cNvPr id="30" name="Прямая со стрелкой 29"/>
              <p:cNvCxnSpPr/>
              <p:nvPr/>
            </p:nvCxnSpPr>
            <p:spPr>
              <a:xfrm>
                <a:off x="6000760" y="2143910"/>
                <a:ext cx="1428760" cy="500066"/>
              </a:xfrm>
              <a:prstGeom prst="straightConnector1">
                <a:avLst/>
              </a:prstGeom>
              <a:ln cmpd="sng">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1" name="Овал 30"/>
              <p:cNvSpPr/>
              <p:nvPr/>
            </p:nvSpPr>
            <p:spPr>
              <a:xfrm>
                <a:off x="6572264" y="2714620"/>
                <a:ext cx="2143140" cy="21439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29" name="TextBox 28"/>
            <p:cNvSpPr txBox="1"/>
            <p:nvPr/>
          </p:nvSpPr>
          <p:spPr>
            <a:xfrm>
              <a:off x="3357554" y="3071810"/>
              <a:ext cx="2500330" cy="1846659"/>
            </a:xfrm>
            <a:prstGeom prst="rect">
              <a:avLst/>
            </a:prstGeom>
            <a:noFill/>
          </p:spPr>
          <p:txBody>
            <a:bodyPr wrap="square" rtlCol="0">
              <a:spAutoFit/>
            </a:bodyPr>
            <a:lstStyle/>
            <a:p>
              <a:pPr algn="ctr"/>
              <a:r>
                <a:rPr lang="ru-RU" sz="2400" dirty="0" smtClean="0">
                  <a:solidFill>
                    <a:schemeClr val="bg1"/>
                  </a:solidFill>
                </a:rPr>
                <a:t>Товарные – </a:t>
              </a:r>
              <a:r>
                <a:rPr lang="ru-RU" dirty="0" smtClean="0">
                  <a:solidFill>
                    <a:schemeClr val="bg1"/>
                  </a:solidFill>
                </a:rPr>
                <a:t>которые применялись как товар и как измеритель стоимости</a:t>
              </a:r>
              <a:endParaRPr lang="ru-RU" dirty="0">
                <a:solidFill>
                  <a:schemeClr val="bg1"/>
                </a:solidFill>
              </a:endParaRPr>
            </a:p>
          </p:txBody>
        </p:sp>
      </p:grpSp>
      <p:grpSp>
        <p:nvGrpSpPr>
          <p:cNvPr id="41" name="Группа 40"/>
          <p:cNvGrpSpPr/>
          <p:nvPr/>
        </p:nvGrpSpPr>
        <p:grpSpPr>
          <a:xfrm>
            <a:off x="2428860" y="2143116"/>
            <a:ext cx="6143668" cy="2999602"/>
            <a:chOff x="2428860" y="2143116"/>
            <a:chExt cx="6143668" cy="2999602"/>
          </a:xfrm>
        </p:grpSpPr>
        <p:grpSp>
          <p:nvGrpSpPr>
            <p:cNvPr id="33" name="Группа 32"/>
            <p:cNvGrpSpPr/>
            <p:nvPr/>
          </p:nvGrpSpPr>
          <p:grpSpPr>
            <a:xfrm>
              <a:off x="5072066" y="2214554"/>
              <a:ext cx="3500462" cy="2928164"/>
              <a:chOff x="5429256" y="929464"/>
              <a:chExt cx="3500462" cy="2928164"/>
            </a:xfrm>
          </p:grpSpPr>
          <p:grpSp>
            <p:nvGrpSpPr>
              <p:cNvPr id="34" name="Группа 33"/>
              <p:cNvGrpSpPr/>
              <p:nvPr/>
            </p:nvGrpSpPr>
            <p:grpSpPr>
              <a:xfrm>
                <a:off x="5429256" y="929464"/>
                <a:ext cx="3286148" cy="2928164"/>
                <a:chOff x="5429256" y="929464"/>
                <a:chExt cx="3286148" cy="2928164"/>
              </a:xfrm>
            </p:grpSpPr>
            <p:cxnSp>
              <p:nvCxnSpPr>
                <p:cNvPr id="36" name="Прямая со стрелкой 35"/>
                <p:cNvCxnSpPr/>
                <p:nvPr/>
              </p:nvCxnSpPr>
              <p:spPr>
                <a:xfrm>
                  <a:off x="5429256" y="929464"/>
                  <a:ext cx="2142346" cy="1785950"/>
                </a:xfrm>
                <a:prstGeom prst="straightConnector1">
                  <a:avLst/>
                </a:prstGeom>
                <a:ln cmpd="sng">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7" name="Овал 36"/>
                <p:cNvSpPr/>
                <p:nvPr/>
              </p:nvSpPr>
              <p:spPr>
                <a:xfrm>
                  <a:off x="6572264" y="2714620"/>
                  <a:ext cx="2143140" cy="1143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35" name="TextBox 34"/>
              <p:cNvSpPr txBox="1"/>
              <p:nvPr/>
            </p:nvSpPr>
            <p:spPr>
              <a:xfrm>
                <a:off x="6429388" y="3001166"/>
                <a:ext cx="2500330" cy="461665"/>
              </a:xfrm>
              <a:prstGeom prst="rect">
                <a:avLst/>
              </a:prstGeom>
              <a:noFill/>
            </p:spPr>
            <p:txBody>
              <a:bodyPr wrap="square" rtlCol="0">
                <a:spAutoFit/>
              </a:bodyPr>
              <a:lstStyle/>
              <a:p>
                <a:pPr algn="ctr"/>
                <a:r>
                  <a:rPr lang="ru-RU" sz="2400" dirty="0" smtClean="0">
                    <a:solidFill>
                      <a:schemeClr val="bg1"/>
                    </a:solidFill>
                  </a:rPr>
                  <a:t>Бартерные</a:t>
                </a:r>
                <a:endParaRPr lang="ru-RU" sz="2400" dirty="0">
                  <a:solidFill>
                    <a:schemeClr val="bg1"/>
                  </a:solidFill>
                </a:endParaRPr>
              </a:p>
            </p:txBody>
          </p:sp>
        </p:grpSp>
        <p:cxnSp>
          <p:nvCxnSpPr>
            <p:cNvPr id="40" name="Прямая соединительная линия 39"/>
            <p:cNvCxnSpPr/>
            <p:nvPr/>
          </p:nvCxnSpPr>
          <p:spPr>
            <a:xfrm rot="10800000">
              <a:off x="3071802" y="2143116"/>
              <a:ext cx="2000264" cy="7143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Прямая соединительная линия 54"/>
            <p:cNvCxnSpPr/>
            <p:nvPr/>
          </p:nvCxnSpPr>
          <p:spPr>
            <a:xfrm rot="10800000">
              <a:off x="3143240" y="5072074"/>
              <a:ext cx="2000264"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rot="16200000" flipV="1">
              <a:off x="2178827" y="4107661"/>
              <a:ext cx="1214446" cy="7143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5" name="Группа 44"/>
          <p:cNvGrpSpPr/>
          <p:nvPr/>
        </p:nvGrpSpPr>
        <p:grpSpPr>
          <a:xfrm>
            <a:off x="500034" y="3929066"/>
            <a:ext cx="2500330" cy="1570842"/>
            <a:chOff x="6429388" y="2286786"/>
            <a:chExt cx="2500330" cy="1570842"/>
          </a:xfrm>
        </p:grpSpPr>
        <p:grpSp>
          <p:nvGrpSpPr>
            <p:cNvPr id="46" name="Группа 45"/>
            <p:cNvGrpSpPr/>
            <p:nvPr/>
          </p:nvGrpSpPr>
          <p:grpSpPr>
            <a:xfrm>
              <a:off x="6572264" y="2286786"/>
              <a:ext cx="2143140" cy="1570842"/>
              <a:chOff x="6572264" y="2286786"/>
              <a:chExt cx="2143140" cy="1570842"/>
            </a:xfrm>
          </p:grpSpPr>
          <p:cxnSp>
            <p:nvCxnSpPr>
              <p:cNvPr id="48" name="Прямая со стрелкой 47"/>
              <p:cNvCxnSpPr/>
              <p:nvPr/>
            </p:nvCxnSpPr>
            <p:spPr>
              <a:xfrm rot="5400000">
                <a:off x="7358082" y="2500306"/>
                <a:ext cx="428628" cy="1588"/>
              </a:xfrm>
              <a:prstGeom prst="straightConnector1">
                <a:avLst/>
              </a:prstGeom>
              <a:ln cmpd="sng">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9" name="Овал 48"/>
              <p:cNvSpPr/>
              <p:nvPr/>
            </p:nvSpPr>
            <p:spPr>
              <a:xfrm>
                <a:off x="6572264" y="2714620"/>
                <a:ext cx="2143140" cy="1143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47" name="TextBox 46"/>
            <p:cNvSpPr txBox="1"/>
            <p:nvPr/>
          </p:nvSpPr>
          <p:spPr>
            <a:xfrm>
              <a:off x="6429388" y="3001166"/>
              <a:ext cx="2500330" cy="461665"/>
            </a:xfrm>
            <a:prstGeom prst="rect">
              <a:avLst/>
            </a:prstGeom>
            <a:noFill/>
          </p:spPr>
          <p:txBody>
            <a:bodyPr wrap="square" rtlCol="0">
              <a:spAutoFit/>
            </a:bodyPr>
            <a:lstStyle/>
            <a:p>
              <a:pPr algn="ctr"/>
              <a:r>
                <a:rPr lang="ru-RU" sz="2400" dirty="0" smtClean="0">
                  <a:solidFill>
                    <a:schemeClr val="bg1"/>
                  </a:solidFill>
                </a:rPr>
                <a:t>Бумажные</a:t>
              </a:r>
              <a:endParaRPr lang="ru-RU" sz="2400" dirty="0">
                <a:solidFill>
                  <a:schemeClr val="bg1"/>
                </a:solidFill>
              </a:endParaRPr>
            </a:p>
          </p:txBody>
        </p:sp>
      </p:grpSp>
      <p:grpSp>
        <p:nvGrpSpPr>
          <p:cNvPr id="50" name="Группа 49"/>
          <p:cNvGrpSpPr/>
          <p:nvPr/>
        </p:nvGrpSpPr>
        <p:grpSpPr>
          <a:xfrm>
            <a:off x="4000496" y="5072074"/>
            <a:ext cx="2500330" cy="1570842"/>
            <a:chOff x="6429388" y="2286786"/>
            <a:chExt cx="2500330" cy="1570842"/>
          </a:xfrm>
        </p:grpSpPr>
        <p:grpSp>
          <p:nvGrpSpPr>
            <p:cNvPr id="51" name="Группа 50"/>
            <p:cNvGrpSpPr/>
            <p:nvPr/>
          </p:nvGrpSpPr>
          <p:grpSpPr>
            <a:xfrm>
              <a:off x="6572264" y="2286786"/>
              <a:ext cx="2143140" cy="1570842"/>
              <a:chOff x="6572264" y="2286786"/>
              <a:chExt cx="2143140" cy="1570842"/>
            </a:xfrm>
          </p:grpSpPr>
          <p:cxnSp>
            <p:nvCxnSpPr>
              <p:cNvPr id="53" name="Прямая со стрелкой 52"/>
              <p:cNvCxnSpPr/>
              <p:nvPr/>
            </p:nvCxnSpPr>
            <p:spPr>
              <a:xfrm rot="5400000">
                <a:off x="7358082" y="2500306"/>
                <a:ext cx="428628" cy="1588"/>
              </a:xfrm>
              <a:prstGeom prst="straightConnector1">
                <a:avLst/>
              </a:prstGeom>
              <a:ln cmpd="sng">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54" name="Овал 53"/>
              <p:cNvSpPr/>
              <p:nvPr/>
            </p:nvSpPr>
            <p:spPr>
              <a:xfrm>
                <a:off x="6572264" y="2714620"/>
                <a:ext cx="2143140" cy="1143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52" name="TextBox 51"/>
            <p:cNvSpPr txBox="1"/>
            <p:nvPr/>
          </p:nvSpPr>
          <p:spPr>
            <a:xfrm>
              <a:off x="6429388" y="3001166"/>
              <a:ext cx="2500330" cy="461665"/>
            </a:xfrm>
            <a:prstGeom prst="rect">
              <a:avLst/>
            </a:prstGeom>
            <a:noFill/>
          </p:spPr>
          <p:txBody>
            <a:bodyPr wrap="square" rtlCol="0">
              <a:spAutoFit/>
            </a:bodyPr>
            <a:lstStyle/>
            <a:p>
              <a:pPr algn="ctr"/>
              <a:r>
                <a:rPr lang="ru-RU" sz="2400" dirty="0" smtClean="0">
                  <a:solidFill>
                    <a:schemeClr val="bg1"/>
                  </a:solidFill>
                </a:rPr>
                <a:t>Монеты</a:t>
              </a:r>
              <a:endParaRPr lang="ru-RU" sz="2400" dirty="0">
                <a:solidFill>
                  <a:schemeClr val="bg1"/>
                </a:solidFill>
              </a:endParaRPr>
            </a:p>
          </p:txBody>
        </p:sp>
      </p:grpSp>
      <p:grpSp>
        <p:nvGrpSpPr>
          <p:cNvPr id="78" name="Группа 77"/>
          <p:cNvGrpSpPr/>
          <p:nvPr/>
        </p:nvGrpSpPr>
        <p:grpSpPr>
          <a:xfrm>
            <a:off x="571472" y="5072868"/>
            <a:ext cx="2572562" cy="1785132"/>
            <a:chOff x="642116" y="5072868"/>
            <a:chExt cx="2572562" cy="1785132"/>
          </a:xfrm>
        </p:grpSpPr>
        <p:cxnSp>
          <p:nvCxnSpPr>
            <p:cNvPr id="71" name="Прямая соединительная линия 70"/>
            <p:cNvCxnSpPr/>
            <p:nvPr/>
          </p:nvCxnSpPr>
          <p:spPr>
            <a:xfrm rot="5400000">
              <a:off x="-142908" y="5857892"/>
              <a:ext cx="1571636"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2" name="Стрелка вправо 71"/>
            <p:cNvSpPr/>
            <p:nvPr/>
          </p:nvSpPr>
          <p:spPr>
            <a:xfrm>
              <a:off x="642910" y="5429264"/>
              <a:ext cx="1857388"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3" name="Стрелка вправо 72"/>
            <p:cNvSpPr/>
            <p:nvPr/>
          </p:nvSpPr>
          <p:spPr>
            <a:xfrm>
              <a:off x="642910" y="5929330"/>
              <a:ext cx="2143140"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4" name="Стрелка вправо 73"/>
            <p:cNvSpPr/>
            <p:nvPr/>
          </p:nvSpPr>
          <p:spPr>
            <a:xfrm>
              <a:off x="642910" y="6357934"/>
              <a:ext cx="2571768"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TextBox 74"/>
            <p:cNvSpPr txBox="1"/>
            <p:nvPr/>
          </p:nvSpPr>
          <p:spPr>
            <a:xfrm>
              <a:off x="642910" y="5500702"/>
              <a:ext cx="1714512" cy="369332"/>
            </a:xfrm>
            <a:prstGeom prst="rect">
              <a:avLst/>
            </a:prstGeom>
            <a:noFill/>
          </p:spPr>
          <p:txBody>
            <a:bodyPr wrap="square" rtlCol="0">
              <a:spAutoFit/>
            </a:bodyPr>
            <a:lstStyle/>
            <a:p>
              <a:r>
                <a:rPr lang="ru-RU" dirty="0" smtClean="0">
                  <a:solidFill>
                    <a:schemeClr val="bg1"/>
                  </a:solidFill>
                </a:rPr>
                <a:t>пластик</a:t>
              </a:r>
              <a:endParaRPr lang="ru-RU" dirty="0">
                <a:solidFill>
                  <a:schemeClr val="bg1"/>
                </a:solidFill>
              </a:endParaRPr>
            </a:p>
          </p:txBody>
        </p:sp>
        <p:sp>
          <p:nvSpPr>
            <p:cNvPr id="77" name="TextBox 76"/>
            <p:cNvSpPr txBox="1"/>
            <p:nvPr/>
          </p:nvSpPr>
          <p:spPr>
            <a:xfrm>
              <a:off x="642910" y="6357958"/>
              <a:ext cx="2357454" cy="369332"/>
            </a:xfrm>
            <a:prstGeom prst="rect">
              <a:avLst/>
            </a:prstGeom>
            <a:noFill/>
          </p:spPr>
          <p:txBody>
            <a:bodyPr wrap="square" rtlCol="0">
              <a:spAutoFit/>
            </a:bodyPr>
            <a:lstStyle/>
            <a:p>
              <a:r>
                <a:rPr lang="ru-RU" dirty="0" smtClean="0">
                  <a:solidFill>
                    <a:schemeClr val="bg1"/>
                  </a:solidFill>
                </a:rPr>
                <a:t>Кредитные деньги</a:t>
              </a:r>
              <a:endParaRPr lang="ru-RU" dirty="0">
                <a:solidFill>
                  <a:schemeClr val="bg1"/>
                </a:solidFill>
              </a:endParaRPr>
            </a:p>
          </p:txBody>
        </p:sp>
        <p:sp>
          <p:nvSpPr>
            <p:cNvPr id="79" name="TextBox 78"/>
            <p:cNvSpPr txBox="1"/>
            <p:nvPr/>
          </p:nvSpPr>
          <p:spPr>
            <a:xfrm>
              <a:off x="642910" y="6000768"/>
              <a:ext cx="1714512" cy="369332"/>
            </a:xfrm>
            <a:prstGeom prst="rect">
              <a:avLst/>
            </a:prstGeom>
            <a:noFill/>
          </p:spPr>
          <p:txBody>
            <a:bodyPr wrap="square" rtlCol="0">
              <a:spAutoFit/>
            </a:bodyPr>
            <a:lstStyle/>
            <a:p>
              <a:r>
                <a:rPr lang="ru-RU" dirty="0" err="1" smtClean="0">
                  <a:solidFill>
                    <a:schemeClr val="bg1"/>
                  </a:solidFill>
                </a:rPr>
                <a:t>ГосДенЗнаки</a:t>
              </a:r>
              <a:endParaRPr lang="ru-RU" dirty="0">
                <a:solidFill>
                  <a:schemeClr val="bg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4"/>
                                        </p:tgtEl>
                                        <p:attrNameLst>
                                          <p:attrName>style.visibility</p:attrName>
                                        </p:attrNameLst>
                                      </p:cBhvr>
                                      <p:to>
                                        <p:strVal val="visible"/>
                                      </p:to>
                                    </p:set>
                                    <p:anim calcmode="lin" valueType="num">
                                      <p:cBhvr additive="base">
                                        <p:cTn id="19" dur="500" fill="hold"/>
                                        <p:tgtEl>
                                          <p:spTgt spid="44"/>
                                        </p:tgtEl>
                                        <p:attrNameLst>
                                          <p:attrName>ppt_x</p:attrName>
                                        </p:attrNameLst>
                                      </p:cBhvr>
                                      <p:tavLst>
                                        <p:tav tm="0">
                                          <p:val>
                                            <p:strVal val="#ppt_x"/>
                                          </p:val>
                                        </p:tav>
                                        <p:tav tm="100000">
                                          <p:val>
                                            <p:strVal val="#ppt_x"/>
                                          </p:val>
                                        </p:tav>
                                      </p:tavLst>
                                    </p:anim>
                                    <p:anim calcmode="lin" valueType="num">
                                      <p:cBhvr additive="base">
                                        <p:cTn id="20"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1"/>
                                        </p:tgtEl>
                                        <p:attrNameLst>
                                          <p:attrName>style.visibility</p:attrName>
                                        </p:attrNameLst>
                                      </p:cBhvr>
                                      <p:to>
                                        <p:strVal val="visible"/>
                                      </p:to>
                                    </p:set>
                                    <p:anim calcmode="lin" valueType="num">
                                      <p:cBhvr additive="base">
                                        <p:cTn id="25" dur="500" fill="hold"/>
                                        <p:tgtEl>
                                          <p:spTgt spid="41"/>
                                        </p:tgtEl>
                                        <p:attrNameLst>
                                          <p:attrName>ppt_x</p:attrName>
                                        </p:attrNameLst>
                                      </p:cBhvr>
                                      <p:tavLst>
                                        <p:tav tm="0">
                                          <p:val>
                                            <p:strVal val="#ppt_x"/>
                                          </p:val>
                                        </p:tav>
                                        <p:tav tm="100000">
                                          <p:val>
                                            <p:strVal val="#ppt_x"/>
                                          </p:val>
                                        </p:tav>
                                      </p:tavLst>
                                    </p:anim>
                                    <p:anim calcmode="lin" valueType="num">
                                      <p:cBhvr additive="base">
                                        <p:cTn id="2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5"/>
                                        </p:tgtEl>
                                        <p:attrNameLst>
                                          <p:attrName>style.visibility</p:attrName>
                                        </p:attrNameLst>
                                      </p:cBhvr>
                                      <p:to>
                                        <p:strVal val="visible"/>
                                      </p:to>
                                    </p:set>
                                    <p:anim calcmode="lin" valueType="num">
                                      <p:cBhvr additive="base">
                                        <p:cTn id="31" dur="500" fill="hold"/>
                                        <p:tgtEl>
                                          <p:spTgt spid="45"/>
                                        </p:tgtEl>
                                        <p:attrNameLst>
                                          <p:attrName>ppt_x</p:attrName>
                                        </p:attrNameLst>
                                      </p:cBhvr>
                                      <p:tavLst>
                                        <p:tav tm="0">
                                          <p:val>
                                            <p:strVal val="#ppt_x"/>
                                          </p:val>
                                        </p:tav>
                                        <p:tav tm="100000">
                                          <p:val>
                                            <p:strVal val="#ppt_x"/>
                                          </p:val>
                                        </p:tav>
                                      </p:tavLst>
                                    </p:anim>
                                    <p:anim calcmode="lin" valueType="num">
                                      <p:cBhvr additive="base">
                                        <p:cTn id="32"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0"/>
                                        </p:tgtEl>
                                        <p:attrNameLst>
                                          <p:attrName>style.visibility</p:attrName>
                                        </p:attrNameLst>
                                      </p:cBhvr>
                                      <p:to>
                                        <p:strVal val="visible"/>
                                      </p:to>
                                    </p:set>
                                    <p:anim calcmode="lin" valueType="num">
                                      <p:cBhvr additive="base">
                                        <p:cTn id="37" dur="500" fill="hold"/>
                                        <p:tgtEl>
                                          <p:spTgt spid="50"/>
                                        </p:tgtEl>
                                        <p:attrNameLst>
                                          <p:attrName>ppt_x</p:attrName>
                                        </p:attrNameLst>
                                      </p:cBhvr>
                                      <p:tavLst>
                                        <p:tav tm="0">
                                          <p:val>
                                            <p:strVal val="#ppt_x"/>
                                          </p:val>
                                        </p:tav>
                                        <p:tav tm="100000">
                                          <p:val>
                                            <p:strVal val="#ppt_x"/>
                                          </p:val>
                                        </p:tav>
                                      </p:tavLst>
                                    </p:anim>
                                    <p:anim calcmode="lin" valueType="num">
                                      <p:cBhvr additive="base">
                                        <p:cTn id="38"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8"/>
                                        </p:tgtEl>
                                        <p:attrNameLst>
                                          <p:attrName>style.visibility</p:attrName>
                                        </p:attrNameLst>
                                      </p:cBhvr>
                                      <p:to>
                                        <p:strVal val="visible"/>
                                      </p:to>
                                    </p:set>
                                    <p:anim calcmode="lin" valueType="num">
                                      <p:cBhvr additive="base">
                                        <p:cTn id="43" dur="500" fill="hold"/>
                                        <p:tgtEl>
                                          <p:spTgt spid="78"/>
                                        </p:tgtEl>
                                        <p:attrNameLst>
                                          <p:attrName>ppt_x</p:attrName>
                                        </p:attrNameLst>
                                      </p:cBhvr>
                                      <p:tavLst>
                                        <p:tav tm="0">
                                          <p:val>
                                            <p:strVal val="#ppt_x"/>
                                          </p:val>
                                        </p:tav>
                                        <p:tav tm="100000">
                                          <p:val>
                                            <p:strVal val="#ppt_x"/>
                                          </p:val>
                                        </p:tav>
                                      </p:tavLst>
                                    </p:anim>
                                    <p:anim calcmode="lin" valueType="num">
                                      <p:cBhvr additive="base">
                                        <p:cTn id="44"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r>
              <a:rPr lang="en-US"/>
              <a:t>Глава 4. Экономика государства</a:t>
            </a:r>
          </a:p>
        </p:txBody>
      </p:sp>
      <p:sp>
        <p:nvSpPr>
          <p:cNvPr id="5" name="Номер слайда 4"/>
          <p:cNvSpPr>
            <a:spLocks noGrp="1"/>
          </p:cNvSpPr>
          <p:nvPr>
            <p:ph type="sldNum" sz="quarter" idx="11"/>
          </p:nvPr>
        </p:nvSpPr>
        <p:spPr/>
        <p:txBody>
          <a:bodyPr/>
          <a:lstStyle/>
          <a:p>
            <a:fld id="{C53CAF64-4022-4ED6-B827-F52CBFE94675}" type="slidenum">
              <a:rPr lang="en-US"/>
              <a:pPr/>
              <a:t>9</a:t>
            </a:fld>
            <a:endParaRPr lang="en-US"/>
          </a:p>
        </p:txBody>
      </p:sp>
      <p:sp>
        <p:nvSpPr>
          <p:cNvPr id="6" name="Нижний колонтитул 5"/>
          <p:cNvSpPr>
            <a:spLocks noGrp="1"/>
          </p:cNvSpPr>
          <p:nvPr>
            <p:ph type="ftr" sz="quarter" idx="12"/>
          </p:nvPr>
        </p:nvSpPr>
        <p:spPr/>
        <p:txBody>
          <a:bodyPr/>
          <a:lstStyle/>
          <a:p>
            <a:r>
              <a:rPr lang="en-US"/>
              <a:t>26. Деньги</a:t>
            </a:r>
          </a:p>
        </p:txBody>
      </p:sp>
      <p:sp>
        <p:nvSpPr>
          <p:cNvPr id="161794" name="Rectangle 2"/>
          <p:cNvSpPr>
            <a:spLocks noGrp="1" noRot="1" noChangeArrowheads="1"/>
          </p:cNvSpPr>
          <p:nvPr>
            <p:ph type="title"/>
          </p:nvPr>
        </p:nvSpPr>
        <p:spPr>
          <a:xfrm>
            <a:off x="500034" y="214290"/>
            <a:ext cx="8229600" cy="825056"/>
          </a:xfrm>
        </p:spPr>
        <p:txBody>
          <a:bodyPr/>
          <a:lstStyle/>
          <a:p>
            <a:pPr algn="ctr"/>
            <a:r>
              <a:rPr lang="ru-RU" dirty="0"/>
              <a:t>Функции денег</a:t>
            </a:r>
            <a:endParaRPr lang="en-US" dirty="0"/>
          </a:p>
        </p:txBody>
      </p:sp>
      <p:sp>
        <p:nvSpPr>
          <p:cNvPr id="161795" name="Rectangle 3"/>
          <p:cNvSpPr>
            <a:spLocks noGrp="1" noChangeArrowheads="1"/>
          </p:cNvSpPr>
          <p:nvPr>
            <p:ph type="body" idx="1"/>
          </p:nvPr>
        </p:nvSpPr>
        <p:spPr>
          <a:xfrm>
            <a:off x="500034" y="1428736"/>
            <a:ext cx="8229600" cy="5105400"/>
          </a:xfrm>
        </p:spPr>
        <p:txBody>
          <a:bodyPr/>
          <a:lstStyle/>
          <a:p>
            <a:pPr>
              <a:lnSpc>
                <a:spcPct val="90000"/>
              </a:lnSpc>
            </a:pPr>
            <a:r>
              <a:rPr lang="ru-RU" sz="2800" i="1" dirty="0"/>
              <a:t>Средство обмена (</a:t>
            </a:r>
            <a:r>
              <a:rPr lang="en-US" sz="2800" i="1" dirty="0"/>
              <a:t>medium</a:t>
            </a:r>
            <a:r>
              <a:rPr lang="ru-RU" sz="2800" i="1" dirty="0"/>
              <a:t> </a:t>
            </a:r>
            <a:r>
              <a:rPr lang="en-US" sz="2800" i="1" dirty="0"/>
              <a:t>of</a:t>
            </a:r>
            <a:r>
              <a:rPr lang="ru-RU" sz="2800" i="1" dirty="0"/>
              <a:t> </a:t>
            </a:r>
            <a:r>
              <a:rPr lang="en-US" sz="2800" i="1" dirty="0"/>
              <a:t>exchange</a:t>
            </a:r>
            <a:r>
              <a:rPr lang="ru-RU" sz="2800" i="1" dirty="0"/>
              <a:t>) </a:t>
            </a:r>
            <a:r>
              <a:rPr lang="ru-RU" sz="2800" dirty="0"/>
              <a:t>— деньги выступают посредником при обмене товаров.</a:t>
            </a:r>
            <a:endParaRPr lang="ru-RU" sz="2800" i="1" dirty="0"/>
          </a:p>
          <a:p>
            <a:pPr>
              <a:lnSpc>
                <a:spcPct val="90000"/>
              </a:lnSpc>
            </a:pPr>
            <a:r>
              <a:rPr lang="ru-RU" sz="2800" i="1" dirty="0"/>
              <a:t>Средство платежа (</a:t>
            </a:r>
            <a:r>
              <a:rPr lang="en-US" sz="2800" i="1" dirty="0"/>
              <a:t>medium</a:t>
            </a:r>
            <a:r>
              <a:rPr lang="ru-RU" sz="2800" i="1" dirty="0"/>
              <a:t> </a:t>
            </a:r>
            <a:r>
              <a:rPr lang="en-US" sz="2800" i="1" dirty="0"/>
              <a:t>of</a:t>
            </a:r>
            <a:r>
              <a:rPr lang="ru-RU" sz="2800" i="1" dirty="0"/>
              <a:t> </a:t>
            </a:r>
            <a:r>
              <a:rPr lang="en-US" sz="2800" i="1" dirty="0"/>
              <a:t>payment</a:t>
            </a:r>
            <a:r>
              <a:rPr lang="ru-RU" sz="2800" i="1" dirty="0"/>
              <a:t>) </a:t>
            </a:r>
            <a:r>
              <a:rPr lang="ru-RU" sz="2800" dirty="0"/>
              <a:t>— любая операция в рыночной экономике предполагает платеж: переход денег</a:t>
            </a:r>
            <a:br>
              <a:rPr lang="ru-RU" sz="2800" dirty="0"/>
            </a:br>
            <a:r>
              <a:rPr lang="ru-RU" sz="2800" dirty="0"/>
              <a:t>от одного экономического агента к другому.</a:t>
            </a:r>
            <a:endParaRPr lang="ru-RU" sz="2800" i="1" dirty="0"/>
          </a:p>
          <a:p>
            <a:pPr>
              <a:lnSpc>
                <a:spcPct val="90000"/>
              </a:lnSpc>
            </a:pPr>
            <a:r>
              <a:rPr lang="ru-RU" sz="2800" i="1" dirty="0"/>
              <a:t>Накопление сбережений (</a:t>
            </a:r>
            <a:r>
              <a:rPr lang="en-US" sz="2800" i="1" dirty="0"/>
              <a:t>store</a:t>
            </a:r>
            <a:r>
              <a:rPr lang="ru-RU" sz="2800" i="1" dirty="0"/>
              <a:t> </a:t>
            </a:r>
            <a:r>
              <a:rPr lang="en-US" sz="2800" i="1" dirty="0"/>
              <a:t>of</a:t>
            </a:r>
            <a:r>
              <a:rPr lang="ru-RU" sz="2800" i="1" dirty="0"/>
              <a:t> </a:t>
            </a:r>
            <a:r>
              <a:rPr lang="en-US" sz="2800" i="1" dirty="0"/>
              <a:t>value</a:t>
            </a:r>
            <a:r>
              <a:rPr lang="ru-RU" sz="2800" i="1" dirty="0"/>
              <a:t>) </a:t>
            </a:r>
            <a:r>
              <a:rPr lang="ru-RU" sz="2800" dirty="0"/>
              <a:t>— деньги сохраняют свою покупательную способность с течением времени.</a:t>
            </a:r>
            <a:endParaRPr lang="ru-RU" sz="2800" i="1" dirty="0"/>
          </a:p>
          <a:p>
            <a:pPr>
              <a:lnSpc>
                <a:spcPct val="90000"/>
              </a:lnSpc>
            </a:pPr>
            <a:r>
              <a:rPr lang="ru-RU" sz="2800" i="1" dirty="0"/>
              <a:t>Измерение стоимости (</a:t>
            </a:r>
            <a:r>
              <a:rPr lang="en-US" sz="2800" i="1" dirty="0"/>
              <a:t>unit</a:t>
            </a:r>
            <a:r>
              <a:rPr lang="ru-RU" sz="2800" i="1" dirty="0"/>
              <a:t> </a:t>
            </a:r>
            <a:r>
              <a:rPr lang="en-US" sz="2800" i="1" dirty="0"/>
              <a:t>of</a:t>
            </a:r>
            <a:r>
              <a:rPr lang="ru-RU" sz="2800" i="1" dirty="0"/>
              <a:t> </a:t>
            </a:r>
            <a:r>
              <a:rPr lang="en-US" sz="2800" i="1" dirty="0"/>
              <a:t>value</a:t>
            </a:r>
            <a:r>
              <a:rPr lang="ru-RU" sz="2800" i="1" dirty="0"/>
              <a:t>) </a:t>
            </a:r>
            <a:r>
              <a:rPr lang="ru-RU" sz="2800" dirty="0"/>
              <a:t>— деньги выступают общепринятой единицей измерения цены товаров и услуг.</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103</TotalTime>
  <Words>252</Words>
  <PresentationFormat>Экран (4:3)</PresentationFormat>
  <Paragraphs>45</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Литейная</vt:lpstr>
      <vt:lpstr>Деньги</vt:lpstr>
      <vt:lpstr>Происхождение и сущность денег</vt:lpstr>
      <vt:lpstr>Происхождение и сущность денег</vt:lpstr>
      <vt:lpstr>Происхождение и сущность денег</vt:lpstr>
      <vt:lpstr>Происхождение и сущность денег</vt:lpstr>
      <vt:lpstr>Происхождение и сущность денег</vt:lpstr>
      <vt:lpstr>Происхождение и сущность денег</vt:lpstr>
      <vt:lpstr>Слайд 8</vt:lpstr>
      <vt:lpstr>Функции денег</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Деньги</dc:title>
  <cp:lastModifiedBy>Лена</cp:lastModifiedBy>
  <cp:revision>22</cp:revision>
  <dcterms:modified xsi:type="dcterms:W3CDTF">2011-09-02T15:57:40Z</dcterms:modified>
</cp:coreProperties>
</file>